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64"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6" d="100"/>
          <a:sy n="146" d="100"/>
        </p:scale>
        <p:origin x="138" y="13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25/02/2025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25/02/2025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5C12C4-751B-420E-93FB-AEEC9B6E48B1}" type="datetimeFigureOut">
              <a:rPr lang="fr-FR" smtClean="0"/>
              <a:t>25/02/2025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C12C4-751B-420E-93FB-AEEC9B6E48B1}" type="datetimeFigureOut">
              <a:rPr lang="fr-FR" smtClean="0"/>
              <a:t>25/02/2025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C12C4-751B-420E-93FB-AEEC9B6E48B1}" type="datetimeFigureOut">
              <a:rPr lang="fr-FR" smtClean="0"/>
              <a:t>25/02/2025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524194" y="184538"/>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680D1A-311D-4D15-B017-00CC60DDFA34}" type="datetimeFigureOut">
              <a:rPr lang="fr-FR" smtClean="0"/>
              <a:t>25/02/2025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680D1A-311D-4D15-B017-00CC60DDFA34}" type="datetimeFigureOut">
              <a:rPr lang="fr-FR" smtClean="0"/>
              <a:t>25/02/2025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80D1A-311D-4D15-B017-00CC60DDFA34}" type="datetimeFigureOut">
              <a:rPr lang="fr-FR" smtClean="0"/>
              <a:t>25/02/2025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A2259B-8996-4842-883C-B4F40885479D}" type="datetimeFigureOut">
              <a:rPr lang="fr-FR" smtClean="0"/>
              <a:t>25/02/2025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A2259B-8996-4842-883C-B4F40885479D}" type="datetimeFigureOut">
              <a:rPr lang="fr-FR" smtClean="0"/>
              <a:t>25/02/2025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A2259B-8996-4842-883C-B4F40885479D}" type="datetimeFigureOut">
              <a:rPr lang="fr-FR" smtClean="0"/>
              <a:t>25/02/2025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AD80F5-851E-44E4-84E1-8FE0C5E3F838}" type="datetimeFigureOut">
              <a:rPr lang="fr-FR" smtClean="0"/>
              <a:t>25/02/2025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AD80F5-851E-44E4-84E1-8FE0C5E3F838}" type="datetimeFigureOut">
              <a:rPr lang="fr-FR" smtClean="0"/>
              <a:t>25/02/2025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D80F5-851E-44E4-84E1-8FE0C5E3F838}" type="datetimeFigureOut">
              <a:rPr lang="fr-FR" smtClean="0"/>
              <a:t>25/02/2025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25/02/2025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2024-2025</a:t>
            </a:r>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2024-2025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8">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2C4-751B-420E-93FB-AEEC9B6E48B1}" type="datetimeFigureOut">
              <a:rPr lang="fr-FR" smtClean="0"/>
              <a:t>25/02/2025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D1A-311D-4D15-B017-00CC60DDFA34}" type="datetimeFigureOut">
              <a:rPr lang="fr-FR" smtClean="0"/>
              <a:t>25/02/2025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6A2259B-8996-4842-883C-B4F40885479D}" type="datetimeFigureOut">
              <a:rPr lang="fr-FR" smtClean="0"/>
              <a:t>25/02/2025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FAD80F5-851E-44E4-84E1-8FE0C5E3F838}" type="datetimeFigureOut">
              <a:rPr lang="fr-FR" smtClean="0"/>
              <a:t>25/02/2025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solidFill>
                  <a:srgbClr val="00006D"/>
                </a:solidFill>
              </a:rPr>
              <a:t>2024-2025</a:t>
            </a: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a:t>
            </a:r>
            <a:r>
              <a:rPr lang="fr-FR" sz="2800" b="1" dirty="0" smtClean="0">
                <a:solidFill>
                  <a:srgbClr val="00006D"/>
                </a:solidFill>
                <a:latin typeface="Marianne" panose="02000000000000000000" pitchFamily="2" charset="0"/>
              </a:rPr>
              <a:t>effectuer ses démarches d’orientation </a:t>
            </a:r>
            <a:r>
              <a:rPr lang="fr-FR" sz="2800" b="1" dirty="0">
                <a:solidFill>
                  <a:srgbClr val="00006D"/>
                </a:solidFill>
                <a:latin typeface="Marianne" panose="02000000000000000000" pitchFamily="2" charset="0"/>
              </a:rPr>
              <a:t>après la </a:t>
            </a:r>
            <a:r>
              <a:rPr lang="fr-FR" sz="2800" b="1" dirty="0" smtClean="0">
                <a:solidFill>
                  <a:srgbClr val="00006D"/>
                </a:solidFill>
                <a:latin typeface="Marianne" panose="02000000000000000000" pitchFamily="2" charset="0"/>
              </a:rPr>
              <a:t>3</a:t>
            </a:r>
            <a:r>
              <a:rPr lang="fr-FR" sz="2800" b="1" baseline="30000" dirty="0" smtClean="0">
                <a:solidFill>
                  <a:srgbClr val="00006D"/>
                </a:solidFill>
                <a:latin typeface="Marianne" panose="02000000000000000000" pitchFamily="2" charset="0"/>
              </a:rPr>
              <a:t>e</a:t>
            </a:r>
            <a:r>
              <a:rPr lang="fr-FR" sz="2800" b="1" dirty="0" smtClean="0">
                <a:solidFill>
                  <a:srgbClr val="00006D"/>
                </a:solidFill>
                <a:latin typeface="Marianne" panose="02000000000000000000" pitchFamily="2" charset="0"/>
              </a:rPr>
              <a:t> ?</a:t>
            </a:r>
            <a:endParaRPr lang="fr-FR" sz="2800" b="1" dirty="0">
              <a:solidFill>
                <a:srgbClr val="00006D"/>
              </a:solidFill>
              <a:latin typeface="Marianne" panose="02000000000000000000" pitchFamily="2" charset="0"/>
            </a:endParaRP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493736" y="4041768"/>
            <a:ext cx="8216027"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Dès le vendredi 4 avril vous pouvez consulter l’offre de formation 2025. </a:t>
            </a:r>
          </a:p>
        </p:txBody>
      </p:sp>
      <p:pic>
        <p:nvPicPr>
          <p:cNvPr id="3" name="Image 2"/>
          <p:cNvPicPr>
            <a:picLocks noChangeAspect="1"/>
          </p:cNvPicPr>
          <p:nvPr/>
        </p:nvPicPr>
        <p:blipFill>
          <a:blip r:embed="rId2"/>
          <a:stretch>
            <a:fillRect/>
          </a:stretch>
        </p:blipFill>
        <p:spPr>
          <a:xfrm>
            <a:off x="971600" y="837769"/>
            <a:ext cx="7472337" cy="3204000"/>
          </a:xfrm>
          <a:prstGeom prst="rect">
            <a:avLst/>
          </a:prstGeom>
        </p:spPr>
      </p:pic>
    </p:spTree>
    <p:extLst>
      <p:ext uri="{BB962C8B-B14F-4D97-AF65-F5344CB8AC3E}">
        <p14:creationId xmlns:p14="http://schemas.microsoft.com/office/powerpoint/2010/main" val="164904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287056" y="3040632"/>
            <a:ext cx="849694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Formulez vos demandes à partir du lundi 5 mai et jusqu’au lundi 26 mai.</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600" dirty="0">
                <a:solidFill>
                  <a:srgbClr val="00006D"/>
                </a:solidFill>
                <a:latin typeface="Marianne" panose="02000000000000000000" pitchFamily="2" charset="0"/>
              </a:rPr>
              <a:t>s </a:t>
            </a:r>
            <a:r>
              <a:rPr lang="fr-FR" sz="1600" dirty="0">
                <a:solidFill>
                  <a:schemeClr val="tx2">
                    <a:lumMod val="75000"/>
                  </a:schemeClr>
                </a:solidFill>
                <a:latin typeface="Marianne" panose="02000000000000000000" pitchFamily="2" charset="0"/>
              </a:rPr>
              <a:t>professionnelles par domaines.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 seul des représentants légaux de l’élève peut faire la saisie des demandes.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En cas de difficulté vous pouvez vous adresser à votre établissement.</a:t>
            </a:r>
          </a:p>
        </p:txBody>
      </p:sp>
      <p:pic>
        <p:nvPicPr>
          <p:cNvPr id="9" name="Image 8"/>
          <p:cNvPicPr>
            <a:picLocks noChangeAspect="1"/>
          </p:cNvPicPr>
          <p:nvPr/>
        </p:nvPicPr>
        <p:blipFill>
          <a:blip r:embed="rId2"/>
          <a:stretch>
            <a:fillRect/>
          </a:stretch>
        </p:blipFill>
        <p:spPr>
          <a:xfrm>
            <a:off x="1251095" y="443511"/>
            <a:ext cx="6913463" cy="2597121"/>
          </a:xfrm>
          <a:prstGeom prst="rect">
            <a:avLst/>
          </a:prstGeom>
        </p:spPr>
      </p:pic>
    </p:spTree>
    <p:extLst>
      <p:ext uri="{BB962C8B-B14F-4D97-AF65-F5344CB8AC3E}">
        <p14:creationId xmlns:p14="http://schemas.microsoft.com/office/powerpoint/2010/main" val="288371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238766" y="4152366"/>
            <a:ext cx="7704856" cy="9911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Vous devez enregistrer vos demandes pour qu’elles soient </a:t>
            </a:r>
            <a:r>
              <a:rPr lang="fr-FR" sz="1600" dirty="0">
                <a:solidFill>
                  <a:srgbClr val="00006D"/>
                </a:solidFill>
                <a:latin typeface="Marianne" panose="02000000000000000000" pitchFamily="2" charset="0"/>
              </a:rPr>
              <a:t>prises en compte </a:t>
            </a:r>
            <a:r>
              <a:rPr lang="fr-FR" sz="1600" dirty="0">
                <a:solidFill>
                  <a:schemeClr val="tx2">
                    <a:lumMod val="75000"/>
                  </a:schemeClr>
                </a:solidFill>
                <a:latin typeface="Marianne" panose="02000000000000000000" pitchFamily="2" charset="0"/>
              </a:rPr>
              <a:t>: Il faut cliquer sur l’icône en haut à droite de l’écran pour accéder à la page d’enregistrement de votre sélection.</a:t>
            </a:r>
          </a:p>
        </p:txBody>
      </p:sp>
      <p:pic>
        <p:nvPicPr>
          <p:cNvPr id="13" name="Image 12"/>
          <p:cNvPicPr>
            <a:picLocks noChangeAspect="1"/>
          </p:cNvPicPr>
          <p:nvPr/>
        </p:nvPicPr>
        <p:blipFill>
          <a:blip r:embed="rId2"/>
          <a:stretch>
            <a:fillRect/>
          </a:stretch>
        </p:blipFill>
        <p:spPr>
          <a:xfrm>
            <a:off x="1403648" y="341130"/>
            <a:ext cx="6102625" cy="3956647"/>
          </a:xfrm>
          <a:prstGeom prst="rect">
            <a:avLst/>
          </a:prstGeom>
        </p:spPr>
      </p:pic>
    </p:spTree>
    <p:extLst>
      <p:ext uri="{BB962C8B-B14F-4D97-AF65-F5344CB8AC3E}">
        <p14:creationId xmlns:p14="http://schemas.microsoft.com/office/powerpoint/2010/main" val="307127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5" name="Image 4"/>
          <p:cNvPicPr>
            <a:picLocks noChangeAspect="1"/>
          </p:cNvPicPr>
          <p:nvPr/>
        </p:nvPicPr>
        <p:blipFill>
          <a:blip r:embed="rId2"/>
          <a:stretch>
            <a:fillRect/>
          </a:stretch>
        </p:blipFill>
        <p:spPr>
          <a:xfrm>
            <a:off x="1227607" y="203614"/>
            <a:ext cx="7916393" cy="3816000"/>
          </a:xfrm>
          <a:prstGeom prst="rect">
            <a:avLst/>
          </a:prstGeom>
        </p:spPr>
      </p:pic>
      <p:sp>
        <p:nvSpPr>
          <p:cNvPr id="8" name="Titre 8"/>
          <p:cNvSpPr>
            <a:spLocks noGrp="1"/>
          </p:cNvSpPr>
          <p:nvPr>
            <p:ph type="title" idx="4294967295"/>
          </p:nvPr>
        </p:nvSpPr>
        <p:spPr>
          <a:xfrm>
            <a:off x="1691680" y="3651870"/>
            <a:ext cx="8384655"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r>
              <a:rPr lang="fr-FR" sz="1400" dirty="0" smtClean="0">
                <a:solidFill>
                  <a:srgbClr val="00006D"/>
                </a:solidFill>
                <a:latin typeface="Marianne" panose="02000000000000000000" pitchFamily="2" charset="0"/>
              </a:rPr>
              <a:t> à </a:t>
            </a:r>
            <a:r>
              <a:rPr lang="fr-FR" sz="1400" dirty="0">
                <a:solidFill>
                  <a:srgbClr val="00006D"/>
                </a:solidFill>
                <a:latin typeface="Marianne" panose="02000000000000000000" pitchFamily="2" charset="0"/>
              </a:rPr>
              <a:t>l’établissement pour que le conseil de classe examine les choix d’orientation ;</a:t>
            </a:r>
            <a:br>
              <a:rPr lang="fr-FR" sz="1400" dirty="0">
                <a:solidFill>
                  <a:srgbClr val="00006D"/>
                </a:solidFill>
                <a:latin typeface="Marianne" panose="02000000000000000000" pitchFamily="2" charset="0"/>
              </a:rPr>
            </a:br>
            <a:r>
              <a:rPr lang="fr-FR" sz="1400" dirty="0" smtClean="0">
                <a:solidFill>
                  <a:srgbClr val="00006D"/>
                </a:solidFill>
                <a:latin typeface="Marianne" panose="02000000000000000000" pitchFamily="2" charset="0"/>
              </a:rPr>
              <a:t>-  </a:t>
            </a:r>
            <a:r>
              <a:rPr lang="fr-FR" sz="1400" dirty="0">
                <a:solidFill>
                  <a:srgbClr val="00006D"/>
                </a:solidFill>
                <a:latin typeface="Marianne" panose="02000000000000000000" pitchFamily="2" charset="0"/>
              </a:rPr>
              <a:t>à l’académie pour traiter l’admission.</a:t>
            </a: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2025.</a:t>
            </a: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729834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Titre 8"/>
          <p:cNvSpPr>
            <a:spLocks noGrp="1"/>
          </p:cNvSpPr>
          <p:nvPr>
            <p:ph type="title" idx="4294967295"/>
          </p:nvPr>
        </p:nvSpPr>
        <p:spPr>
          <a:xfrm>
            <a:off x="337436" y="3881129"/>
            <a:ext cx="88065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et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professionnelle.</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5" name="Image 4"/>
          <p:cNvPicPr>
            <a:picLocks noChangeAspect="1"/>
          </p:cNvPicPr>
          <p:nvPr/>
        </p:nvPicPr>
        <p:blipFill>
          <a:blip r:embed="rId2"/>
          <a:stretch>
            <a:fillRect/>
          </a:stretch>
        </p:blipFill>
        <p:spPr>
          <a:xfrm>
            <a:off x="1115616" y="203614"/>
            <a:ext cx="6929852" cy="3348000"/>
          </a:xfrm>
          <a:prstGeom prst="rect">
            <a:avLst/>
          </a:prstGeom>
        </p:spPr>
      </p:pic>
      <p:pic>
        <p:nvPicPr>
          <p:cNvPr id="9" name="Image 8"/>
          <p:cNvPicPr>
            <a:picLocks noChangeAspect="1"/>
          </p:cNvPicPr>
          <p:nvPr/>
        </p:nvPicPr>
        <p:blipFill rotWithShape="1">
          <a:blip r:embed="rId2"/>
          <a:srcRect l="17666" t="81582" r="48044" b="9199"/>
          <a:stretch/>
        </p:blipFill>
        <p:spPr>
          <a:xfrm>
            <a:off x="2267744" y="2859782"/>
            <a:ext cx="3326770" cy="432048"/>
          </a:xfrm>
          <a:prstGeom prst="rect">
            <a:avLst/>
          </a:prstGeom>
          <a:ln w="76200">
            <a:solidFill>
              <a:schemeClr val="accent3"/>
            </a:solidFill>
          </a:ln>
        </p:spPr>
      </p:pic>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600" dirty="0">
                <a:solidFill>
                  <a:srgbClr val="FF0000"/>
                </a:solidFill>
                <a:latin typeface="Marianne" panose="02000000000000000000" pitchFamily="2" charset="0"/>
              </a:rPr>
              <a:t> </a:t>
            </a:r>
            <a:r>
              <a:rPr lang="fr-FR" sz="1600" dirty="0">
                <a:solidFill>
                  <a:srgbClr val="00006D"/>
                </a:solidFill>
                <a:latin typeface="Marianne" panose="02000000000000000000" pitchFamily="2" charset="0"/>
              </a:rPr>
              <a:t>Vous consultez ces propositions dans le service en ligne.</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4" name="Image 3"/>
          <p:cNvPicPr>
            <a:picLocks noChangeAspect="1"/>
          </p:cNvPicPr>
          <p:nvPr/>
        </p:nvPicPr>
        <p:blipFill>
          <a:blip r:embed="rId2"/>
          <a:stretch>
            <a:fillRect/>
          </a:stretch>
        </p:blipFill>
        <p:spPr>
          <a:xfrm>
            <a:off x="1393005" y="418393"/>
            <a:ext cx="6825334" cy="4428000"/>
          </a:xfrm>
          <a:prstGeom prst="rect">
            <a:avLst/>
          </a:prstGeom>
        </p:spPr>
      </p:pic>
      <p:sp>
        <p:nvSpPr>
          <p:cNvPr id="8" name="Rectangle 7"/>
          <p:cNvSpPr/>
          <p:nvPr/>
        </p:nvSpPr>
        <p:spPr>
          <a:xfrm>
            <a:off x="2793315" y="3291830"/>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259632" y="126306"/>
            <a:ext cx="4368999" cy="5004000"/>
          </a:xfrm>
          <a:prstGeom prst="rect">
            <a:avLst/>
          </a:prstGeom>
        </p:spPr>
      </p:pic>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736124" y="3499771"/>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30106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1560" y="3435846"/>
            <a:ext cx="7848872" cy="746358"/>
          </a:xfrm>
          <a:prstGeom prst="rect">
            <a:avLst/>
          </a:prstGeom>
          <a:solidFill>
            <a:schemeClr val="bg1"/>
          </a:solid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600" b="1" dirty="0">
                <a:solidFill>
                  <a:srgbClr val="00006D"/>
                </a:solidFill>
                <a:latin typeface="Marianne" panose="02000000000000000000" pitchFamily="2" charset="0"/>
              </a:rPr>
              <a:t>A partir du vendredi 27 juin après-midi, consultez et téléchargez le résultat des demandes formulées.</a:t>
            </a:r>
          </a:p>
        </p:txBody>
      </p:sp>
      <p:pic>
        <p:nvPicPr>
          <p:cNvPr id="6" name="Image 5"/>
          <p:cNvPicPr>
            <a:picLocks noChangeAspect="1"/>
          </p:cNvPicPr>
          <p:nvPr/>
        </p:nvPicPr>
        <p:blipFill>
          <a:blip r:embed="rId2"/>
          <a:stretch>
            <a:fillRect/>
          </a:stretch>
        </p:blipFill>
        <p:spPr>
          <a:xfrm>
            <a:off x="1691680" y="1004108"/>
            <a:ext cx="6108721" cy="2402032"/>
          </a:xfrm>
          <a:prstGeom prst="rect">
            <a:avLst/>
          </a:prstGeom>
        </p:spPr>
      </p:pic>
    </p:spTree>
    <p:extLst>
      <p:ext uri="{BB962C8B-B14F-4D97-AF65-F5344CB8AC3E}">
        <p14:creationId xmlns:p14="http://schemas.microsoft.com/office/powerpoint/2010/main" val="737768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699792" y="555526"/>
            <a:ext cx="5742930" cy="3731075"/>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1923678"/>
            <a:ext cx="3456384"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251520" y="3272284"/>
            <a:ext cx="2952328"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8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331640" y="359282"/>
            <a:ext cx="7326140" cy="3132000"/>
          </a:xfrm>
          <a:prstGeom prst="rect">
            <a:avLst/>
          </a:prstGeom>
        </p:spPr>
      </p:pic>
      <p:sp>
        <p:nvSpPr>
          <p:cNvPr id="9" name="Rectangle 8"/>
          <p:cNvSpPr/>
          <p:nvPr/>
        </p:nvSpPr>
        <p:spPr>
          <a:xfrm>
            <a:off x="539552" y="3648026"/>
            <a:ext cx="824444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259770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51720"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76464" cy="1366528"/>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a:t>
            </a:r>
            <a:r>
              <a:rPr lang="fr-FR" sz="1400" b="1" dirty="0">
                <a:solidFill>
                  <a:schemeClr val="tx2">
                    <a:lumMod val="75000"/>
                  </a:schemeClr>
                </a:solidFill>
                <a:latin typeface="Marianne" panose="02000000000000000000" pitchFamily="2" charset="0"/>
              </a:rPr>
              <a:t>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9862" y="393895"/>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6506173" y="1814261"/>
            <a:ext cx="2551173"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66553" y="283500"/>
            <a:ext cx="6529336" cy="4680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2915816" y="2355726"/>
            <a:ext cx="496855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a:t>
            </a:r>
            <a:r>
              <a:rPr lang="fr-FR" sz="3200" b="1" dirty="0" smtClean="0">
                <a:solidFill>
                  <a:schemeClr val="bg1"/>
                </a:solidFill>
                <a:latin typeface="Marianne" panose="02000000000000000000" pitchFamily="2" charset="0"/>
              </a:rPr>
              <a:t>effectuer les démarches </a:t>
            </a:r>
            <a:r>
              <a:rPr lang="fr-FR" sz="3200" b="1" dirty="0" smtClean="0">
                <a:solidFill>
                  <a:schemeClr val="bg1"/>
                </a:solidFill>
                <a:latin typeface="Marianne" panose="02000000000000000000" pitchFamily="2" charset="0"/>
              </a:rPr>
              <a:t>d’orientation </a:t>
            </a:r>
            <a:r>
              <a:rPr lang="fr-FR" sz="3200" b="1" dirty="0">
                <a:solidFill>
                  <a:schemeClr val="bg1"/>
                </a:solidFill>
                <a:latin typeface="Marianne" panose="02000000000000000000" pitchFamily="2" charset="0"/>
              </a:rPr>
              <a:t>après la </a:t>
            </a:r>
            <a:r>
              <a:rPr lang="fr-FR" sz="3200" b="1" dirty="0" smtClean="0">
                <a:solidFill>
                  <a:schemeClr val="bg1"/>
                </a:solidFill>
                <a:latin typeface="Marianne" panose="02000000000000000000" pitchFamily="2" charset="0"/>
              </a:rPr>
              <a:t>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6" name="Rectangle 5"/>
          <p:cNvSpPr/>
          <p:nvPr/>
        </p:nvSpPr>
        <p:spPr>
          <a:xfrm>
            <a:off x="4803966" y="627534"/>
            <a:ext cx="4356992" cy="3776418"/>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a:t>
            </a:r>
            <a:r>
              <a:rPr lang="fr-FR" sz="1400" b="1" dirty="0" smtClean="0">
                <a:solidFill>
                  <a:srgbClr val="00006D"/>
                </a:solidFill>
                <a:latin typeface="Marianne" panose="02000000000000000000" pitchFamily="2" charset="0"/>
              </a:rPr>
              <a:t>effectuer les démarches d’orientation </a:t>
            </a:r>
            <a:r>
              <a:rPr lang="fr-FR" sz="1400" b="1" dirty="0">
                <a:solidFill>
                  <a:srgbClr val="00006D"/>
                </a:solidFill>
                <a:latin typeface="Marianne" panose="02000000000000000000" pitchFamily="2" charset="0"/>
              </a:rPr>
              <a:t>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a:t>
            </a:r>
            <a:r>
              <a:rPr lang="fr-FR" sz="1400" b="1" dirty="0" smtClean="0">
                <a:solidFill>
                  <a:srgbClr val="00006D"/>
                </a:solidFill>
                <a:latin typeface="Marianne" panose="02000000000000000000" pitchFamily="2" charset="0"/>
              </a:rPr>
              <a:t>pour </a:t>
            </a:r>
            <a:r>
              <a:rPr lang="fr-FR" sz="1400" b="1" dirty="0">
                <a:solidFill>
                  <a:srgbClr val="00006D"/>
                </a:solidFill>
                <a:latin typeface="Marianne" panose="02000000000000000000" pitchFamily="2" charset="0"/>
              </a:rPr>
              <a:t>la rentrée 2025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smtClean="0">
                <a:solidFill>
                  <a:srgbClr val="00006D"/>
                </a:solidFill>
                <a:latin typeface="Marianne" panose="02000000000000000000" pitchFamily="2" charset="0"/>
              </a:rPr>
              <a:t>1.   Découvrez </a:t>
            </a:r>
            <a:r>
              <a:rPr lang="fr-FR" sz="1400" b="1" dirty="0">
                <a:solidFill>
                  <a:srgbClr val="00006D"/>
                </a:solidFill>
                <a:latin typeface="Marianne" panose="02000000000000000000" pitchFamily="2" charset="0"/>
              </a:rPr>
              <a:t>les formations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2.   Formulez </a:t>
            </a:r>
            <a:r>
              <a:rPr lang="fr-FR" sz="1400" b="1" dirty="0">
                <a:solidFill>
                  <a:srgbClr val="00006D"/>
                </a:solidFill>
                <a:latin typeface="Marianne" panose="02000000000000000000" pitchFamily="2" charset="0"/>
              </a:rPr>
              <a:t>vos demandes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3.   Répondez </a:t>
            </a:r>
            <a:r>
              <a:rPr lang="fr-FR" sz="1400" b="1" dirty="0">
                <a:solidFill>
                  <a:srgbClr val="00006D"/>
                </a:solidFill>
                <a:latin typeface="Marianne" panose="02000000000000000000" pitchFamily="2" charset="0"/>
              </a:rPr>
              <a:t>aux propositions d’orientation </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4.   Consultez </a:t>
            </a:r>
            <a:r>
              <a:rPr lang="fr-FR" sz="1400" b="1" dirty="0">
                <a:solidFill>
                  <a:srgbClr val="00006D"/>
                </a:solidFill>
                <a:latin typeface="Marianne" panose="02000000000000000000" pitchFamily="2" charset="0"/>
              </a:rPr>
              <a:t>les résultats d’admission</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5.   Procédez </a:t>
            </a:r>
            <a:r>
              <a:rPr lang="fr-FR" sz="1400" b="1" dirty="0">
                <a:solidFill>
                  <a:srgbClr val="00006D"/>
                </a:solidFill>
                <a:latin typeface="Marianne" panose="02000000000000000000" pitchFamily="2" charset="0"/>
              </a:rPr>
              <a:t>à l’inscription </a:t>
            </a:r>
            <a:r>
              <a:rPr lang="fr-FR" sz="1400" b="1" dirty="0" smtClean="0">
                <a:solidFill>
                  <a:srgbClr val="00006D"/>
                </a:solidFill>
                <a:latin typeface="Marianne" panose="02000000000000000000" pitchFamily="2" charset="0"/>
              </a:rPr>
              <a:t>dans </a:t>
            </a:r>
            <a:r>
              <a:rPr lang="fr-FR" sz="1400" b="1" dirty="0">
                <a:solidFill>
                  <a:srgbClr val="00006D"/>
                </a:solidFill>
                <a:latin typeface="Marianne" panose="02000000000000000000" pitchFamily="2" charset="0"/>
              </a:rPr>
              <a:t>l’établissement </a:t>
            </a:r>
            <a:r>
              <a:rPr lang="fr-FR" sz="1400" b="1" dirty="0" smtClean="0">
                <a:solidFill>
                  <a:srgbClr val="00006D"/>
                </a:solidFill>
                <a:latin typeface="Marianne" panose="02000000000000000000" pitchFamily="2" charset="0"/>
              </a:rPr>
              <a:t>   d’admission</a:t>
            </a: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smtClean="0">
                <a:solidFill>
                  <a:srgbClr val="00006D"/>
                </a:solidFill>
                <a:latin typeface="Marianne" panose="02000000000000000000" pitchFamily="2" charset="0"/>
                <a:cs typeface="Arial" panose="020B0604020202020204" pitchFamily="34" charset="0"/>
              </a:rPr>
              <a:t>Les </a:t>
            </a:r>
            <a:r>
              <a:rPr lang="fr-FR" sz="1400" b="1" dirty="0">
                <a:solidFill>
                  <a:srgbClr val="00006D"/>
                </a:solidFill>
                <a:latin typeface="Marianne" panose="02000000000000000000" pitchFamily="2" charset="0"/>
                <a:cs typeface="Arial" panose="020B0604020202020204" pitchFamily="34" charset="0"/>
              </a:rPr>
              <a:t>boutons sont activés successivement un par un en fonction de la progression du calendrier pour chacune des étapes.</a:t>
            </a:r>
          </a:p>
          <a:p>
            <a:pPr defTabSz="1219170">
              <a:lnSpc>
                <a:spcPct val="90000"/>
              </a:lnSpc>
              <a:spcBef>
                <a:spcPct val="0"/>
              </a:spcBef>
            </a:pP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pic>
        <p:nvPicPr>
          <p:cNvPr id="4" name="Image 3"/>
          <p:cNvPicPr>
            <a:picLocks noChangeAspect="1"/>
          </p:cNvPicPr>
          <p:nvPr/>
        </p:nvPicPr>
        <p:blipFill>
          <a:blip r:embed="rId2"/>
          <a:stretch>
            <a:fillRect/>
          </a:stretch>
        </p:blipFill>
        <p:spPr>
          <a:xfrm>
            <a:off x="1259632" y="30192"/>
            <a:ext cx="3462884" cy="5112000"/>
          </a:xfrm>
          <a:prstGeom prst="rect">
            <a:avLst/>
          </a:prstGeom>
        </p:spPr>
      </p:pic>
    </p:spTree>
    <p:extLst>
      <p:ext uri="{BB962C8B-B14F-4D97-AF65-F5344CB8AC3E}">
        <p14:creationId xmlns:p14="http://schemas.microsoft.com/office/powerpoint/2010/main" val="230059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1122</TotalTime>
  <Words>801</Words>
  <Application>Microsoft Office PowerPoint</Application>
  <PresentationFormat>Affichage à l'écran (16:9)</PresentationFormat>
  <Paragraphs>106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4 avril vous pouvez consulter l’offre de formation 2025. </vt:lpstr>
      <vt:lpstr>Formulez vos demandes à partir du lundi 5 mai et jusqu’au lundi 26 mai.  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Chaque demande peut être supprimée et l’ordre de préférence changé.   Une fois enregistrées, vos demandes sont envoyées : -  à l’établissement pour que le conseil de classe examine les choix d’orientation ; -  à l’académie pour traiter l’admission.  Les modifications restent possibles jusqu’au 26 mai 2025.</vt:lpstr>
      <vt:lpstr>Les choix d’orientation sont déduits de vos demandes. Dans cet exemple, le conseil de classe sera informé d’un choix d’orientation en 1re année de CAP et en 2de professionnelle.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101</cp:revision>
  <dcterms:created xsi:type="dcterms:W3CDTF">2020-03-05T15:21:24Z</dcterms:created>
  <dcterms:modified xsi:type="dcterms:W3CDTF">2025-02-25T08:30:23Z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