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7" r:id="rId4"/>
  </p:sldMasterIdLst>
  <p:notesMasterIdLst>
    <p:notesMasterId r:id="rId6"/>
  </p:notesMasterIdLst>
  <p:handoutMasterIdLst>
    <p:handoutMasterId r:id="rId7"/>
  </p:handoutMasterIdLst>
  <p:sldIdLst>
    <p:sldId id="484" r:id="rId5"/>
  </p:sldIdLst>
  <p:sldSz cx="9906000" cy="6858000" type="A4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ODELE ACADÉMIQUE" id="{0B896E98-F45E-4768-8620-EDDF394BE181}">
          <p14:sldIdLst>
            <p14:sldId id="484"/>
          </p14:sldIdLst>
        </p14:section>
        <p14:section name="MÉTHODOLOGIE" id="{EB03BDE6-D677-4574-A7BF-9721F91BDEB8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255" userDrawn="1">
          <p15:clr>
            <a:srgbClr val="A4A3A4"/>
          </p15:clr>
        </p15:guide>
        <p15:guide id="3" orient="horz" pos="1139" userDrawn="1">
          <p15:clr>
            <a:srgbClr val="A4A3A4"/>
          </p15:clr>
        </p15:guide>
        <p15:guide id="4" orient="horz" pos="1095" userDrawn="1">
          <p15:clr>
            <a:srgbClr val="A4A3A4"/>
          </p15:clr>
        </p15:guide>
        <p15:guide id="5" orient="horz" pos="4065" userDrawn="1">
          <p15:clr>
            <a:srgbClr val="A4A3A4"/>
          </p15:clr>
        </p15:guide>
        <p15:guide id="6" orient="horz" pos="4201" userDrawn="1">
          <p15:clr>
            <a:srgbClr val="A4A3A4"/>
          </p15:clr>
        </p15:guide>
        <p15:guide id="7" pos="3120" userDrawn="1">
          <p15:clr>
            <a:srgbClr val="A4A3A4"/>
          </p15:clr>
        </p15:guide>
        <p15:guide id="8" pos="516" userDrawn="1">
          <p15:clr>
            <a:srgbClr val="A4A3A4"/>
          </p15:clr>
        </p15:guide>
        <p15:guide id="9" pos="5626" userDrawn="1">
          <p15:clr>
            <a:srgbClr val="A4A3A4"/>
          </p15:clr>
        </p15:guide>
        <p15:guide id="10" pos="59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4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2833802-FEF1-4C79-8D5D-14CF1EAF98D9}" styleName="Style léger 2 - Accentuation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Style moyen 1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93D81CF-94F2-401A-BA57-92F5A7B2D0C5}" styleName="Style moye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e à thème 1 - Accentuation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e à thème 1 - Accentuation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Style à thème 1 - Accentuation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Style à thème 1 - Accentuation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Style à thème 1 - Accentuation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E9639D4-E3E2-4D34-9284-5A2195B3D0D7}" styleName="Style clair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14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732" y="96"/>
      </p:cViewPr>
      <p:guideLst>
        <p:guide orient="horz" pos="2160"/>
        <p:guide orient="horz" pos="255"/>
        <p:guide orient="horz" pos="1139"/>
        <p:guide orient="horz" pos="1095"/>
        <p:guide orient="horz" pos="4065"/>
        <p:guide orient="horz" pos="4201"/>
        <p:guide pos="3120"/>
        <p:guide pos="516"/>
        <p:guide pos="5626"/>
        <p:guide pos="59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A89E95E7-78A6-B84D-920E-436700361EE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38F73D3-49D6-A74A-949B-FDF235F3645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9F3C6A-6C94-2549-A0BB-DF36A94B735F}" type="datetimeFigureOut">
              <a:rPr lang="fr-FR" smtClean="0"/>
              <a:t>06/06/2023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D249915-2A06-F744-B336-ECAE404971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FF3AC88-22DD-304E-AB2E-EA997DB62EF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293B20-7253-8244-99C7-22BEA04FFF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00793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D680E798-53FF-4C51-A981-953463752515}" type="datetimeFigureOut">
              <a:rPr lang="fr-FR" smtClean="0"/>
              <a:pPr/>
              <a:t>06/06/2023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711200" y="744538"/>
            <a:ext cx="53752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1B06CD8F-B7ED-4A05-9FB1-A01CC0EF02C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662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6618000"/>
            <a:ext cx="195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XX/XX/XXXX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780000" y="5226529"/>
            <a:ext cx="3510000" cy="1200000"/>
          </a:xfrm>
        </p:spPr>
        <p:txBody>
          <a:bodyPr anchor="b" anchorCtr="0"/>
          <a:lstStyle>
            <a:lvl1pPr>
              <a:defRPr sz="1150"/>
            </a:lvl1pPr>
          </a:lstStyle>
          <a:p>
            <a:r>
              <a:rPr lang="fr-FR"/>
              <a:t>Intitulé de la direction/service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6618000"/>
            <a:ext cx="195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95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A4711C13-FD79-AF45-B10D-474473890F0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4488" y="138037"/>
            <a:ext cx="4094700" cy="2858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2610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95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/>
              <a:t>XX/XX/XXXX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Intitulé de la direction/service</a:t>
            </a: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90000" y="3128061"/>
            <a:ext cx="9126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3250" b="1" cap="all" baseline="0"/>
            </a:lvl1pPr>
            <a:lvl2pPr marL="0" indent="0">
              <a:spcBef>
                <a:spcPts val="500"/>
              </a:spcBef>
              <a:spcAft>
                <a:spcPts val="0"/>
              </a:spcAft>
              <a:buNone/>
              <a:defRPr sz="1850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cxnSp>
        <p:nvCxnSpPr>
          <p:cNvPr id="12" name="Connecteur droit 11"/>
          <p:cNvCxnSpPr/>
          <p:nvPr userDrawn="1"/>
        </p:nvCxnSpPr>
        <p:spPr bwMode="gray">
          <a:xfrm>
            <a:off x="390000" y="6379200"/>
            <a:ext cx="9126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>
            <a:extLst>
              <a:ext uri="{FF2B5EF4-FFF2-40B4-BE49-F238E27FC236}">
                <a16:creationId xmlns:a16="http://schemas.microsoft.com/office/drawing/2014/main" id="{F0176909-151E-4F4D-BD6B-079026BDFC0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0472" y="180000"/>
            <a:ext cx="1976514" cy="13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3904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89999" y="1200000"/>
            <a:ext cx="9126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/>
              <a:t>XX/XX/XXXX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fr-FR"/>
              <a:t>Intitulé de la direction/service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89998" y="2522624"/>
            <a:ext cx="2730000" cy="3374400"/>
          </a:xfrm>
        </p:spPr>
        <p:txBody>
          <a:bodyPr/>
          <a:lstStyle>
            <a:lvl1pPr marL="143996" indent="-143996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3992" indent="-143996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588000" y="2524800"/>
            <a:ext cx="2730000" cy="3374400"/>
          </a:xfrm>
        </p:spPr>
        <p:txBody>
          <a:bodyPr/>
          <a:lstStyle>
            <a:lvl1pPr marL="143996" indent="-143996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3992" indent="-143996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6785999" y="2524800"/>
            <a:ext cx="2730000" cy="3374400"/>
          </a:xfrm>
        </p:spPr>
        <p:txBody>
          <a:bodyPr/>
          <a:lstStyle>
            <a:lvl1pPr marL="143996" indent="-143996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3992" indent="-143996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1641030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984000"/>
            <a:ext cx="9906000" cy="5875200"/>
          </a:xfrm>
          <a:solidFill>
            <a:schemeClr val="bg1">
              <a:lumMod val="85000"/>
            </a:schemeClr>
          </a:solidFill>
        </p:spPr>
        <p:txBody>
          <a:bodyPr tIns="1080000" anchor="ctr" anchorCtr="0"/>
          <a:lstStyle>
            <a:lvl1pPr algn="ctr">
              <a:defRPr cap="all" baseline="0"/>
            </a:lvl1pPr>
          </a:lstStyle>
          <a:p>
            <a:r>
              <a:rPr lang="fr-FR"/>
              <a:t>Sélectionner l’icône pour insérer une image, </a:t>
            </a:r>
            <a:br>
              <a:rPr lang="fr-FR"/>
            </a:br>
            <a:r>
              <a:rPr lang="fr-FR"/>
              <a:t>puis disposer l’image en arrière plan </a:t>
            </a:r>
            <a:br>
              <a:rPr lang="fr-FR"/>
            </a:br>
            <a:r>
              <a:rPr lang="fr-FR"/>
              <a:t>(Sélectionner l’image avec le bouton droit de la souris / </a:t>
            </a:r>
            <a:br>
              <a:rPr lang="fr-FR"/>
            </a:br>
            <a:r>
              <a:rPr lang="fr-FR"/>
              <a:t>Mettre à l’arrière plan)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89999" y="984000"/>
            <a:ext cx="9126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lIns="0" bIns="360000" anchor="ctr" anchorCtr="0"/>
          <a:lstStyle>
            <a:lvl1pPr marL="395990" indent="-395990">
              <a:buFont typeface="+mj-lt"/>
              <a:buAutoNum type="arabicPeriod"/>
              <a:defRPr sz="3250"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/>
              <a:t>XX/XX/XXXX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fr-FR"/>
              <a:t>Intitulé de la direction/service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8596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89999" y="1200000"/>
            <a:ext cx="9126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/>
              <a:t>XX/XX/XXXX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fr-FR"/>
              <a:t>Intitulé de la direction/service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588000" y="240000"/>
            <a:ext cx="5928000" cy="480000"/>
          </a:xfrm>
        </p:spPr>
        <p:txBody>
          <a:bodyPr/>
          <a:lstStyle>
            <a:lvl1pPr marL="107997" indent="-107997" algn="r">
              <a:spcAft>
                <a:spcPts val="0"/>
              </a:spcAft>
              <a:buFont typeface="+mj-lt"/>
              <a:buAutoNum type="arabicPeriod"/>
              <a:defRPr sz="750" b="1"/>
            </a:lvl1pPr>
            <a:lvl2pPr marL="107997" indent="-107997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750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89999" y="2448000"/>
            <a:ext cx="273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88000" y="2448000"/>
            <a:ext cx="273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6786000" y="2448000"/>
            <a:ext cx="273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3840454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389999" y="1200000"/>
            <a:ext cx="9126000" cy="9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389999" y="2448000"/>
            <a:ext cx="9126000" cy="343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/>
              <a:t>Texte de niveau 1</a:t>
            </a:r>
          </a:p>
          <a:p>
            <a:pPr lvl="1"/>
            <a:r>
              <a:rPr lang="fr-FR" noProof="0"/>
              <a:t>Texte de niveau 2</a:t>
            </a:r>
          </a:p>
          <a:p>
            <a:pPr lvl="2"/>
            <a:r>
              <a:rPr lang="fr-FR" noProof="0"/>
              <a:t>Texte de niveau 3</a:t>
            </a:r>
          </a:p>
          <a:p>
            <a:pPr lvl="3"/>
            <a:r>
              <a:rPr lang="fr-FR" noProof="0"/>
              <a:t>Texte de niveau 4</a:t>
            </a:r>
          </a:p>
          <a:p>
            <a:pPr lvl="4"/>
            <a:r>
              <a:rPr lang="fr-FR" noProof="0"/>
              <a:t>Texte de niveau 5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8248500" y="6378000"/>
            <a:ext cx="12675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75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/>
            <a:r>
              <a:rPr lang="fr-FR" cap="all"/>
              <a:t>18/11/2020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390000" y="6378000"/>
            <a:ext cx="6396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DAFIP – Délégation Académique à la </a:t>
            </a:r>
            <a:r>
              <a:rPr lang="fr-FR" err="1"/>
              <a:t>Formatione</a:t>
            </a:r>
            <a:r>
              <a:rPr lang="fr-FR"/>
              <a:t> et à l’Innovation Pédagogique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6786000" y="6378000"/>
            <a:ext cx="14625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0" name="Connecteur droit 9"/>
          <p:cNvCxnSpPr/>
          <p:nvPr userDrawn="1"/>
        </p:nvCxnSpPr>
        <p:spPr bwMode="gray">
          <a:xfrm>
            <a:off x="390000" y="6379200"/>
            <a:ext cx="9126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 7">
            <a:extLst>
              <a:ext uri="{FF2B5EF4-FFF2-40B4-BE49-F238E27FC236}">
                <a16:creationId xmlns:a16="http://schemas.microsoft.com/office/drawing/2014/main" id="{2EEA27FB-B3C4-C44A-96A6-0D96EF7B0FAD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288000" y="108000"/>
            <a:ext cx="704560" cy="49192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12" r:id="rId2"/>
    <p:sldLayoutId id="2147483810" r:id="rId3"/>
    <p:sldLayoutId id="2147483811" r:id="rId4"/>
    <p:sldLayoutId id="2147483809" r:id="rId5"/>
  </p:sldLayoutIdLst>
  <p:hf hdr="0"/>
  <p:txStyles>
    <p:titleStyle>
      <a:lvl1pPr algn="l" defTabSz="914378" rtl="0" eaLnBrk="1" latinLnBrk="0" hangingPunct="1">
        <a:lnSpc>
          <a:spcPct val="90000"/>
        </a:lnSpc>
        <a:spcBef>
          <a:spcPct val="0"/>
        </a:spcBef>
        <a:buNone/>
        <a:defRPr sz="255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378" rtl="0" eaLnBrk="1" latinLnBrk="0" hangingPunct="1">
        <a:lnSpc>
          <a:spcPct val="100000"/>
        </a:lnSpc>
        <a:spcBef>
          <a:spcPts val="0"/>
        </a:spcBef>
        <a:spcAft>
          <a:spcPts val="500"/>
        </a:spcAft>
        <a:buFont typeface="Arial" pitchFamily="34" charset="0"/>
        <a:buNone/>
        <a:defRPr sz="1050" b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251994" indent="-71999" algn="l" defTabSz="914378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itchFamily="34" charset="0"/>
        <a:buChar char="•"/>
        <a:defRPr sz="9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431990" indent="-71999" algn="l" defTabSz="914378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8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611985" indent="-71999" algn="l" defTabSz="914378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7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827979" indent="-71999" algn="l" defTabSz="914378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7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esterel.ac-aix-marseille.fr/" TargetMode="Externa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2B2C40-3AB1-46D9-876D-74289D5F4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7713" y="239776"/>
            <a:ext cx="9126000" cy="960000"/>
          </a:xfrm>
        </p:spPr>
        <p:txBody>
          <a:bodyPr/>
          <a:lstStyle/>
          <a:p>
            <a:pPr algn="ctr"/>
            <a:r>
              <a:rPr lang="fr-FR" dirty="0">
                <a:solidFill>
                  <a:srgbClr val="FF0000"/>
                </a:solidFill>
              </a:rPr>
              <a:t>COMMENT SE CONNECTER A SOFIA-FMO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BA9F2C7-CE0A-4DD7-AE2C-43914B0A8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dirty="0"/>
              <a:t>05/05/2023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BCF8E4D-1464-4C12-84F9-2E83AA42C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École Académique de la Formation Continue 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B13D296-100E-4B8F-B35E-E50A65509F0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6752" y="1012508"/>
            <a:ext cx="3546277" cy="4682897"/>
          </a:xfrm>
        </p:spPr>
        <p:txBody>
          <a:bodyPr/>
          <a:lstStyle/>
          <a:p>
            <a:pPr lvl="0"/>
            <a:endParaRPr lang="fr-FR" sz="1600"/>
          </a:p>
          <a:p>
            <a:pPr lvl="0"/>
            <a:r>
              <a:rPr lang="fr-FR" sz="1600"/>
              <a:t>Je </a:t>
            </a:r>
            <a:r>
              <a:rPr lang="fr-FR" sz="1600" dirty="0"/>
              <a:t>me  rends sur le portail  </a:t>
            </a:r>
            <a:r>
              <a:rPr lang="fr-FR" sz="1600" dirty="0" err="1"/>
              <a:t>esterel</a:t>
            </a:r>
            <a:r>
              <a:rPr lang="fr-FR" sz="1600" dirty="0">
                <a:solidFill>
                  <a:srgbClr val="0070C0"/>
                </a:solidFill>
              </a:rPr>
              <a:t> </a:t>
            </a:r>
            <a:r>
              <a:rPr lang="fr-FR" sz="1200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https://esterel.ac-aix-marseille.fr</a:t>
            </a:r>
            <a:endParaRPr lang="fr-FR" sz="1200" dirty="0">
              <a:solidFill>
                <a:srgbClr val="0070C0"/>
              </a:solidFill>
            </a:endParaRPr>
          </a:p>
          <a:p>
            <a:pPr lvl="0"/>
            <a:r>
              <a:rPr lang="fr-FR" sz="1600" dirty="0"/>
              <a:t>Je me connecte à l'aide de mon identifiant académique et de mon mot de passe</a:t>
            </a:r>
          </a:p>
          <a:p>
            <a:pPr lvl="0"/>
            <a:endParaRPr lang="fr-FR" sz="1600" dirty="0"/>
          </a:p>
          <a:p>
            <a:pPr lvl="0"/>
            <a:r>
              <a:rPr lang="fr-FR" sz="1600" dirty="0"/>
              <a:t> je sélectionne et m’identifie sur l’application ARENA à l’adresse suivante: </a:t>
            </a:r>
            <a:r>
              <a:rPr lang="fr-FR" sz="1200" dirty="0">
                <a:solidFill>
                  <a:srgbClr val="0070C0"/>
                </a:solidFill>
              </a:rPr>
              <a:t>identifianthttps://appli.ac-aix-marseille.fr/arena</a:t>
            </a:r>
          </a:p>
          <a:p>
            <a:pPr lvl="0"/>
            <a:endParaRPr lang="fr-FR" sz="1600" dirty="0"/>
          </a:p>
          <a:p>
            <a:r>
              <a:rPr lang="fr-FR" sz="1600" dirty="0"/>
              <a:t>J'accède à la plateforme de formation ainsi qu’ à mon espace stagiaire SOFIA-FMO</a:t>
            </a:r>
          </a:p>
          <a:p>
            <a:pPr marL="0" lvl="0" indent="0">
              <a:buNone/>
            </a:pPr>
            <a:br>
              <a:rPr lang="fr-FR" dirty="0"/>
            </a:br>
            <a:endParaRPr lang="fr-FR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624F9870-9F5F-4189-9CB8-1C66D5B1AE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3183" y="1012509"/>
            <a:ext cx="4636568" cy="1404104"/>
          </a:xfrm>
          <a:prstGeom prst="rect">
            <a:avLst/>
          </a:prstGeom>
        </p:spPr>
      </p:pic>
      <p:pic>
        <p:nvPicPr>
          <p:cNvPr id="10" name="Espace réservé du contenu 4">
            <a:extLst>
              <a:ext uri="{FF2B5EF4-FFF2-40B4-BE49-F238E27FC236}">
                <a16:creationId xmlns:a16="http://schemas.microsoft.com/office/drawing/2014/main" id="{E7327DD1-6637-4B14-BD6B-CD1A136EE3E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3183" y="2670572"/>
            <a:ext cx="4636568" cy="2013369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04B69CE3-3ECA-4FEB-ABF0-369DD9E4C61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3183" y="4937899"/>
            <a:ext cx="2341379" cy="1226423"/>
          </a:xfrm>
          <a:prstGeom prst="rect">
            <a:avLst/>
          </a:prstGeom>
        </p:spPr>
      </p:pic>
      <p:pic>
        <p:nvPicPr>
          <p:cNvPr id="12" name="Espace réservé du contenu 3">
            <a:extLst>
              <a:ext uri="{FF2B5EF4-FFF2-40B4-BE49-F238E27FC236}">
                <a16:creationId xmlns:a16="http://schemas.microsoft.com/office/drawing/2014/main" id="{2E986F32-B46C-4834-8816-DA0A2A14B23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79474" y="4923717"/>
            <a:ext cx="2466131" cy="1214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2140638"/>
      </p:ext>
    </p:extLst>
  </p:cSld>
  <p:clrMapOvr>
    <a:masterClrMapping/>
  </p:clrMapOvr>
</p:sld>
</file>

<file path=ppt/theme/theme1.xml><?xml version="1.0" encoding="utf-8"?>
<a:theme xmlns:a="http://schemas.openxmlformats.org/drawingml/2006/main" name="MINISTÈRIEL">
  <a:themeElements>
    <a:clrScheme name="Rouge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2_FOND ECRAN_4_3" id="{10C338DC-25DE-DE49-B378-885F7B62B31C}" vid="{8EB08C32-EACE-6D4D-9991-56925EA9F4DB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635DBFD4101F84C8515DB9B6634D087" ma:contentTypeVersion="2" ma:contentTypeDescription="Crée un document." ma:contentTypeScope="" ma:versionID="4ea02a8f955a6b96bb3bd48e52e07e6c">
  <xsd:schema xmlns:xsd="http://www.w3.org/2001/XMLSchema" xmlns:xs="http://www.w3.org/2001/XMLSchema" xmlns:p="http://schemas.microsoft.com/office/2006/metadata/properties" xmlns:ns2="d990be9a-af7d-4b8e-90b6-fd24a842e46f" targetNamespace="http://schemas.microsoft.com/office/2006/metadata/properties" ma:root="true" ma:fieldsID="7f020dead43115931abd80387fb66ba3" ns2:_="">
    <xsd:import namespace="d990be9a-af7d-4b8e-90b6-fd24a842e46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90be9a-af7d-4b8e-90b6-fd24a842e46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2269B7D-46D5-4752-8C05-664FF924E34A}">
  <ds:schemaRefs>
    <ds:schemaRef ds:uri="d990be9a-af7d-4b8e-90b6-fd24a842e46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ECB448C3-5FE1-481F-85C8-33598570CB2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E665D03-BD43-4A86-B6D2-5126C047A9BC}">
  <ds:schemaRefs>
    <ds:schemaRef ds:uri="http://schemas.microsoft.com/office/2006/metadata/properties"/>
    <ds:schemaRef ds:uri="http://purl.org/dc/terms/"/>
    <ds:schemaRef ds:uri="http://www.w3.org/XML/1998/namespace"/>
    <ds:schemaRef ds:uri="http://schemas.microsoft.com/office/2006/documentManagement/types"/>
    <ds:schemaRef ds:uri="http://purl.org/dc/elements/1.1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d990be9a-af7d-4b8e-90b6-fd24a842e46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3878</TotalTime>
  <Words>77</Words>
  <Application>Microsoft Office PowerPoint</Application>
  <PresentationFormat>Format A4 (210 x 297 mm)</PresentationFormat>
  <Paragraphs>11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MINISTÈRIEL</vt:lpstr>
      <vt:lpstr>COMMENT SE CONNECTER A SOFIA-FMO</vt:lpstr>
    </vt:vector>
  </TitlesOfParts>
  <Manager>Client</Manager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 A4</dc:title>
  <dc:subject>Client</dc:subject>
  <dc:creator>Microsoft Office User</dc:creator>
  <cp:lastModifiedBy>Dany GODEFROY</cp:lastModifiedBy>
  <cp:revision>168</cp:revision>
  <cp:lastPrinted>2021-01-15T15:27:10Z</cp:lastPrinted>
  <dcterms:created xsi:type="dcterms:W3CDTF">2020-07-03T12:53:24Z</dcterms:created>
  <dcterms:modified xsi:type="dcterms:W3CDTF">2023-06-06T15:27:09Z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0x0101006635DBFD4101F84C8515DB9B6634D087</vt:lpwstr>
  </property>
</Properties>
</file>