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821" r:id="rId5"/>
    <p:sldMasterId id="2147483850" r:id="rId6"/>
  </p:sldMasterIdLst>
  <p:notesMasterIdLst>
    <p:notesMasterId r:id="rId27"/>
  </p:notesMasterIdLst>
  <p:handoutMasterIdLst>
    <p:handoutMasterId r:id="rId28"/>
  </p:handoutMasterIdLst>
  <p:sldIdLst>
    <p:sldId id="6694" r:id="rId7"/>
    <p:sldId id="6714" r:id="rId8"/>
    <p:sldId id="6736" r:id="rId9"/>
    <p:sldId id="6737" r:id="rId10"/>
    <p:sldId id="6745" r:id="rId11"/>
    <p:sldId id="6746" r:id="rId12"/>
    <p:sldId id="6725" r:id="rId13"/>
    <p:sldId id="6726" r:id="rId14"/>
    <p:sldId id="6727" r:id="rId15"/>
    <p:sldId id="6728" r:id="rId16"/>
    <p:sldId id="6729" r:id="rId17"/>
    <p:sldId id="6730" r:id="rId18"/>
    <p:sldId id="6731" r:id="rId19"/>
    <p:sldId id="6732" r:id="rId20"/>
    <p:sldId id="6742" r:id="rId21"/>
    <p:sldId id="6739" r:id="rId22"/>
    <p:sldId id="6741" r:id="rId23"/>
    <p:sldId id="6743" r:id="rId24"/>
    <p:sldId id="6740" r:id="rId25"/>
    <p:sldId id="6744"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DEAU Clarisse" initials="VC" lastIdx="1" clrIdx="0"/>
  <p:cmAuthor id="2" name="Clarisse VERDEAU" initials="C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2B2"/>
    <a:srgbClr val="000091"/>
    <a:srgbClr val="82AF49"/>
    <a:srgbClr val="1C97C2"/>
    <a:srgbClr val="6F448C"/>
    <a:srgbClr val="018693"/>
    <a:srgbClr val="E1000F"/>
    <a:srgbClr val="7F7F7F"/>
    <a:srgbClr val="E1E1FF"/>
    <a:srgbClr val="212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D6126-DC43-4513-AD26-D48132367082}" v="1" dt="2021-09-22T08:48:48.7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p:cViewPr varScale="1">
        <p:scale>
          <a:sx n="97" d="100"/>
          <a:sy n="97" d="100"/>
        </p:scale>
        <p:origin x="606"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3FD004F-D946-4D67-84B2-7A4725C0A1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4702983-3386-41B4-B239-DACA5EFB8E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B81303-A053-45BA-A7D4-E491675D2C90}" type="datetimeFigureOut">
              <a:rPr lang="fr-FR" smtClean="0"/>
              <a:t>03/12/2021</a:t>
            </a:fld>
            <a:endParaRPr lang="fr-FR"/>
          </a:p>
        </p:txBody>
      </p:sp>
      <p:sp>
        <p:nvSpPr>
          <p:cNvPr id="4" name="Espace réservé du pied de page 3">
            <a:extLst>
              <a:ext uri="{FF2B5EF4-FFF2-40B4-BE49-F238E27FC236}">
                <a16:creationId xmlns:a16="http://schemas.microsoft.com/office/drawing/2014/main" id="{A64ECFEA-D668-4C8C-B984-0DE832F62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1C67A65-A213-480B-86AA-68AC865BA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318A30-A658-4FC6-AABA-A7FC290DAEC6}" type="slidenum">
              <a:rPr lang="fr-FR" smtClean="0"/>
              <a:t>‹N°›</a:t>
            </a:fld>
            <a:endParaRPr lang="fr-FR"/>
          </a:p>
        </p:txBody>
      </p:sp>
    </p:spTree>
    <p:extLst>
      <p:ext uri="{BB962C8B-B14F-4D97-AF65-F5344CB8AC3E}">
        <p14:creationId xmlns:p14="http://schemas.microsoft.com/office/powerpoint/2010/main" val="3534642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03/12/2021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250220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426349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114828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323324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11" name="Espace réservé du texte 10"/>
          <p:cNvSpPr>
            <a:spLocks noGrp="1"/>
          </p:cNvSpPr>
          <p:nvPr>
            <p:ph type="body" sz="quarter" idx="13" hasCustomPrompt="1"/>
          </p:nvPr>
        </p:nvSpPr>
        <p:spPr bwMode="gray">
          <a:xfrm>
            <a:off x="360000" y="2582782"/>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1B986CE4-310D-D84E-9681-9DD8568C671F}"/>
              </a:ext>
            </a:extLst>
          </p:cNvPr>
          <p:cNvPicPr>
            <a:picLocks noChangeAspect="1"/>
          </p:cNvPicPr>
          <p:nvPr userDrawn="1"/>
        </p:nvPicPr>
        <p:blipFill>
          <a:blip r:embed="rId2"/>
          <a:stretch>
            <a:fillRect/>
          </a:stretch>
        </p:blipFill>
        <p:spPr>
          <a:xfrm>
            <a:off x="179512" y="123478"/>
            <a:ext cx="1908000" cy="2361150"/>
          </a:xfrm>
          <a:prstGeom prst="rect">
            <a:avLst/>
          </a:prstGeom>
        </p:spPr>
      </p:pic>
      <p:sp>
        <p:nvSpPr>
          <p:cNvPr id="12" name="Text Placeholder 2">
            <a:extLst>
              <a:ext uri="{FF2B5EF4-FFF2-40B4-BE49-F238E27FC236}">
                <a16:creationId xmlns:a16="http://schemas.microsoft.com/office/drawing/2014/main" id="{6A3B8552-C242-4098-8BA1-95D411275332}"/>
              </a:ext>
            </a:extLst>
          </p:cNvPr>
          <p:cNvSpPr txBox="1">
            <a:spLocks/>
          </p:cNvSpPr>
          <p:nvPr userDrawn="1"/>
        </p:nvSpPr>
        <p:spPr>
          <a:xfrm>
            <a:off x="55495" y="4938779"/>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13"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4"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348390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V Slid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AB8B3202-7FDD-4BFB-A1D6-B9EB95658BF2}"/>
              </a:ext>
            </a:extLst>
          </p:cNvPr>
          <p:cNvSpPr>
            <a:spLocks noGrp="1"/>
          </p:cNvSpPr>
          <p:nvPr>
            <p:ph type="body" sz="quarter" idx="11"/>
          </p:nvPr>
        </p:nvSpPr>
        <p:spPr>
          <a:xfrm>
            <a:off x="422673" y="494110"/>
            <a:ext cx="777478" cy="1084659"/>
          </a:xfrm>
          <a:solidFill>
            <a:schemeClr val="accent2"/>
          </a:solidFill>
        </p:spPr>
        <p:txBody>
          <a:bodyPr/>
          <a:lstStyle>
            <a:lvl1pPr>
              <a:defRPr>
                <a:solidFill>
                  <a:schemeClr val="accent2"/>
                </a:solidFill>
              </a:defRPr>
            </a:lvl1pPr>
          </a:lstStyle>
          <a:p>
            <a:pPr lvl="0"/>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10" name="Espace réservé pour une image  9">
            <a:extLst>
              <a:ext uri="{FF2B5EF4-FFF2-40B4-BE49-F238E27FC236}">
                <a16:creationId xmlns:a16="http://schemas.microsoft.com/office/drawing/2014/main" id="{7B660C6C-94BB-4C4F-8BD7-78DC86A9A042}"/>
              </a:ext>
            </a:extLst>
          </p:cNvPr>
          <p:cNvSpPr>
            <a:spLocks noGrp="1"/>
          </p:cNvSpPr>
          <p:nvPr>
            <p:ph type="pic" sz="quarter" idx="10"/>
          </p:nvPr>
        </p:nvSpPr>
        <p:spPr>
          <a:xfrm>
            <a:off x="467916" y="534591"/>
            <a:ext cx="822722" cy="1129903"/>
          </a:xfrm>
          <a:effectLst>
            <a:outerShdw blurRad="127000" dist="292100" dir="5400000" sx="82000" sy="82000" algn="t" rotWithShape="0">
              <a:prstClr val="black">
                <a:alpha val="40000"/>
              </a:prstClr>
            </a:outerShdw>
          </a:effectLst>
        </p:spPr>
        <p:txBody>
          <a:bodyPr/>
          <a:lstStyle/>
          <a:p>
            <a:r>
              <a:rPr lang="fr-FR"/>
              <a:t>Cliquez sur l'icône pour ajouter une image</a:t>
            </a:r>
            <a:endParaRPr lang="en-US"/>
          </a:p>
        </p:txBody>
      </p:sp>
    </p:spTree>
    <p:extLst>
      <p:ext uri="{BB962C8B-B14F-4D97-AF65-F5344CB8AC3E}">
        <p14:creationId xmlns:p14="http://schemas.microsoft.com/office/powerpoint/2010/main" val="1165787983"/>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sic Title Slide">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C2C3A7C0-26D0-4079-B9CE-8E3EDA086FE3}"/>
              </a:ext>
            </a:extLst>
          </p:cNvPr>
          <p:cNvSpPr>
            <a:spLocks noGrp="1"/>
          </p:cNvSpPr>
          <p:nvPr>
            <p:ph type="body" sz="quarter" idx="11"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
        <p:nvSpPr>
          <p:cNvPr id="7" name="Arc 6">
            <a:extLst>
              <a:ext uri="{FF2B5EF4-FFF2-40B4-BE49-F238E27FC236}">
                <a16:creationId xmlns:a16="http://schemas.microsoft.com/office/drawing/2014/main" id="{EFEACC3B-D3A0-45C7-B56E-766A1B294EB3}"/>
              </a:ext>
            </a:extLst>
          </p:cNvPr>
          <p:cNvSpPr/>
          <p:nvPr userDrawn="1"/>
        </p:nvSpPr>
        <p:spPr>
          <a:xfrm rot="10800000">
            <a:off x="8326839" y="-832165"/>
            <a:ext cx="1656000" cy="1656000"/>
          </a:xfrm>
          <a:prstGeom prst="arc">
            <a:avLst/>
          </a:prstGeom>
          <a:gradFill>
            <a:gsLst>
              <a:gs pos="0">
                <a:schemeClr val="accent2"/>
              </a:gs>
              <a:gs pos="100000">
                <a:schemeClr val="accent1">
                  <a:alpha val="80000"/>
                </a:schemeClr>
              </a:gs>
            </a:gsLst>
            <a:lin ang="2700000" scaled="0"/>
          </a:gra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119824133"/>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asic 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C2C3A7C0-26D0-4079-B9CE-8E3EDA086FE3}"/>
              </a:ext>
            </a:extLst>
          </p:cNvPr>
          <p:cNvSpPr>
            <a:spLocks noGrp="1"/>
          </p:cNvSpPr>
          <p:nvPr>
            <p:ph type="body" sz="quarter" idx="11"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4206269535"/>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ptop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08EED028-72E2-477F-A223-9598B5CB7262}"/>
              </a:ext>
            </a:extLst>
          </p:cNvPr>
          <p:cNvPicPr>
            <a:picLocks noChangeAspect="1"/>
          </p:cNvPicPr>
          <p:nvPr userDrawn="1"/>
        </p:nvPicPr>
        <p:blipFill>
          <a:blip r:embed="rId2"/>
          <a:stretch>
            <a:fillRect/>
          </a:stretch>
        </p:blipFill>
        <p:spPr>
          <a:xfrm>
            <a:off x="4150151" y="1478610"/>
            <a:ext cx="4708689" cy="2765298"/>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4730948" y="1673423"/>
            <a:ext cx="3548658" cy="2219921"/>
          </a:xfrm>
        </p:spPr>
        <p:txBody>
          <a:bodyPr/>
          <a:lstStyle/>
          <a:p>
            <a:r>
              <a:rPr lang="fr-FR"/>
              <a:t>Cliquez sur l'icône pour ajouter une image</a:t>
            </a:r>
            <a:endParaRPr lang="en-US"/>
          </a:p>
        </p:txBody>
      </p:sp>
      <p:sp>
        <p:nvSpPr>
          <p:cNvPr id="11" name="Espace réservé du texte 5">
            <a:extLst>
              <a:ext uri="{FF2B5EF4-FFF2-40B4-BE49-F238E27FC236}">
                <a16:creationId xmlns:a16="http://schemas.microsoft.com/office/drawing/2014/main" id="{921B6F65-DC7E-4564-B0B1-327BED38BC10}"/>
              </a:ext>
            </a:extLst>
          </p:cNvPr>
          <p:cNvSpPr>
            <a:spLocks noGrp="1"/>
          </p:cNvSpPr>
          <p:nvPr>
            <p:ph type="body" sz="quarter" idx="17"/>
          </p:nvPr>
        </p:nvSpPr>
        <p:spPr>
          <a:xfrm>
            <a:off x="467917" y="1231106"/>
            <a:ext cx="3431141" cy="3161732"/>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3" name="Espace réservé du texte 2">
            <a:extLst>
              <a:ext uri="{FF2B5EF4-FFF2-40B4-BE49-F238E27FC236}">
                <a16:creationId xmlns:a16="http://schemas.microsoft.com/office/drawing/2014/main" id="{97DDF472-E24C-4F1C-A0D3-A1A5647EE78F}"/>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2520558638"/>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blet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1" name="Image 10">
            <a:extLst>
              <a:ext uri="{FF2B5EF4-FFF2-40B4-BE49-F238E27FC236}">
                <a16:creationId xmlns:a16="http://schemas.microsoft.com/office/drawing/2014/main" id="{BFE0D1FC-961A-4E74-AF39-53E638A235D8}"/>
              </a:ext>
            </a:extLst>
          </p:cNvPr>
          <p:cNvPicPr>
            <a:picLocks noChangeAspect="1"/>
          </p:cNvPicPr>
          <p:nvPr userDrawn="1"/>
        </p:nvPicPr>
        <p:blipFill>
          <a:blip r:embed="rId2"/>
          <a:stretch>
            <a:fillRect/>
          </a:stretch>
        </p:blipFill>
        <p:spPr>
          <a:xfrm>
            <a:off x="5265165" y="1101098"/>
            <a:ext cx="2478660" cy="3474984"/>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462588" y="1446611"/>
            <a:ext cx="2080617" cy="2778918"/>
          </a:xfrm>
        </p:spPr>
        <p:txBody>
          <a:bodyPr/>
          <a:lstStyle/>
          <a:p>
            <a:r>
              <a:rPr lang="fr-FR"/>
              <a:t>Cliquez sur l'icône pour ajouter une image</a:t>
            </a:r>
            <a:endParaRPr lang="en-US"/>
          </a:p>
        </p:txBody>
      </p:sp>
      <p:sp>
        <p:nvSpPr>
          <p:cNvPr id="13" name="Espace réservé du texte 5">
            <a:extLst>
              <a:ext uri="{FF2B5EF4-FFF2-40B4-BE49-F238E27FC236}">
                <a16:creationId xmlns:a16="http://schemas.microsoft.com/office/drawing/2014/main" id="{97555282-95F1-4C07-954C-4168E28D8C04}"/>
              </a:ext>
            </a:extLst>
          </p:cNvPr>
          <p:cNvSpPr>
            <a:spLocks noGrp="1"/>
          </p:cNvSpPr>
          <p:nvPr>
            <p:ph type="body" sz="quarter" idx="17"/>
          </p:nvPr>
        </p:nvSpPr>
        <p:spPr>
          <a:xfrm>
            <a:off x="467917" y="1231106"/>
            <a:ext cx="3431141" cy="3161732"/>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4" name="Espace réservé du texte 2">
            <a:extLst>
              <a:ext uri="{FF2B5EF4-FFF2-40B4-BE49-F238E27FC236}">
                <a16:creationId xmlns:a16="http://schemas.microsoft.com/office/drawing/2014/main" id="{001DBB0E-39EE-41B6-B341-E9B509DE231C}"/>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2730333800"/>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martphone Mocku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B85569-B1A0-40C6-899D-1FC3C7FC5EBC}"/>
              </a:ext>
            </a:extLst>
          </p:cNvPr>
          <p:cNvSpPr/>
          <p:nvPr userDrawn="1"/>
        </p:nvSpPr>
        <p:spPr>
          <a:xfrm>
            <a:off x="6500812" y="0"/>
            <a:ext cx="2643188" cy="51435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fr-FR" sz="1350"/>
          </a:p>
        </p:txBody>
      </p:sp>
      <p:pic>
        <p:nvPicPr>
          <p:cNvPr id="10" name="Image 9">
            <a:extLst>
              <a:ext uri="{FF2B5EF4-FFF2-40B4-BE49-F238E27FC236}">
                <a16:creationId xmlns:a16="http://schemas.microsoft.com/office/drawing/2014/main" id="{87526E2E-0D85-44C9-8E05-6A40BC8E2C2F}"/>
              </a:ext>
            </a:extLst>
          </p:cNvPr>
          <p:cNvPicPr>
            <a:picLocks noChangeAspect="1"/>
          </p:cNvPicPr>
          <p:nvPr userDrawn="1"/>
        </p:nvPicPr>
        <p:blipFill>
          <a:blip r:embed="rId2"/>
          <a:stretch>
            <a:fillRect/>
          </a:stretch>
        </p:blipFill>
        <p:spPr>
          <a:xfrm>
            <a:off x="5591597" y="1170154"/>
            <a:ext cx="1825796" cy="3344696"/>
          </a:xfrm>
          <a:prstGeom prst="rect">
            <a:avLst/>
          </a:prstGeom>
        </p:spPr>
      </p:pic>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p:nvPr>
        </p:nvSpPr>
        <p:spPr>
          <a:xfrm>
            <a:off x="467916" y="387826"/>
            <a:ext cx="8208169" cy="277001"/>
          </a:xfrm>
          <a:prstGeom prst="rect">
            <a:avLst/>
          </a:prstGeom>
        </p:spPr>
        <p:txBody>
          <a:bodyPr vert="horz" lIns="0" tIns="0" rIns="0" bIns="0" rtlCol="0" anchor="b" anchorCtr="0">
            <a:normAutofit/>
          </a:body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CEED158F-0E6A-43DD-81B3-3DC64FB13E30}"/>
              </a:ext>
            </a:extLst>
          </p:cNvPr>
          <p:cNvSpPr>
            <a:spLocks noGrp="1"/>
          </p:cNvSpPr>
          <p:nvPr>
            <p:ph type="pic" sz="quarter" idx="11"/>
          </p:nvPr>
        </p:nvSpPr>
        <p:spPr>
          <a:xfrm>
            <a:off x="5804297" y="1610916"/>
            <a:ext cx="1397198" cy="2468165"/>
          </a:xfrm>
        </p:spPr>
        <p:txBody>
          <a:bodyPr/>
          <a:lstStyle/>
          <a:p>
            <a:r>
              <a:rPr lang="fr-FR"/>
              <a:t>Cliquez sur l'icône pour ajouter une image</a:t>
            </a:r>
            <a:endParaRPr lang="en-US"/>
          </a:p>
        </p:txBody>
      </p:sp>
      <p:sp>
        <p:nvSpPr>
          <p:cNvPr id="11" name="Espace réservé du texte 5">
            <a:extLst>
              <a:ext uri="{FF2B5EF4-FFF2-40B4-BE49-F238E27FC236}">
                <a16:creationId xmlns:a16="http://schemas.microsoft.com/office/drawing/2014/main" id="{0711FA82-8373-4F08-9599-DA3C5E922358}"/>
              </a:ext>
            </a:extLst>
          </p:cNvPr>
          <p:cNvSpPr>
            <a:spLocks noGrp="1"/>
          </p:cNvSpPr>
          <p:nvPr>
            <p:ph type="body" sz="quarter" idx="17"/>
          </p:nvPr>
        </p:nvSpPr>
        <p:spPr>
          <a:xfrm>
            <a:off x="467917" y="1231106"/>
            <a:ext cx="3431141" cy="3161732"/>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3" name="Espace réservé du texte 2">
            <a:extLst>
              <a:ext uri="{FF2B5EF4-FFF2-40B4-BE49-F238E27FC236}">
                <a16:creationId xmlns:a16="http://schemas.microsoft.com/office/drawing/2014/main" id="{65CA6B81-4DD4-4D81-91C7-76E9370AF577}"/>
              </a:ext>
            </a:extLst>
          </p:cNvPr>
          <p:cNvSpPr>
            <a:spLocks noGrp="1"/>
          </p:cNvSpPr>
          <p:nvPr>
            <p:ph type="body" sz="quarter" idx="18" hasCustomPrompt="1"/>
          </p:nvPr>
        </p:nvSpPr>
        <p:spPr>
          <a:xfrm>
            <a:off x="467916" y="687994"/>
            <a:ext cx="8147447"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2763722896"/>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lines title Lef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a:t>Click to edit Master title style</a:t>
            </a:r>
          </a:p>
        </p:txBody>
      </p:sp>
      <p:sp>
        <p:nvSpPr>
          <p:cNvPr id="7" name="Espace réservé du texte 2">
            <a:extLst>
              <a:ext uri="{FF2B5EF4-FFF2-40B4-BE49-F238E27FC236}">
                <a16:creationId xmlns:a16="http://schemas.microsoft.com/office/drawing/2014/main" id="{335E8527-843A-45A2-8690-21D6888095D7}"/>
              </a:ext>
            </a:extLst>
          </p:cNvPr>
          <p:cNvSpPr>
            <a:spLocks noGrp="1"/>
          </p:cNvSpPr>
          <p:nvPr>
            <p:ph type="body" sz="quarter" idx="11" hasCustomPrompt="1"/>
          </p:nvPr>
        </p:nvSpPr>
        <p:spPr>
          <a:xfrm>
            <a:off x="467916" y="973437"/>
            <a:ext cx="3897874"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1555134703"/>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lines titl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3470196070"/>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mple Slide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7" y="1507467"/>
            <a:ext cx="8208167" cy="2662598"/>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a:t>Source / </a:t>
            </a:r>
            <a:r>
              <a:rPr lang="fr-FR" err="1"/>
              <a:t>Footnote</a:t>
            </a:r>
            <a:endParaRPr lang="en-US"/>
          </a:p>
        </p:txBody>
      </p:sp>
    </p:spTree>
    <p:extLst>
      <p:ext uri="{BB962C8B-B14F-4D97-AF65-F5344CB8AC3E}">
        <p14:creationId xmlns:p14="http://schemas.microsoft.com/office/powerpoint/2010/main" val="3532142030"/>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mple Slide two rows &amp; sourc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389254"/>
            <a:ext cx="8208168" cy="546577"/>
          </a:xfrm>
          <a:prstGeom prst="rect">
            <a:avLst/>
          </a:prstGeom>
        </p:spPr>
        <p:txBody>
          <a:bodyPr vert="horz" lIns="0" tIns="0" rIns="0" bIns="0" rtlCol="0" anchor="b" anchorCtr="0">
            <a:noAutofit/>
          </a:bodyPr>
          <a:lstStyle/>
          <a:p>
            <a:r>
              <a:rPr lang="en-US"/>
              <a:t>Click to edit Master title style</a:t>
            </a:r>
          </a:p>
        </p:txBody>
      </p:sp>
      <p:sp>
        <p:nvSpPr>
          <p:cNvPr id="9" name="Espace réservé du texte 2">
            <a:extLst>
              <a:ext uri="{FF2B5EF4-FFF2-40B4-BE49-F238E27FC236}">
                <a16:creationId xmlns:a16="http://schemas.microsoft.com/office/drawing/2014/main" id="{E690AFD6-40C2-413F-9F82-B9CE4EB38F08}"/>
              </a:ext>
            </a:extLst>
          </p:cNvPr>
          <p:cNvSpPr>
            <a:spLocks noGrp="1"/>
          </p:cNvSpPr>
          <p:nvPr>
            <p:ph type="body" sz="quarter" idx="11" hasCustomPrompt="1"/>
          </p:nvPr>
        </p:nvSpPr>
        <p:spPr>
          <a:xfrm>
            <a:off x="467916" y="973437"/>
            <a:ext cx="8208168"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
        <p:nvSpPr>
          <p:cNvPr id="11" name="Espace réservé du texte 5">
            <a:extLst>
              <a:ext uri="{FF2B5EF4-FFF2-40B4-BE49-F238E27FC236}">
                <a16:creationId xmlns:a16="http://schemas.microsoft.com/office/drawing/2014/main" id="{71A221E7-8B31-4740-B58B-ECFBA7220716}"/>
              </a:ext>
            </a:extLst>
          </p:cNvPr>
          <p:cNvSpPr>
            <a:spLocks noGrp="1"/>
          </p:cNvSpPr>
          <p:nvPr>
            <p:ph type="body" sz="quarter" idx="17"/>
          </p:nvPr>
        </p:nvSpPr>
        <p:spPr>
          <a:xfrm>
            <a:off x="467916" y="1507467"/>
            <a:ext cx="3897874" cy="2662598"/>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2" name="Espace réservé du texte 5">
            <a:extLst>
              <a:ext uri="{FF2B5EF4-FFF2-40B4-BE49-F238E27FC236}">
                <a16:creationId xmlns:a16="http://schemas.microsoft.com/office/drawing/2014/main" id="{1AC4198F-1F9C-42CB-9B9D-BA5572B44CCF}"/>
              </a:ext>
            </a:extLst>
          </p:cNvPr>
          <p:cNvSpPr>
            <a:spLocks noGrp="1"/>
          </p:cNvSpPr>
          <p:nvPr>
            <p:ph type="body" sz="quarter" idx="18" hasCustomPrompt="1"/>
          </p:nvPr>
        </p:nvSpPr>
        <p:spPr>
          <a:xfrm>
            <a:off x="467917" y="4334773"/>
            <a:ext cx="8208167" cy="252296"/>
          </a:xfrm>
        </p:spPr>
        <p:txBody>
          <a:bodyPr anchor="ctr"/>
          <a:lstStyle>
            <a:lvl1pPr>
              <a:defRPr sz="750">
                <a:solidFill>
                  <a:schemeClr val="bg1">
                    <a:lumMod val="50000"/>
                  </a:schemeClr>
                </a:solidFill>
              </a:defRPr>
            </a:lvl1pPr>
          </a:lstStyle>
          <a:p>
            <a:pPr lvl="0"/>
            <a:r>
              <a:rPr lang="fr-FR"/>
              <a:t>Source / </a:t>
            </a:r>
            <a:r>
              <a:rPr lang="fr-FR" err="1"/>
              <a:t>Footnote</a:t>
            </a:r>
            <a:endParaRPr lang="en-US"/>
          </a:p>
        </p:txBody>
      </p:sp>
      <p:sp>
        <p:nvSpPr>
          <p:cNvPr id="10" name="Espace réservé du texte 5">
            <a:extLst>
              <a:ext uri="{FF2B5EF4-FFF2-40B4-BE49-F238E27FC236}">
                <a16:creationId xmlns:a16="http://schemas.microsoft.com/office/drawing/2014/main" id="{E39C19D2-1843-4629-9D9F-79FBCBE6FD71}"/>
              </a:ext>
            </a:extLst>
          </p:cNvPr>
          <p:cNvSpPr>
            <a:spLocks noGrp="1"/>
          </p:cNvSpPr>
          <p:nvPr>
            <p:ph type="body" sz="quarter" idx="19"/>
          </p:nvPr>
        </p:nvSpPr>
        <p:spPr>
          <a:xfrm>
            <a:off x="4778210" y="1507467"/>
            <a:ext cx="3897874" cy="2662598"/>
          </a:xfrm>
        </p:spPr>
        <p:txBody>
          <a:bodyPr/>
          <a:lstStyle/>
          <a:p>
            <a:pPr lvl="0"/>
            <a:r>
              <a:rPr lang="fr-FR"/>
              <a:t>Modifier les styles du texte du masque</a:t>
            </a:r>
          </a:p>
          <a:p>
            <a:pPr lvl="1"/>
            <a:r>
              <a:rPr lang="fr-FR"/>
              <a:t>Deuxième niveau</a:t>
            </a:r>
          </a:p>
          <a:p>
            <a:pPr lvl="2"/>
            <a:r>
              <a:rPr lang="fr-FR"/>
              <a:t>Troisième niveau</a:t>
            </a:r>
            <a:endParaRPr lang="en-US"/>
          </a:p>
        </p:txBody>
      </p:sp>
    </p:spTree>
    <p:extLst>
      <p:ext uri="{BB962C8B-B14F-4D97-AF65-F5344CB8AC3E}">
        <p14:creationId xmlns:p14="http://schemas.microsoft.com/office/powerpoint/2010/main" val="3347746320"/>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5582"/>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212755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2129182"/>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2129182"/>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6" name="Text Placeholder 2">
            <a:extLst>
              <a:ext uri="{FF2B5EF4-FFF2-40B4-BE49-F238E27FC236}">
                <a16:creationId xmlns:a16="http://schemas.microsoft.com/office/drawing/2014/main" id="{6A3B8552-C242-4098-8BA1-95D411275332}"/>
              </a:ext>
            </a:extLst>
          </p:cNvPr>
          <p:cNvSpPr txBox="1">
            <a:spLocks/>
          </p:cNvSpPr>
          <p:nvPr userDrawn="1"/>
        </p:nvSpPr>
        <p:spPr>
          <a:xfrm>
            <a:off x="55495" y="4938779"/>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17"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8"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164103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4729899" y="1221582"/>
            <a:ext cx="3946185"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3946185"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a:t>Click to edit Master title style</a:t>
            </a:r>
          </a:p>
        </p:txBody>
      </p:sp>
      <p:sp>
        <p:nvSpPr>
          <p:cNvPr id="10" name="Espace réservé du texte 2">
            <a:extLst>
              <a:ext uri="{FF2B5EF4-FFF2-40B4-BE49-F238E27FC236}">
                <a16:creationId xmlns:a16="http://schemas.microsoft.com/office/drawing/2014/main" id="{82CFEC60-8A31-480A-B4C9-65A5C05FE137}"/>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4078014589"/>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A829859B-BEDB-4EE6-8FBB-7FAA00ACD28D}"/>
              </a:ext>
            </a:extLst>
          </p:cNvPr>
          <p:cNvSpPr>
            <a:spLocks noGrp="1"/>
          </p:cNvSpPr>
          <p:nvPr>
            <p:ph type="pic" sz="quarter" idx="12"/>
          </p:nvPr>
        </p:nvSpPr>
        <p:spPr>
          <a:xfrm>
            <a:off x="3300027" y="1221582"/>
            <a:ext cx="2543948" cy="3364706"/>
          </a:xfrm>
        </p:spPr>
        <p:txBody>
          <a:bodyPr/>
          <a:lstStyle/>
          <a:p>
            <a:endParaRPr lang="en-US"/>
          </a:p>
        </p:txBody>
      </p:sp>
      <p:sp>
        <p:nvSpPr>
          <p:cNvPr id="3" name="Espace réservé pour une image  2">
            <a:extLst>
              <a:ext uri="{FF2B5EF4-FFF2-40B4-BE49-F238E27FC236}">
                <a16:creationId xmlns:a16="http://schemas.microsoft.com/office/drawing/2014/main" id="{9B895159-EF8E-483A-B23D-9F4D082BD5CD}"/>
              </a:ext>
            </a:extLst>
          </p:cNvPr>
          <p:cNvSpPr>
            <a:spLocks noGrp="1"/>
          </p:cNvSpPr>
          <p:nvPr>
            <p:ph type="pic" sz="quarter" idx="11"/>
          </p:nvPr>
        </p:nvSpPr>
        <p:spPr>
          <a:xfrm>
            <a:off x="467916" y="1221582"/>
            <a:ext cx="2543948" cy="3364706"/>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6" y="387826"/>
            <a:ext cx="8208169" cy="277001"/>
          </a:xfrm>
          <a:prstGeom prst="rect">
            <a:avLst/>
          </a:prstGeom>
        </p:spPr>
        <p:txBody>
          <a:bodyPr vert="horz" lIns="0" tIns="0" rIns="0" bIns="0" rtlCol="0" anchor="b" anchorCtr="0">
            <a:normAutofit/>
          </a:bodyPr>
          <a:lstStyle/>
          <a:p>
            <a:r>
              <a:rPr lang="en-US"/>
              <a:t>Click to edit Master title style</a:t>
            </a:r>
          </a:p>
        </p:txBody>
      </p:sp>
      <p:sp>
        <p:nvSpPr>
          <p:cNvPr id="17" name="Espace réservé pour une image  2">
            <a:extLst>
              <a:ext uri="{FF2B5EF4-FFF2-40B4-BE49-F238E27FC236}">
                <a16:creationId xmlns:a16="http://schemas.microsoft.com/office/drawing/2014/main" id="{6E638EAA-0D75-402D-A97B-CB436517B432}"/>
              </a:ext>
            </a:extLst>
          </p:cNvPr>
          <p:cNvSpPr>
            <a:spLocks noGrp="1"/>
          </p:cNvSpPr>
          <p:nvPr>
            <p:ph type="pic" sz="quarter" idx="13"/>
          </p:nvPr>
        </p:nvSpPr>
        <p:spPr>
          <a:xfrm>
            <a:off x="6132137" y="1221582"/>
            <a:ext cx="2543948" cy="3364706"/>
          </a:xfrm>
        </p:spPr>
        <p:txBody>
          <a:bodyPr/>
          <a:lstStyle/>
          <a:p>
            <a:endParaRPr lang="en-US"/>
          </a:p>
        </p:txBody>
      </p:sp>
      <p:sp>
        <p:nvSpPr>
          <p:cNvPr id="10" name="Espace réservé du texte 2">
            <a:extLst>
              <a:ext uri="{FF2B5EF4-FFF2-40B4-BE49-F238E27FC236}">
                <a16:creationId xmlns:a16="http://schemas.microsoft.com/office/drawing/2014/main" id="{F8DF4B3B-9680-4753-BD83-79F5EDD0BAF0}"/>
              </a:ext>
            </a:extLst>
          </p:cNvPr>
          <p:cNvSpPr>
            <a:spLocks noGrp="1"/>
          </p:cNvSpPr>
          <p:nvPr>
            <p:ph type="body" sz="quarter" idx="18" hasCustomPrompt="1"/>
          </p:nvPr>
        </p:nvSpPr>
        <p:spPr>
          <a:xfrm>
            <a:off x="467916" y="687994"/>
            <a:ext cx="8208169"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323306354"/>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mp; Pictur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5143500"/>
          </a:xfrm>
        </p:spPr>
        <p:txBody>
          <a:bodyPr/>
          <a:lstStyle/>
          <a:p>
            <a:endParaRPr lang="en-US"/>
          </a:p>
        </p:txBody>
      </p:sp>
      <p:sp>
        <p:nvSpPr>
          <p:cNvPr id="10" name="Espace réservé du texte 5">
            <a:extLst>
              <a:ext uri="{FF2B5EF4-FFF2-40B4-BE49-F238E27FC236}">
                <a16:creationId xmlns:a16="http://schemas.microsoft.com/office/drawing/2014/main" id="{87DCD5ED-53CF-4FEC-9D17-8D5D34068DDB}"/>
              </a:ext>
            </a:extLst>
          </p:cNvPr>
          <p:cNvSpPr>
            <a:spLocks noGrp="1"/>
          </p:cNvSpPr>
          <p:nvPr>
            <p:ph type="body" sz="quarter" idx="17"/>
          </p:nvPr>
        </p:nvSpPr>
        <p:spPr>
          <a:xfrm>
            <a:off x="467917" y="1663008"/>
            <a:ext cx="3579734" cy="2964338"/>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1" name="Espace réservé du texte 2">
            <a:extLst>
              <a:ext uri="{FF2B5EF4-FFF2-40B4-BE49-F238E27FC236}">
                <a16:creationId xmlns:a16="http://schemas.microsoft.com/office/drawing/2014/main" id="{8B51F57A-8CB6-4950-A91F-9F0CCB389C19}"/>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4293822113"/>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amp; Two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4572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4572000" cy="2571745"/>
          </a:xfrm>
        </p:spPr>
        <p:txBody>
          <a:bodyPr/>
          <a:lstStyle/>
          <a:p>
            <a:endParaRPr lang="en-US"/>
          </a:p>
        </p:txBody>
      </p:sp>
      <p:sp>
        <p:nvSpPr>
          <p:cNvPr id="13" name="Espace réservé du texte 5">
            <a:extLst>
              <a:ext uri="{FF2B5EF4-FFF2-40B4-BE49-F238E27FC236}">
                <a16:creationId xmlns:a16="http://schemas.microsoft.com/office/drawing/2014/main" id="{899E020A-EEA4-4600-8375-0C222DE5BC91}"/>
              </a:ext>
            </a:extLst>
          </p:cNvPr>
          <p:cNvSpPr>
            <a:spLocks noGrp="1"/>
          </p:cNvSpPr>
          <p:nvPr>
            <p:ph type="body" sz="quarter" idx="17"/>
          </p:nvPr>
        </p:nvSpPr>
        <p:spPr>
          <a:xfrm>
            <a:off x="467917" y="1663008"/>
            <a:ext cx="3579734" cy="2964338"/>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1" name="Espace réservé du texte 2">
            <a:extLst>
              <a:ext uri="{FF2B5EF4-FFF2-40B4-BE49-F238E27FC236}">
                <a16:creationId xmlns:a16="http://schemas.microsoft.com/office/drawing/2014/main" id="{38EBD5BB-396B-4B85-AD3B-FC527B3198CD}"/>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2501148560"/>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amp; Four picture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00C49E21-E183-46F5-861C-0B325E19EA68}"/>
              </a:ext>
            </a:extLst>
          </p:cNvPr>
          <p:cNvSpPr>
            <a:spLocks noGrp="1"/>
          </p:cNvSpPr>
          <p:nvPr>
            <p:ph type="title" hasCustomPrompt="1"/>
          </p:nvPr>
        </p:nvSpPr>
        <p:spPr>
          <a:xfrm>
            <a:off x="467917" y="389254"/>
            <a:ext cx="3897873" cy="546577"/>
          </a:xfrm>
          <a:prstGeom prst="rect">
            <a:avLst/>
          </a:prstGeom>
        </p:spPr>
        <p:txBody>
          <a:bodyPr vert="horz" lIns="0" tIns="0" rIns="0" bIns="0" rtlCol="0" anchor="b" anchorCtr="0">
            <a:noAutofit/>
          </a:bodyPr>
          <a:lstStyle/>
          <a:p>
            <a:r>
              <a:rPr lang="en-US"/>
              <a:t>Click to edit Master title style</a:t>
            </a:r>
          </a:p>
        </p:txBody>
      </p:sp>
      <p:sp>
        <p:nvSpPr>
          <p:cNvPr id="3" name="Espace réservé pour une image  2">
            <a:extLst>
              <a:ext uri="{FF2B5EF4-FFF2-40B4-BE49-F238E27FC236}">
                <a16:creationId xmlns:a16="http://schemas.microsoft.com/office/drawing/2014/main" id="{A2F9C71C-52F1-4A4D-AC3B-473629771E2E}"/>
              </a:ext>
            </a:extLst>
          </p:cNvPr>
          <p:cNvSpPr>
            <a:spLocks noGrp="1"/>
          </p:cNvSpPr>
          <p:nvPr>
            <p:ph type="pic" sz="quarter" idx="11"/>
          </p:nvPr>
        </p:nvSpPr>
        <p:spPr>
          <a:xfrm>
            <a:off x="4572001" y="0"/>
            <a:ext cx="2286000" cy="2571745"/>
          </a:xfrm>
        </p:spPr>
        <p:txBody>
          <a:bodyPr/>
          <a:lstStyle/>
          <a:p>
            <a:endParaRPr lang="en-US"/>
          </a:p>
        </p:txBody>
      </p:sp>
      <p:sp>
        <p:nvSpPr>
          <p:cNvPr id="10" name="Espace réservé pour une image  2">
            <a:extLst>
              <a:ext uri="{FF2B5EF4-FFF2-40B4-BE49-F238E27FC236}">
                <a16:creationId xmlns:a16="http://schemas.microsoft.com/office/drawing/2014/main" id="{42EC5DE7-3E80-4C68-890A-E3D664FBE1B5}"/>
              </a:ext>
            </a:extLst>
          </p:cNvPr>
          <p:cNvSpPr>
            <a:spLocks noGrp="1"/>
          </p:cNvSpPr>
          <p:nvPr>
            <p:ph type="pic" sz="quarter" idx="12"/>
          </p:nvPr>
        </p:nvSpPr>
        <p:spPr>
          <a:xfrm>
            <a:off x="4572001" y="2571745"/>
            <a:ext cx="2286000" cy="2571755"/>
          </a:xfrm>
        </p:spPr>
        <p:txBody>
          <a:bodyPr/>
          <a:lstStyle/>
          <a:p>
            <a:endParaRPr lang="en-US"/>
          </a:p>
        </p:txBody>
      </p:sp>
      <p:sp>
        <p:nvSpPr>
          <p:cNvPr id="13" name="Espace réservé pour une image  2">
            <a:extLst>
              <a:ext uri="{FF2B5EF4-FFF2-40B4-BE49-F238E27FC236}">
                <a16:creationId xmlns:a16="http://schemas.microsoft.com/office/drawing/2014/main" id="{E7605A3B-0179-473B-9CB6-CC5A493B967D}"/>
              </a:ext>
            </a:extLst>
          </p:cNvPr>
          <p:cNvSpPr>
            <a:spLocks noGrp="1"/>
          </p:cNvSpPr>
          <p:nvPr>
            <p:ph type="pic" sz="quarter" idx="13"/>
          </p:nvPr>
        </p:nvSpPr>
        <p:spPr>
          <a:xfrm>
            <a:off x="6858001" y="0"/>
            <a:ext cx="2286000" cy="2571745"/>
          </a:xfrm>
        </p:spPr>
        <p:txBody>
          <a:bodyPr/>
          <a:lstStyle/>
          <a:p>
            <a:endParaRPr lang="en-US"/>
          </a:p>
        </p:txBody>
      </p:sp>
      <p:sp>
        <p:nvSpPr>
          <p:cNvPr id="14" name="Espace réservé pour une image  2">
            <a:extLst>
              <a:ext uri="{FF2B5EF4-FFF2-40B4-BE49-F238E27FC236}">
                <a16:creationId xmlns:a16="http://schemas.microsoft.com/office/drawing/2014/main" id="{15060EE6-A355-453C-AA84-ABCFFCC6CA90}"/>
              </a:ext>
            </a:extLst>
          </p:cNvPr>
          <p:cNvSpPr>
            <a:spLocks noGrp="1"/>
          </p:cNvSpPr>
          <p:nvPr>
            <p:ph type="pic" sz="quarter" idx="14"/>
          </p:nvPr>
        </p:nvSpPr>
        <p:spPr>
          <a:xfrm>
            <a:off x="6858001" y="2571745"/>
            <a:ext cx="2286000" cy="2571745"/>
          </a:xfrm>
        </p:spPr>
        <p:txBody>
          <a:bodyPr/>
          <a:lstStyle/>
          <a:p>
            <a:endParaRPr lang="en-US"/>
          </a:p>
        </p:txBody>
      </p:sp>
      <p:sp>
        <p:nvSpPr>
          <p:cNvPr id="17" name="Espace réservé du texte 5">
            <a:extLst>
              <a:ext uri="{FF2B5EF4-FFF2-40B4-BE49-F238E27FC236}">
                <a16:creationId xmlns:a16="http://schemas.microsoft.com/office/drawing/2014/main" id="{13832BF3-4358-40E5-BBF5-E3E1849FBAC4}"/>
              </a:ext>
            </a:extLst>
          </p:cNvPr>
          <p:cNvSpPr>
            <a:spLocks noGrp="1"/>
          </p:cNvSpPr>
          <p:nvPr>
            <p:ph type="body" sz="quarter" idx="17"/>
          </p:nvPr>
        </p:nvSpPr>
        <p:spPr>
          <a:xfrm>
            <a:off x="467917" y="1663008"/>
            <a:ext cx="3579734" cy="2964338"/>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5" name="Espace réservé du texte 2">
            <a:extLst>
              <a:ext uri="{FF2B5EF4-FFF2-40B4-BE49-F238E27FC236}">
                <a16:creationId xmlns:a16="http://schemas.microsoft.com/office/drawing/2014/main" id="{FFDCA115-114D-4B70-99BD-FCA102218F3A}"/>
              </a:ext>
            </a:extLst>
          </p:cNvPr>
          <p:cNvSpPr>
            <a:spLocks noGrp="1"/>
          </p:cNvSpPr>
          <p:nvPr>
            <p:ph type="body" sz="quarter" idx="18" hasCustomPrompt="1"/>
          </p:nvPr>
        </p:nvSpPr>
        <p:spPr>
          <a:xfrm>
            <a:off x="467916" y="973437"/>
            <a:ext cx="3897873" cy="230600"/>
          </a:xfrm>
        </p:spPr>
        <p:txBody>
          <a:bodyPr anchor="t"/>
          <a:lstStyle>
            <a:lvl1pPr>
              <a:buFontTx/>
              <a:buNone/>
              <a:defRPr sz="1050">
                <a:latin typeface="Calibri Light" panose="020F0302020204030204" pitchFamily="34" charset="0"/>
                <a:cs typeface="Calibri Light" panose="020F0302020204030204" pitchFamily="34" charset="0"/>
              </a:defRPr>
            </a:lvl1pPr>
            <a:lvl2pPr marL="0" indent="0">
              <a:buFontTx/>
              <a:buNone/>
              <a:defRPr/>
            </a:lvl2pPr>
            <a:lvl3pPr marL="135729" indent="0">
              <a:buFontTx/>
              <a:buNone/>
              <a:defRPr/>
            </a:lvl3pPr>
            <a:lvl4pPr marL="280980" indent="0">
              <a:buFontTx/>
              <a:buNone/>
              <a:defRPr/>
            </a:lvl4pPr>
            <a:lvl5pPr marL="485763" indent="0">
              <a:buFontTx/>
              <a:buNone/>
              <a:defRPr/>
            </a:lvl5pPr>
          </a:lstStyle>
          <a:p>
            <a:pPr lvl="0"/>
            <a:r>
              <a:rPr lang="fr-FR"/>
              <a:t>Second </a:t>
            </a:r>
            <a:r>
              <a:rPr lang="fr-FR" err="1"/>
              <a:t>level</a:t>
            </a:r>
            <a:endParaRPr lang="fr-FR"/>
          </a:p>
        </p:txBody>
      </p:sp>
    </p:spTree>
    <p:extLst>
      <p:ext uri="{BB962C8B-B14F-4D97-AF65-F5344CB8AC3E}">
        <p14:creationId xmlns:p14="http://schemas.microsoft.com/office/powerpoint/2010/main" val="49863091"/>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Two pictures">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7" name="Title Placeholder 2">
            <a:extLst>
              <a:ext uri="{FF2B5EF4-FFF2-40B4-BE49-F238E27FC236}">
                <a16:creationId xmlns:a16="http://schemas.microsoft.com/office/drawing/2014/main" id="{FF192524-8149-4341-9A2C-3B52A4A4502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a:t>Click to edit Master title style</a:t>
            </a:r>
          </a:p>
        </p:txBody>
      </p:sp>
      <p:sp>
        <p:nvSpPr>
          <p:cNvPr id="12" name="Espace réservé du texte 5">
            <a:extLst>
              <a:ext uri="{FF2B5EF4-FFF2-40B4-BE49-F238E27FC236}">
                <a16:creationId xmlns:a16="http://schemas.microsoft.com/office/drawing/2014/main" id="{590ED3A0-0804-4445-B8C1-4483886AFDF0}"/>
              </a:ext>
            </a:extLst>
          </p:cNvPr>
          <p:cNvSpPr>
            <a:spLocks noGrp="1"/>
          </p:cNvSpPr>
          <p:nvPr>
            <p:ph type="body" sz="quarter" idx="17"/>
          </p:nvPr>
        </p:nvSpPr>
        <p:spPr>
          <a:xfrm>
            <a:off x="467917" y="1663008"/>
            <a:ext cx="3897873" cy="1001139"/>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5" name="Espace réservé du texte 5">
            <a:extLst>
              <a:ext uri="{FF2B5EF4-FFF2-40B4-BE49-F238E27FC236}">
                <a16:creationId xmlns:a16="http://schemas.microsoft.com/office/drawing/2014/main" id="{E93455B5-DE17-4DA0-8356-68884C66FC5D}"/>
              </a:ext>
            </a:extLst>
          </p:cNvPr>
          <p:cNvSpPr>
            <a:spLocks noGrp="1"/>
          </p:cNvSpPr>
          <p:nvPr>
            <p:ph type="body" sz="quarter" idx="18"/>
          </p:nvPr>
        </p:nvSpPr>
        <p:spPr>
          <a:xfrm>
            <a:off x="4912519" y="2328670"/>
            <a:ext cx="3763565" cy="1929005"/>
          </a:xfrm>
        </p:spPr>
        <p:txBody>
          <a:bodyPr/>
          <a:lstStyle/>
          <a:p>
            <a:pPr lvl="0"/>
            <a:r>
              <a:rPr lang="fr-FR"/>
              <a:t>Modifier les styles du texte du masque</a:t>
            </a:r>
          </a:p>
          <a:p>
            <a:pPr lvl="1"/>
            <a:r>
              <a:rPr lang="fr-FR"/>
              <a:t>Deuxième niveau</a:t>
            </a:r>
          </a:p>
          <a:p>
            <a:pPr lvl="2"/>
            <a:r>
              <a:rPr lang="fr-FR"/>
              <a:t>Troisième niveau</a:t>
            </a:r>
            <a:endParaRPr lang="en-US"/>
          </a:p>
        </p:txBody>
      </p:sp>
    </p:spTree>
    <p:extLst>
      <p:ext uri="{BB962C8B-B14F-4D97-AF65-F5344CB8AC3E}">
        <p14:creationId xmlns:p14="http://schemas.microsoft.com/office/powerpoint/2010/main" val="2727481076"/>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Left pictur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BD8D428F-1999-4CD7-803A-0499EFBBC9AF}"/>
              </a:ext>
            </a:extLst>
          </p:cNvPr>
          <p:cNvSpPr>
            <a:spLocks noGrp="1"/>
          </p:cNvSpPr>
          <p:nvPr>
            <p:ph type="pic" sz="quarter" idx="11"/>
          </p:nvPr>
        </p:nvSpPr>
        <p:spPr>
          <a:xfrm>
            <a:off x="467916" y="2799160"/>
            <a:ext cx="3765947" cy="145851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E01E015C-93C8-4D2F-9166-03A43005A598}"/>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a:t>Click to edit Master title style</a:t>
            </a:r>
          </a:p>
        </p:txBody>
      </p:sp>
      <p:sp>
        <p:nvSpPr>
          <p:cNvPr id="7" name="Espace réservé du texte 5">
            <a:extLst>
              <a:ext uri="{FF2B5EF4-FFF2-40B4-BE49-F238E27FC236}">
                <a16:creationId xmlns:a16="http://schemas.microsoft.com/office/drawing/2014/main" id="{B5E6847B-C0F4-4A08-B7DB-8E6B008D6B43}"/>
              </a:ext>
            </a:extLst>
          </p:cNvPr>
          <p:cNvSpPr>
            <a:spLocks noGrp="1"/>
          </p:cNvSpPr>
          <p:nvPr>
            <p:ph type="body" sz="quarter" idx="17"/>
          </p:nvPr>
        </p:nvSpPr>
        <p:spPr>
          <a:xfrm>
            <a:off x="467917" y="1663008"/>
            <a:ext cx="3897873" cy="1001139"/>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0" name="Espace réservé du texte 5">
            <a:extLst>
              <a:ext uri="{FF2B5EF4-FFF2-40B4-BE49-F238E27FC236}">
                <a16:creationId xmlns:a16="http://schemas.microsoft.com/office/drawing/2014/main" id="{8372EB75-FCF3-4C1E-B44F-4562220E17C3}"/>
              </a:ext>
            </a:extLst>
          </p:cNvPr>
          <p:cNvSpPr>
            <a:spLocks noGrp="1"/>
          </p:cNvSpPr>
          <p:nvPr>
            <p:ph type="body" sz="quarter" idx="18"/>
          </p:nvPr>
        </p:nvSpPr>
        <p:spPr>
          <a:xfrm>
            <a:off x="4912517" y="601901"/>
            <a:ext cx="3763566" cy="3870955"/>
          </a:xfrm>
        </p:spPr>
        <p:txBody>
          <a:bodyPr/>
          <a:lstStyle/>
          <a:p>
            <a:pPr lvl="0"/>
            <a:r>
              <a:rPr lang="fr-FR"/>
              <a:t>Modifier les styles du texte du masque</a:t>
            </a:r>
          </a:p>
          <a:p>
            <a:pPr lvl="1"/>
            <a:r>
              <a:rPr lang="fr-FR"/>
              <a:t>Deuxième niveau</a:t>
            </a:r>
          </a:p>
          <a:p>
            <a:pPr lvl="2"/>
            <a:r>
              <a:rPr lang="fr-FR"/>
              <a:t>Troisième niveau</a:t>
            </a:r>
            <a:endParaRPr lang="en-US"/>
          </a:p>
        </p:txBody>
      </p:sp>
    </p:spTree>
    <p:extLst>
      <p:ext uri="{BB962C8B-B14F-4D97-AF65-F5344CB8AC3E}">
        <p14:creationId xmlns:p14="http://schemas.microsoft.com/office/powerpoint/2010/main" val="1494105089"/>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lumns text &amp; Right pictur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85373431-056A-4064-9619-EA69252277AA}"/>
              </a:ext>
            </a:extLst>
          </p:cNvPr>
          <p:cNvSpPr>
            <a:spLocks noGrp="1"/>
          </p:cNvSpPr>
          <p:nvPr>
            <p:ph type="pic" sz="quarter" idx="10"/>
          </p:nvPr>
        </p:nvSpPr>
        <p:spPr>
          <a:xfrm>
            <a:off x="4912519" y="492919"/>
            <a:ext cx="3763566" cy="1457325"/>
          </a:xfrm>
        </p:spPr>
        <p:txBody>
          <a:bodyPr/>
          <a:lstStyle/>
          <a:p>
            <a:endParaRPr lang="en-US"/>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61AD2B34-5FA4-4E0B-A280-FEA6FF9BD8EF}"/>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a:t>Click to edit Master title style</a:t>
            </a:r>
          </a:p>
        </p:txBody>
      </p:sp>
      <p:sp>
        <p:nvSpPr>
          <p:cNvPr id="6" name="Espace réservé du texte 5">
            <a:extLst>
              <a:ext uri="{FF2B5EF4-FFF2-40B4-BE49-F238E27FC236}">
                <a16:creationId xmlns:a16="http://schemas.microsoft.com/office/drawing/2014/main" id="{32A4E130-9F59-49F6-9AC1-402FC543C1FE}"/>
              </a:ext>
            </a:extLst>
          </p:cNvPr>
          <p:cNvSpPr>
            <a:spLocks noGrp="1"/>
          </p:cNvSpPr>
          <p:nvPr>
            <p:ph type="body" sz="quarter" idx="17"/>
          </p:nvPr>
        </p:nvSpPr>
        <p:spPr>
          <a:xfrm>
            <a:off x="467917" y="1663009"/>
            <a:ext cx="3851915" cy="2809847"/>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13" name="Espace réservé du texte 5">
            <a:extLst>
              <a:ext uri="{FF2B5EF4-FFF2-40B4-BE49-F238E27FC236}">
                <a16:creationId xmlns:a16="http://schemas.microsoft.com/office/drawing/2014/main" id="{B3719CAF-C999-41B3-9DC0-DB7FDDB101CA}"/>
              </a:ext>
            </a:extLst>
          </p:cNvPr>
          <p:cNvSpPr>
            <a:spLocks noGrp="1"/>
          </p:cNvSpPr>
          <p:nvPr>
            <p:ph type="body" sz="quarter" idx="18"/>
          </p:nvPr>
        </p:nvSpPr>
        <p:spPr>
          <a:xfrm>
            <a:off x="4912517" y="2328671"/>
            <a:ext cx="3763566" cy="2144185"/>
          </a:xfrm>
        </p:spPr>
        <p:txBody>
          <a:bodyPr/>
          <a:lstStyle/>
          <a:p>
            <a:pPr lvl="0"/>
            <a:r>
              <a:rPr lang="fr-FR"/>
              <a:t>Modifier les styles du texte du masque</a:t>
            </a:r>
          </a:p>
          <a:p>
            <a:pPr lvl="1"/>
            <a:r>
              <a:rPr lang="fr-FR"/>
              <a:t>Deuxième niveau</a:t>
            </a:r>
          </a:p>
          <a:p>
            <a:pPr lvl="2"/>
            <a:r>
              <a:rPr lang="fr-FR"/>
              <a:t>Troisième niveau</a:t>
            </a:r>
            <a:endParaRPr lang="en-US"/>
          </a:p>
        </p:txBody>
      </p:sp>
    </p:spTree>
    <p:extLst>
      <p:ext uri="{BB962C8B-B14F-4D97-AF65-F5344CB8AC3E}">
        <p14:creationId xmlns:p14="http://schemas.microsoft.com/office/powerpoint/2010/main" val="3624106749"/>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9" name="Title Placeholder 2">
            <a:extLst>
              <a:ext uri="{FF2B5EF4-FFF2-40B4-BE49-F238E27FC236}">
                <a16:creationId xmlns:a16="http://schemas.microsoft.com/office/drawing/2014/main" id="{B94C2827-EDBF-49E4-989D-2F4CA76A9972}"/>
              </a:ext>
            </a:extLst>
          </p:cNvPr>
          <p:cNvSpPr>
            <a:spLocks noGrp="1"/>
          </p:cNvSpPr>
          <p:nvPr>
            <p:ph type="title" hasCustomPrompt="1"/>
          </p:nvPr>
        </p:nvSpPr>
        <p:spPr>
          <a:xfrm>
            <a:off x="467917" y="601901"/>
            <a:ext cx="3457574" cy="891144"/>
          </a:xfrm>
          <a:prstGeom prst="rect">
            <a:avLst/>
          </a:prstGeom>
        </p:spPr>
        <p:txBody>
          <a:bodyPr vert="horz" lIns="0" tIns="0" rIns="0" bIns="0" rtlCol="0" anchor="t" anchorCtr="0">
            <a:noAutofit/>
          </a:bodyPr>
          <a:lstStyle>
            <a:lvl1pPr>
              <a:lnSpc>
                <a:spcPct val="110000"/>
              </a:lnSpc>
              <a:defRPr/>
            </a:lvl1pPr>
          </a:lstStyle>
          <a:p>
            <a:r>
              <a:rPr lang="en-US"/>
              <a:t>Click to edit Master title style</a:t>
            </a:r>
          </a:p>
        </p:txBody>
      </p:sp>
      <p:sp>
        <p:nvSpPr>
          <p:cNvPr id="6" name="Espace réservé du texte 5">
            <a:extLst>
              <a:ext uri="{FF2B5EF4-FFF2-40B4-BE49-F238E27FC236}">
                <a16:creationId xmlns:a16="http://schemas.microsoft.com/office/drawing/2014/main" id="{BD39EE15-8691-4D6D-8689-F6C9C166A6A1}"/>
              </a:ext>
            </a:extLst>
          </p:cNvPr>
          <p:cNvSpPr>
            <a:spLocks noGrp="1"/>
          </p:cNvSpPr>
          <p:nvPr>
            <p:ph type="body" sz="quarter" idx="17"/>
          </p:nvPr>
        </p:nvSpPr>
        <p:spPr>
          <a:xfrm>
            <a:off x="467917" y="1663009"/>
            <a:ext cx="3851915" cy="2809847"/>
          </a:xfrm>
        </p:spPr>
        <p:txBody>
          <a:bodyPr/>
          <a:lstStyle/>
          <a:p>
            <a:pPr lvl="0"/>
            <a:r>
              <a:rPr lang="fr-FR"/>
              <a:t>Modifier les styles du texte du masque</a:t>
            </a:r>
          </a:p>
          <a:p>
            <a:pPr lvl="1"/>
            <a:r>
              <a:rPr lang="fr-FR"/>
              <a:t>Deuxième niveau</a:t>
            </a:r>
          </a:p>
          <a:p>
            <a:pPr lvl="2"/>
            <a:r>
              <a:rPr lang="fr-FR"/>
              <a:t>Troisième niveau</a:t>
            </a:r>
            <a:endParaRPr lang="en-US"/>
          </a:p>
        </p:txBody>
      </p:sp>
      <p:sp>
        <p:nvSpPr>
          <p:cNvPr id="7" name="Espace réservé du texte 5">
            <a:extLst>
              <a:ext uri="{FF2B5EF4-FFF2-40B4-BE49-F238E27FC236}">
                <a16:creationId xmlns:a16="http://schemas.microsoft.com/office/drawing/2014/main" id="{8D36094F-742A-463D-94D7-34694614FACF}"/>
              </a:ext>
            </a:extLst>
          </p:cNvPr>
          <p:cNvSpPr>
            <a:spLocks noGrp="1"/>
          </p:cNvSpPr>
          <p:nvPr>
            <p:ph type="body" sz="quarter" idx="18"/>
          </p:nvPr>
        </p:nvSpPr>
        <p:spPr>
          <a:xfrm>
            <a:off x="4912517" y="601901"/>
            <a:ext cx="3763566" cy="3870955"/>
          </a:xfrm>
        </p:spPr>
        <p:txBody>
          <a:bodyPr/>
          <a:lstStyle/>
          <a:p>
            <a:pPr lvl="0"/>
            <a:r>
              <a:rPr lang="fr-FR"/>
              <a:t>Modifier les styles du texte du masque</a:t>
            </a:r>
          </a:p>
          <a:p>
            <a:pPr lvl="1"/>
            <a:r>
              <a:rPr lang="fr-FR"/>
              <a:t>Deuxième niveau</a:t>
            </a:r>
          </a:p>
          <a:p>
            <a:pPr lvl="2"/>
            <a:r>
              <a:rPr lang="fr-FR"/>
              <a:t>Troisième niveau</a:t>
            </a:r>
            <a:endParaRPr lang="en-US"/>
          </a:p>
        </p:txBody>
      </p:sp>
    </p:spTree>
    <p:extLst>
      <p:ext uri="{BB962C8B-B14F-4D97-AF65-F5344CB8AC3E}">
        <p14:creationId xmlns:p14="http://schemas.microsoft.com/office/powerpoint/2010/main" val="3348439027"/>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a:t>Client/Partner logo here</a:t>
            </a:r>
          </a:p>
        </p:txBody>
      </p:sp>
      <p:sp>
        <p:nvSpPr>
          <p:cNvPr id="3" name="Espace réservé du texte 2">
            <a:extLst>
              <a:ext uri="{FF2B5EF4-FFF2-40B4-BE49-F238E27FC236}">
                <a16:creationId xmlns:a16="http://schemas.microsoft.com/office/drawing/2014/main" id="{01DA10A5-2198-4B6D-9D51-D4BAC0A79B5B}"/>
              </a:ext>
            </a:extLst>
          </p:cNvPr>
          <p:cNvSpPr>
            <a:spLocks noGrp="1"/>
          </p:cNvSpPr>
          <p:nvPr>
            <p:ph type="body" sz="quarter" idx="11" hasCustomPrompt="1"/>
          </p:nvPr>
        </p:nvSpPr>
        <p:spPr>
          <a:xfrm>
            <a:off x="7460554" y="596766"/>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a:t>Name</a:t>
            </a:r>
            <a:r>
              <a:rPr lang="en-US"/>
              <a:t/>
            </a:r>
            <a:br>
              <a:rPr lang="en-US"/>
            </a:br>
            <a:r>
              <a:rPr lang="en-US"/>
              <a:t>Job Title</a:t>
            </a:r>
            <a:endParaRPr lang="fr-FR"/>
          </a:p>
        </p:txBody>
      </p:sp>
      <p:sp>
        <p:nvSpPr>
          <p:cNvPr id="9" name="Espace réservé du texte 2">
            <a:extLst>
              <a:ext uri="{FF2B5EF4-FFF2-40B4-BE49-F238E27FC236}">
                <a16:creationId xmlns:a16="http://schemas.microsoft.com/office/drawing/2014/main" id="{7E36D8B3-5AF5-45F6-90C6-1052246B1316}"/>
              </a:ext>
            </a:extLst>
          </p:cNvPr>
          <p:cNvSpPr>
            <a:spLocks noGrp="1"/>
          </p:cNvSpPr>
          <p:nvPr>
            <p:ph type="body" sz="quarter" idx="12" hasCustomPrompt="1"/>
          </p:nvPr>
        </p:nvSpPr>
        <p:spPr>
          <a:xfrm>
            <a:off x="7460554" y="2047850"/>
            <a:ext cx="1439466" cy="688130"/>
          </a:xfrm>
        </p:spPr>
        <p:txBody>
          <a:bodyPr/>
          <a:lstStyle>
            <a:lvl1pPr marL="0" indent="0">
              <a:lnSpc>
                <a:spcPct val="100000"/>
              </a:lnSpc>
              <a:spcAft>
                <a:spcPts val="0"/>
              </a:spcAft>
              <a:buFont typeface="Arial" panose="020B0604020202020204" pitchFamily="34" charset="0"/>
              <a:buNone/>
              <a:defRPr sz="12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a:t>Client/Partner</a:t>
            </a:r>
          </a:p>
        </p:txBody>
      </p:sp>
      <p:sp>
        <p:nvSpPr>
          <p:cNvPr id="12" name="Espace réservé du texte 2">
            <a:extLst>
              <a:ext uri="{FF2B5EF4-FFF2-40B4-BE49-F238E27FC236}">
                <a16:creationId xmlns:a16="http://schemas.microsoft.com/office/drawing/2014/main" id="{0D3B2E41-E3DE-45E5-939D-B6DE8A989C8E}"/>
              </a:ext>
            </a:extLst>
          </p:cNvPr>
          <p:cNvSpPr>
            <a:spLocks noGrp="1"/>
          </p:cNvSpPr>
          <p:nvPr>
            <p:ph type="body" sz="quarter" idx="13" hasCustomPrompt="1"/>
          </p:nvPr>
        </p:nvSpPr>
        <p:spPr>
          <a:xfrm>
            <a:off x="7460554" y="372702"/>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err="1"/>
              <a:t>Prepared</a:t>
            </a:r>
            <a:r>
              <a:rPr lang="fr-FR"/>
              <a:t> by</a:t>
            </a:r>
          </a:p>
        </p:txBody>
      </p:sp>
      <p:sp>
        <p:nvSpPr>
          <p:cNvPr id="15" name="Espace réservé du texte 2">
            <a:extLst>
              <a:ext uri="{FF2B5EF4-FFF2-40B4-BE49-F238E27FC236}">
                <a16:creationId xmlns:a16="http://schemas.microsoft.com/office/drawing/2014/main" id="{1D1B2086-F342-4DE1-AD6A-A7B47BEEE0E8}"/>
              </a:ext>
            </a:extLst>
          </p:cNvPr>
          <p:cNvSpPr>
            <a:spLocks noGrp="1"/>
          </p:cNvSpPr>
          <p:nvPr>
            <p:ph type="body" sz="quarter" idx="14" hasCustomPrompt="1"/>
          </p:nvPr>
        </p:nvSpPr>
        <p:spPr>
          <a:xfrm>
            <a:off x="7460554" y="1824064"/>
            <a:ext cx="1439466" cy="173255"/>
          </a:xfrm>
        </p:spPr>
        <p:txBody>
          <a:bodyPr/>
          <a:lstStyle>
            <a:lvl1pPr marL="0" indent="0" algn="l" defTabSz="342892" rtl="0" eaLnBrk="1" latinLnBrk="0" hangingPunct="1">
              <a:spcBef>
                <a:spcPts val="450"/>
              </a:spcBef>
              <a:spcAft>
                <a:spcPts val="0"/>
              </a:spcAft>
              <a:buClr>
                <a:schemeClr val="bg1"/>
              </a:buClr>
              <a:buSzPct val="25000"/>
              <a:buFont typeface="Verdana" pitchFamily="34" charset="0"/>
              <a:buNone/>
              <a:defRPr lang="fr-FR" sz="900" b="0" kern="1200" noProof="0" dirty="0" smtClean="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err="1"/>
              <a:t>Prepared</a:t>
            </a:r>
            <a:r>
              <a:rPr lang="fr-FR"/>
              <a:t> for</a:t>
            </a:r>
          </a:p>
        </p:txBody>
      </p:sp>
      <p:sp>
        <p:nvSpPr>
          <p:cNvPr id="8" name="Espace réservé du texte 2">
            <a:extLst>
              <a:ext uri="{FF2B5EF4-FFF2-40B4-BE49-F238E27FC236}">
                <a16:creationId xmlns:a16="http://schemas.microsoft.com/office/drawing/2014/main" id="{4C504E6A-B57F-44AE-A36F-412D79F37BAA}"/>
              </a:ext>
            </a:extLst>
          </p:cNvPr>
          <p:cNvSpPr>
            <a:spLocks noGrp="1"/>
          </p:cNvSpPr>
          <p:nvPr>
            <p:ph type="body" sz="quarter" idx="15" hasCustomPrompt="1"/>
          </p:nvPr>
        </p:nvSpPr>
        <p:spPr>
          <a:xfrm>
            <a:off x="467916" y="1592560"/>
            <a:ext cx="6105413"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a:t>Presentation</a:t>
            </a:r>
            <a:br>
              <a:rPr lang="fr-FR"/>
            </a:br>
            <a:r>
              <a:rPr lang="fr-FR" err="1"/>
              <a:t>title</a:t>
            </a:r>
            <a:endParaRPr lang="fr-FR"/>
          </a:p>
        </p:txBody>
      </p:sp>
      <p:sp>
        <p:nvSpPr>
          <p:cNvPr id="10" name="Espace réservé du texte 2">
            <a:extLst>
              <a:ext uri="{FF2B5EF4-FFF2-40B4-BE49-F238E27FC236}">
                <a16:creationId xmlns:a16="http://schemas.microsoft.com/office/drawing/2014/main" id="{9729660A-7456-41BB-81A5-4F96B184E70E}"/>
              </a:ext>
            </a:extLst>
          </p:cNvPr>
          <p:cNvSpPr>
            <a:spLocks noGrp="1"/>
          </p:cNvSpPr>
          <p:nvPr>
            <p:ph type="body" sz="quarter" idx="16" hasCustomPrompt="1"/>
          </p:nvPr>
        </p:nvSpPr>
        <p:spPr>
          <a:xfrm>
            <a:off x="467916" y="2836730"/>
            <a:ext cx="6105413" cy="567377"/>
          </a:xfrm>
        </p:spPr>
        <p:txBody>
          <a:bodyPr anchor="t"/>
          <a:lstStyle>
            <a:lvl1pPr marL="0" indent="0">
              <a:lnSpc>
                <a:spcPct val="100000"/>
              </a:lnSpc>
              <a:spcAft>
                <a:spcPts val="0"/>
              </a:spcAft>
              <a:buFont typeface="Arial" panose="020B0604020202020204" pitchFamily="34" charset="0"/>
              <a:buNone/>
              <a:defRPr lang="fr-FR" sz="1500" b="0" kern="1200" noProof="0" dirty="0">
                <a:solidFill>
                  <a:schemeClr val="bg1"/>
                </a:solidFill>
                <a:latin typeface="+mn-lt"/>
                <a:ea typeface="+mn-ea"/>
                <a:cs typeface="+mn-cs"/>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a:t>Headlines</a:t>
            </a:r>
          </a:p>
          <a:p>
            <a:pPr lvl="0"/>
            <a:r>
              <a:rPr lang="fr-FR"/>
              <a:t>Example</a:t>
            </a:r>
          </a:p>
        </p:txBody>
      </p:sp>
    </p:spTree>
    <p:extLst>
      <p:ext uri="{BB962C8B-B14F-4D97-AF65-F5344CB8AC3E}">
        <p14:creationId xmlns:p14="http://schemas.microsoft.com/office/powerpoint/2010/main" val="148666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a:t>Titre</a:t>
            </a:r>
          </a:p>
        </p:txBody>
      </p:sp>
      <p:sp>
        <p:nvSpPr>
          <p:cNvPr id="14" name="Text Placeholder 2">
            <a:extLst>
              <a:ext uri="{FF2B5EF4-FFF2-40B4-BE49-F238E27FC236}">
                <a16:creationId xmlns:a16="http://schemas.microsoft.com/office/drawing/2014/main" id="{F81488DA-3335-4AE6-B5E9-2E9338041EF9}"/>
              </a:ext>
            </a:extLst>
          </p:cNvPr>
          <p:cNvSpPr txBox="1">
            <a:spLocks/>
          </p:cNvSpPr>
          <p:nvPr userDrawn="1"/>
        </p:nvSpPr>
        <p:spPr>
          <a:xfrm>
            <a:off x="55495" y="4884303"/>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15" name="Espace réservé du pied de page 2">
            <a:extLst>
              <a:ext uri="{FF2B5EF4-FFF2-40B4-BE49-F238E27FC236}">
                <a16:creationId xmlns:a16="http://schemas.microsoft.com/office/drawing/2014/main" id="{7508C36A-1825-4D0B-A8F1-9C50193E9231}"/>
              </a:ext>
            </a:extLst>
          </p:cNvPr>
          <p:cNvSpPr>
            <a:spLocks noGrp="1"/>
          </p:cNvSpPr>
          <p:nvPr>
            <p:ph type="ftr" sz="quarter" idx="11"/>
          </p:nvPr>
        </p:nvSpPr>
        <p:spPr bwMode="gray">
          <a:xfrm>
            <a:off x="734518" y="4783500"/>
            <a:ext cx="5637400" cy="360000"/>
          </a:xfrm>
          <a:prstGeom prst="rect">
            <a:avLst/>
          </a:prstGeom>
        </p:spPr>
        <p:txBody>
          <a:bodyPr anchor="ctr"/>
          <a:lstStyle>
            <a:lvl1pPr>
              <a:defRPr b="0">
                <a:solidFill>
                  <a:schemeClr val="tx1"/>
                </a:solidFill>
              </a:defRPr>
            </a:lvl1pPr>
          </a:lstStyle>
          <a:p>
            <a:r>
              <a:rPr lang="fr-FR" dirty="0"/>
              <a:t>COLIBRIS Mode opératoire formulaire PSC - Agent</a:t>
            </a:r>
            <a:endParaRPr lang="fr-FR" b="0" dirty="0"/>
          </a:p>
        </p:txBody>
      </p:sp>
      <p:sp>
        <p:nvSpPr>
          <p:cNvPr id="16" name="Espace réservé de la date 2">
            <a:extLst>
              <a:ext uri="{FF2B5EF4-FFF2-40B4-BE49-F238E27FC236}">
                <a16:creationId xmlns:a16="http://schemas.microsoft.com/office/drawing/2014/main" id="{D579554F-AD46-413F-9F08-62FD3B0C448A}"/>
              </a:ext>
            </a:extLst>
          </p:cNvPr>
          <p:cNvSpPr>
            <a:spLocks noGrp="1"/>
          </p:cNvSpPr>
          <p:nvPr>
            <p:ph type="dt" sz="half" idx="12"/>
          </p:nvPr>
        </p:nvSpPr>
        <p:spPr bwMode="gray">
          <a:xfrm>
            <a:off x="7614000" y="4783500"/>
            <a:ext cx="1170000" cy="360000"/>
          </a:xfrm>
          <a:prstGeom prst="rect">
            <a:avLst/>
          </a:prstGeom>
        </p:spPr>
        <p:txBody>
          <a:bodyPr anchor="ctr"/>
          <a:lstStyle>
            <a:lvl1pPr>
              <a:defRPr b="0"/>
            </a:lvl1pPr>
          </a:lstStyle>
          <a:p>
            <a:pPr algn="r"/>
            <a:r>
              <a:rPr lang="fr-FR" b="0" cap="all" dirty="0"/>
              <a:t>27/09/2021</a:t>
            </a:r>
          </a:p>
        </p:txBody>
      </p:sp>
    </p:spTree>
    <p:extLst>
      <p:ext uri="{BB962C8B-B14F-4D97-AF65-F5344CB8AC3E}">
        <p14:creationId xmlns:p14="http://schemas.microsoft.com/office/powerpoint/2010/main" val="1908596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dient background &amp; Client logo">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6" name="Espace réservé pour une image  3">
            <a:extLst>
              <a:ext uri="{FF2B5EF4-FFF2-40B4-BE49-F238E27FC236}">
                <a16:creationId xmlns:a16="http://schemas.microsoft.com/office/drawing/2014/main" id="{C0F1405B-9BAB-4D02-8E51-4701BB7DFC47}"/>
              </a:ext>
            </a:extLst>
          </p:cNvPr>
          <p:cNvSpPr>
            <a:spLocks noGrp="1"/>
          </p:cNvSpPr>
          <p:nvPr>
            <p:ph type="pic" sz="quarter" idx="10" hasCustomPrompt="1"/>
          </p:nvPr>
        </p:nvSpPr>
        <p:spPr>
          <a:xfrm>
            <a:off x="467917" y="457201"/>
            <a:ext cx="907256" cy="907256"/>
          </a:xfrm>
          <a:prstGeom prst="rect">
            <a:avLst/>
          </a:prstGeom>
        </p:spPr>
        <p:txBody>
          <a:bodyPr tIns="144000"/>
          <a:lstStyle>
            <a:lvl1pPr algn="ctr">
              <a:defRPr>
                <a:solidFill>
                  <a:schemeClr val="bg1"/>
                </a:solidFill>
              </a:defRPr>
            </a:lvl1pPr>
          </a:lstStyle>
          <a:p>
            <a:r>
              <a:rPr lang="en-US"/>
              <a:t>Client/Partner logo here</a:t>
            </a:r>
          </a:p>
        </p:txBody>
      </p:sp>
    </p:spTree>
    <p:extLst>
      <p:ext uri="{BB962C8B-B14F-4D97-AF65-F5344CB8AC3E}">
        <p14:creationId xmlns:p14="http://schemas.microsoft.com/office/powerpoint/2010/main" val="7110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Gradient Cover">
    <p:bg>
      <p:bgPr>
        <a:gradFill>
          <a:gsLst>
            <a:gs pos="0">
              <a:schemeClr val="accent2"/>
            </a:gs>
            <a:gs pos="100000">
              <a:schemeClr val="accent1">
                <a:alpha val="80000"/>
              </a:schemeClr>
            </a:gs>
          </a:gsLst>
          <a:lin ang="2700000" scaled="0"/>
        </a:gradFill>
        <a:effectLst/>
      </p:bgPr>
    </p:bg>
    <p:spTree>
      <p:nvGrpSpPr>
        <p:cNvPr id="1" name=""/>
        <p:cNvGrpSpPr/>
        <p:nvPr/>
      </p:nvGrpSpPr>
      <p:grpSpPr>
        <a:xfrm>
          <a:off x="0" y="0"/>
          <a:ext cx="0" cy="0"/>
          <a:chOff x="0" y="0"/>
          <a:chExt cx="0" cy="0"/>
        </a:xfrm>
      </p:grpSpPr>
      <p:pic>
        <p:nvPicPr>
          <p:cNvPr id="14" name="Graphic 22">
            <a:extLst>
              <a:ext uri="{FF2B5EF4-FFF2-40B4-BE49-F238E27FC236}">
                <a16:creationId xmlns:a16="http://schemas.microsoft.com/office/drawing/2014/main" id="{B0ABA653-F417-4416-82DD-01FB0CEE3D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Espace réservé du texte 2">
            <a:extLst>
              <a:ext uri="{FF2B5EF4-FFF2-40B4-BE49-F238E27FC236}">
                <a16:creationId xmlns:a16="http://schemas.microsoft.com/office/drawing/2014/main" id="{D985AD32-F2F7-4143-91BD-36B4E0180034}"/>
              </a:ext>
            </a:extLst>
          </p:cNvPr>
          <p:cNvSpPr>
            <a:spLocks noGrp="1"/>
          </p:cNvSpPr>
          <p:nvPr>
            <p:ph type="body" sz="quarter" idx="15" hasCustomPrompt="1"/>
          </p:nvPr>
        </p:nvSpPr>
        <p:spPr>
          <a:xfrm>
            <a:off x="467916" y="1592560"/>
            <a:ext cx="8208169" cy="1092890"/>
          </a:xfrm>
        </p:spPr>
        <p:txBody>
          <a:bodyPr anchor="b"/>
          <a:lstStyle>
            <a:lvl1pPr marL="0" indent="0">
              <a:lnSpc>
                <a:spcPct val="100000"/>
              </a:lnSpc>
              <a:spcAft>
                <a:spcPts val="0"/>
              </a:spcAft>
              <a:buFont typeface="Arial" panose="020B0604020202020204" pitchFamily="34" charset="0"/>
              <a:buNone/>
              <a:defRPr sz="3300" b="1">
                <a:solidFill>
                  <a:schemeClr val="bg1"/>
                </a:solidFill>
                <a:latin typeface="+mj-lt"/>
              </a:defRPr>
            </a:lvl1pPr>
            <a:lvl2pPr marL="0" indent="0">
              <a:buNone/>
              <a:defRPr sz="1200" b="1">
                <a:solidFill>
                  <a:schemeClr val="bg1"/>
                </a:solidFill>
                <a:latin typeface="+mj-lt"/>
              </a:defRPr>
            </a:lvl2pPr>
            <a:lvl3pPr marL="135729" indent="0">
              <a:buNone/>
              <a:defRPr sz="1200" b="1">
                <a:solidFill>
                  <a:schemeClr val="bg1"/>
                </a:solidFill>
                <a:latin typeface="+mj-lt"/>
              </a:defRPr>
            </a:lvl3pPr>
            <a:lvl4pPr marL="280980" indent="0">
              <a:buNone/>
              <a:defRPr sz="1200" b="1">
                <a:solidFill>
                  <a:schemeClr val="bg1"/>
                </a:solidFill>
                <a:latin typeface="+mj-lt"/>
              </a:defRPr>
            </a:lvl4pPr>
            <a:lvl5pPr marL="485763" indent="0">
              <a:buNone/>
              <a:defRPr sz="1200" b="1">
                <a:solidFill>
                  <a:schemeClr val="bg1"/>
                </a:solidFill>
                <a:latin typeface="+mj-lt"/>
              </a:defRPr>
            </a:lvl5pPr>
          </a:lstStyle>
          <a:p>
            <a:pPr lvl="0"/>
            <a:r>
              <a:rPr lang="fr-FR"/>
              <a:t>Presentation</a:t>
            </a:r>
            <a:br>
              <a:rPr lang="fr-FR"/>
            </a:br>
            <a:r>
              <a:rPr lang="fr-FR" err="1"/>
              <a:t>title</a:t>
            </a:r>
            <a:endParaRPr lang="fr-FR"/>
          </a:p>
        </p:txBody>
      </p:sp>
    </p:spTree>
    <p:extLst>
      <p:ext uri="{BB962C8B-B14F-4D97-AF65-F5344CB8AC3E}">
        <p14:creationId xmlns:p14="http://schemas.microsoft.com/office/powerpoint/2010/main" val="3439644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ient logo">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6" name="Espace réservé pour une image  3">
            <a:extLst>
              <a:ext uri="{FF2B5EF4-FFF2-40B4-BE49-F238E27FC236}">
                <a16:creationId xmlns:a16="http://schemas.microsoft.com/office/drawing/2014/main" id="{1304AD92-A926-4829-A590-C49B112E415B}"/>
              </a:ext>
            </a:extLst>
          </p:cNvPr>
          <p:cNvSpPr>
            <a:spLocks noGrp="1"/>
          </p:cNvSpPr>
          <p:nvPr>
            <p:ph type="pic" sz="quarter" idx="10" hasCustomPrompt="1"/>
          </p:nvPr>
        </p:nvSpPr>
        <p:spPr>
          <a:xfrm>
            <a:off x="7768829" y="314326"/>
            <a:ext cx="907256" cy="907256"/>
          </a:xfrm>
          <a:prstGeom prst="rect">
            <a:avLst/>
          </a:prstGeom>
        </p:spPr>
        <p:txBody>
          <a:bodyPr tIns="144000"/>
          <a:lstStyle>
            <a:lvl1pPr algn="ctr">
              <a:defRPr>
                <a:solidFill>
                  <a:schemeClr val="tx1"/>
                </a:solidFill>
              </a:defRPr>
            </a:lvl1pPr>
          </a:lstStyle>
          <a:p>
            <a:r>
              <a:rPr lang="en-US"/>
              <a:t>Client/Partner logo here</a:t>
            </a:r>
          </a:p>
        </p:txBody>
      </p:sp>
      <p:sp>
        <p:nvSpPr>
          <p:cNvPr id="7" name="Rectangle: Rounded Corners 6">
            <a:extLst>
              <a:ext uri="{FF2B5EF4-FFF2-40B4-BE49-F238E27FC236}">
                <a16:creationId xmlns:a16="http://schemas.microsoft.com/office/drawing/2014/main" id="{323C40BE-7E5F-40E5-913E-F5D6D2331811}"/>
              </a:ext>
            </a:extLst>
          </p:cNvPr>
          <p:cNvSpPr/>
          <p:nvPr userDrawn="1"/>
        </p:nvSpPr>
        <p:spPr>
          <a:xfrm>
            <a:off x="467915" y="4753183"/>
            <a:ext cx="282179" cy="179162"/>
          </a:xfrm>
          <a:prstGeom prst="round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lang="fr-FR" sz="1050">
              <a:solidFill>
                <a:schemeClr val="tx1"/>
              </a:solidFill>
            </a:endParaRPr>
          </a:p>
        </p:txBody>
      </p:sp>
      <p:sp>
        <p:nvSpPr>
          <p:cNvPr id="9" name="Text Placeholder 2">
            <a:extLst>
              <a:ext uri="{FF2B5EF4-FFF2-40B4-BE49-F238E27FC236}">
                <a16:creationId xmlns:a16="http://schemas.microsoft.com/office/drawing/2014/main" id="{78D6B6DE-2673-44A2-9901-4A07D74E7965}"/>
              </a:ext>
            </a:extLst>
          </p:cNvPr>
          <p:cNvSpPr txBox="1">
            <a:spLocks/>
          </p:cNvSpPr>
          <p:nvPr userDrawn="1"/>
        </p:nvSpPr>
        <p:spPr>
          <a:xfrm>
            <a:off x="487561" y="4756756"/>
            <a:ext cx="242888" cy="170408"/>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600" kern="1200" baseline="0" noProof="0">
                <a:solidFill>
                  <a:schemeClr val="tx1"/>
                </a:solidFill>
                <a:latin typeface="+mn-lt"/>
                <a:ea typeface="+mn-ea"/>
                <a:cs typeface="+mn-cs"/>
              </a:rPr>
              <a:t>Flag</a:t>
            </a:r>
          </a:p>
        </p:txBody>
      </p:sp>
      <p:sp>
        <p:nvSpPr>
          <p:cNvPr id="13" name="Text Placeholder 7">
            <a:extLst>
              <a:ext uri="{FF2B5EF4-FFF2-40B4-BE49-F238E27FC236}">
                <a16:creationId xmlns:a16="http://schemas.microsoft.com/office/drawing/2014/main" id="{A36AF437-7EEF-4E82-AC7D-64037FD7A3EF}"/>
              </a:ext>
            </a:extLst>
          </p:cNvPr>
          <p:cNvSpPr>
            <a:spLocks noGrp="1"/>
          </p:cNvSpPr>
          <p:nvPr>
            <p:ph idx="1" hasCustomPrompt="1"/>
          </p:nvPr>
        </p:nvSpPr>
        <p:spPr>
          <a:xfrm>
            <a:off x="814388" y="4781365"/>
            <a:ext cx="1203722" cy="161583"/>
          </a:xfrm>
          <a:prstGeom prst="rect">
            <a:avLst/>
          </a:prstGeom>
        </p:spPr>
        <p:txBody>
          <a:bodyPr vert="horz" wrap="square" lIns="0" tIns="0" rIns="0" bIns="0" rtlCol="0">
            <a:spAutoFit/>
          </a:bodyPr>
          <a:lstStyle>
            <a:lvl4pPr>
              <a:defRPr/>
            </a:lvl4pPr>
          </a:lstStyle>
          <a:p>
            <a:pPr lvl="3"/>
            <a:r>
              <a:rPr lang="en-US" noProof="0"/>
              <a:t>Country</a:t>
            </a:r>
          </a:p>
        </p:txBody>
      </p:sp>
    </p:spTree>
    <p:extLst>
      <p:ext uri="{BB962C8B-B14F-4D97-AF65-F5344CB8AC3E}">
        <p14:creationId xmlns:p14="http://schemas.microsoft.com/office/powerpoint/2010/main" val="4013177330"/>
      </p:ext>
    </p:extLst>
  </p:cSld>
  <p:clrMapOvr>
    <a:masterClrMapping/>
  </p:clrMapOvr>
  <p:extLst>
    <p:ext uri="{DCECCB84-F9BA-43D5-87BE-67443E8EF086}">
      <p15:sldGuideLst xmlns:p15="http://schemas.microsoft.com/office/powerpoint/2012/main">
        <p15:guide id="1" orient="horz" pos="77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27/09/2021</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7A45125E-0652-2949-9C13-9BEABBF24A87}"/>
              </a:ext>
            </a:extLst>
          </p:cNvPr>
          <p:cNvPicPr>
            <a:picLocks noChangeAspect="1"/>
          </p:cNvPicPr>
          <p:nvPr userDrawn="1"/>
        </p:nvPicPr>
        <p:blipFill>
          <a:blip r:embed="rId2"/>
          <a:stretch>
            <a:fillRect/>
          </a:stretch>
        </p:blipFill>
        <p:spPr>
          <a:xfrm>
            <a:off x="367168" y="100868"/>
            <a:ext cx="3528392" cy="4358602"/>
          </a:xfrm>
          <a:prstGeom prst="rect">
            <a:avLst/>
          </a:prstGeom>
        </p:spPr>
      </p:pic>
      <p:sp>
        <p:nvSpPr>
          <p:cNvPr id="9" name="Espace réservé du pied de page 4">
            <a:extLst>
              <a:ext uri="{FF2B5EF4-FFF2-40B4-BE49-F238E27FC236}">
                <a16:creationId xmlns:a16="http://schemas.microsoft.com/office/drawing/2014/main" id="{F167D284-AE4E-43CD-B494-15B526CA4D54}"/>
              </a:ext>
            </a:extLst>
          </p:cNvPr>
          <p:cNvSpPr txBox="1">
            <a:spLocks/>
          </p:cNvSpPr>
          <p:nvPr userDrawn="1"/>
        </p:nvSpPr>
        <p:spPr bwMode="gray">
          <a:xfrm>
            <a:off x="4572000" y="2730169"/>
            <a:ext cx="3240000" cy="900000"/>
          </a:xfrm>
          <a:prstGeom prst="rect">
            <a:avLst/>
          </a:prstGeom>
        </p:spPr>
        <p:txBody>
          <a:bodyPr anchor="t" anchorCtr="0"/>
          <a:lstStyle>
            <a:defPPr>
              <a:defRPr lang="fr-FR"/>
            </a:defPPr>
            <a:lvl1pPr marL="0" algn="l" defTabSz="914400" rtl="0" eaLnBrk="1" latinLnBrk="0" hangingPunct="1">
              <a:defRPr sz="3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000" b="0"/>
          </a:p>
        </p:txBody>
      </p:sp>
      <p:sp>
        <p:nvSpPr>
          <p:cNvPr id="10" name="Espace réservé du pied de page 7">
            <a:extLst>
              <a:ext uri="{FF2B5EF4-FFF2-40B4-BE49-F238E27FC236}">
                <a16:creationId xmlns:a16="http://schemas.microsoft.com/office/drawing/2014/main" id="{FC35A7FC-DDAF-43AB-A1B6-E65C401E1596}"/>
              </a:ext>
            </a:extLst>
          </p:cNvPr>
          <p:cNvSpPr>
            <a:spLocks noGrp="1"/>
          </p:cNvSpPr>
          <p:nvPr>
            <p:ph type="ftr" sz="quarter" idx="4294967295"/>
          </p:nvPr>
        </p:nvSpPr>
        <p:spPr>
          <a:xfrm>
            <a:off x="4572000" y="1350108"/>
            <a:ext cx="3893820" cy="2604671"/>
          </a:xfrm>
          <a:prstGeom prst="rect">
            <a:avLst/>
          </a:prstGeom>
        </p:spPr>
        <p:txBody>
          <a:bodyPr anchor="t"/>
          <a:lstStyle/>
          <a:p>
            <a:r>
              <a:rPr lang="fr-FR" sz="3200" b="1" dirty="0"/>
              <a:t>COLIBRIS Mode opératoire formulaire PSC - Agent</a:t>
            </a:r>
            <a:endParaRPr lang="fr-FR" sz="1800" dirty="0"/>
          </a:p>
        </p:txBody>
      </p:sp>
      <p:cxnSp>
        <p:nvCxnSpPr>
          <p:cNvPr id="11" name="Connecteur droit 10">
            <a:extLst>
              <a:ext uri="{FF2B5EF4-FFF2-40B4-BE49-F238E27FC236}">
                <a16:creationId xmlns:a16="http://schemas.microsoft.com/office/drawing/2014/main" id="{AE0E2217-CD0D-47C8-8B73-A11149370566}"/>
              </a:ext>
            </a:extLst>
          </p:cNvPr>
          <p:cNvCxnSpPr/>
          <p:nvPr userDrawn="1"/>
        </p:nvCxnSpPr>
        <p:spPr>
          <a:xfrm>
            <a:off x="4389120" y="1470660"/>
            <a:ext cx="0" cy="1958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45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11" name="Espace réservé du texte 10"/>
          <p:cNvSpPr>
            <a:spLocks noGrp="1"/>
          </p:cNvSpPr>
          <p:nvPr>
            <p:ph type="body" sz="quarter" idx="13" hasCustomPrompt="1"/>
          </p:nvPr>
        </p:nvSpPr>
        <p:spPr bwMode="gray">
          <a:xfrm>
            <a:off x="360000" y="2582782"/>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1B986CE4-310D-D84E-9681-9DD8568C671F}"/>
              </a:ext>
            </a:extLst>
          </p:cNvPr>
          <p:cNvPicPr>
            <a:picLocks noChangeAspect="1"/>
          </p:cNvPicPr>
          <p:nvPr userDrawn="1"/>
        </p:nvPicPr>
        <p:blipFill>
          <a:blip r:embed="rId2"/>
          <a:stretch>
            <a:fillRect/>
          </a:stretch>
        </p:blipFill>
        <p:spPr>
          <a:xfrm>
            <a:off x="179512" y="123478"/>
            <a:ext cx="1908000" cy="2361150"/>
          </a:xfrm>
          <a:prstGeom prst="rect">
            <a:avLst/>
          </a:prstGeom>
        </p:spPr>
      </p:pic>
      <p:sp>
        <p:nvSpPr>
          <p:cNvPr id="13"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4"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790203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5582"/>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212755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2129182"/>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2129182"/>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7"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8"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124463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a:t>Titre</a:t>
            </a:r>
          </a:p>
        </p:txBody>
      </p:sp>
      <p:sp>
        <p:nvSpPr>
          <p:cNvPr id="14" name="Text Placeholder 2">
            <a:extLst>
              <a:ext uri="{FF2B5EF4-FFF2-40B4-BE49-F238E27FC236}">
                <a16:creationId xmlns:a16="http://schemas.microsoft.com/office/drawing/2014/main" id="{F81488DA-3335-4AE6-B5E9-2E9338041EF9}"/>
              </a:ext>
            </a:extLst>
          </p:cNvPr>
          <p:cNvSpPr txBox="1">
            <a:spLocks/>
          </p:cNvSpPr>
          <p:nvPr userDrawn="1"/>
        </p:nvSpPr>
        <p:spPr>
          <a:xfrm>
            <a:off x="55495" y="4884303"/>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15" name="Espace réservé du pied de page 2">
            <a:extLst>
              <a:ext uri="{FF2B5EF4-FFF2-40B4-BE49-F238E27FC236}">
                <a16:creationId xmlns:a16="http://schemas.microsoft.com/office/drawing/2014/main" id="{7508C36A-1825-4D0B-A8F1-9C50193E9231}"/>
              </a:ext>
            </a:extLst>
          </p:cNvPr>
          <p:cNvSpPr>
            <a:spLocks noGrp="1"/>
          </p:cNvSpPr>
          <p:nvPr>
            <p:ph type="ftr" sz="quarter" idx="11"/>
          </p:nvPr>
        </p:nvSpPr>
        <p:spPr bwMode="gray">
          <a:xfrm>
            <a:off x="734518" y="4783500"/>
            <a:ext cx="5637400" cy="360000"/>
          </a:xfrm>
          <a:prstGeom prst="rect">
            <a:avLst/>
          </a:prstGeom>
        </p:spPr>
        <p:txBody>
          <a:bodyPr anchor="ctr"/>
          <a:lstStyle>
            <a:lvl1pPr>
              <a:defRPr b="0">
                <a:solidFill>
                  <a:schemeClr val="tx1"/>
                </a:solidFill>
              </a:defRPr>
            </a:lvl1pPr>
          </a:lstStyle>
          <a:p>
            <a:r>
              <a:rPr lang="fr-FR" dirty="0"/>
              <a:t>COLIBRIS Mode opératoire formulaire PSC - Agent</a:t>
            </a:r>
            <a:endParaRPr lang="fr-FR" b="0" dirty="0"/>
          </a:p>
        </p:txBody>
      </p:sp>
      <p:sp>
        <p:nvSpPr>
          <p:cNvPr id="16" name="Espace réservé de la date 2">
            <a:extLst>
              <a:ext uri="{FF2B5EF4-FFF2-40B4-BE49-F238E27FC236}">
                <a16:creationId xmlns:a16="http://schemas.microsoft.com/office/drawing/2014/main" id="{D579554F-AD46-413F-9F08-62FD3B0C448A}"/>
              </a:ext>
            </a:extLst>
          </p:cNvPr>
          <p:cNvSpPr>
            <a:spLocks noGrp="1"/>
          </p:cNvSpPr>
          <p:nvPr>
            <p:ph type="dt" sz="half" idx="12"/>
          </p:nvPr>
        </p:nvSpPr>
        <p:spPr bwMode="gray">
          <a:xfrm>
            <a:off x="7614000" y="4783500"/>
            <a:ext cx="1170000" cy="360000"/>
          </a:xfrm>
          <a:prstGeom prst="rect">
            <a:avLst/>
          </a:prstGeom>
        </p:spPr>
        <p:txBody>
          <a:bodyPr anchor="ctr"/>
          <a:lstStyle>
            <a:lvl1pPr>
              <a:defRPr b="0"/>
            </a:lvl1pPr>
          </a:lstStyle>
          <a:p>
            <a:pPr algn="r"/>
            <a:r>
              <a:rPr lang="fr-FR" b="0" cap="all" dirty="0"/>
              <a:t>27/09/2021</a:t>
            </a:r>
          </a:p>
        </p:txBody>
      </p:sp>
    </p:spTree>
    <p:extLst>
      <p:ext uri="{BB962C8B-B14F-4D97-AF65-F5344CB8AC3E}">
        <p14:creationId xmlns:p14="http://schemas.microsoft.com/office/powerpoint/2010/main" val="1039213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49982"/>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2085982"/>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2085982"/>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2085982"/>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20"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21"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1212958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7" name="Text Placeholder 4"/>
          <p:cNvSpPr>
            <a:spLocks noGrp="1"/>
          </p:cNvSpPr>
          <p:nvPr>
            <p:ph type="body" sz="quarter" idx="10"/>
          </p:nvPr>
        </p:nvSpPr>
        <p:spPr>
          <a:xfrm>
            <a:off x="1143267" y="630196"/>
            <a:ext cx="7676883" cy="254977"/>
          </a:xfrm>
          <a:prstGeom prst="rect">
            <a:avLst/>
          </a:prstGeom>
        </p:spPr>
        <p:txBody>
          <a:bodyPr rIns="36000" anchor="t" anchorCtr="0">
            <a:noAutofit/>
          </a:bodyPr>
          <a:lstStyle>
            <a:lvl1pPr marL="0" indent="0">
              <a:spcBef>
                <a:spcPts val="0"/>
              </a:spcBef>
              <a:buClr>
                <a:schemeClr val="bg1"/>
              </a:buClr>
              <a:buSzPct val="25000"/>
              <a:buFont typeface="Arial" pitchFamily="34" charset="0"/>
              <a:buNone/>
              <a:defRPr kumimoji="0" lang="en-US" sz="1200" b="1" i="0" u="none" strike="noStrike" kern="1200" cap="none" spc="0" normalizeH="0" baseline="0" noProof="0" dirty="0">
                <a:ln>
                  <a:noFill/>
                </a:ln>
                <a:solidFill>
                  <a:schemeClr val="bg1">
                    <a:lumMod val="50000"/>
                  </a:schemeClr>
                </a:solidFill>
                <a:effectLst/>
                <a:uLnTx/>
                <a:uFillTx/>
                <a:latin typeface="+mj-lt"/>
                <a:ea typeface="+mn-ea"/>
                <a:cs typeface="Segoe UI" panose="020B0502040204020203" pitchFamily="34" charset="0"/>
              </a:defRPr>
            </a:lvl1pPr>
            <a:lvl2pPr marL="0" indent="0">
              <a:spcBef>
                <a:spcPts val="0"/>
              </a:spcBef>
              <a:buClr>
                <a:schemeClr val="bg1"/>
              </a:buClr>
              <a:buSzPct val="25000"/>
              <a:buFont typeface="Arial" pitchFamily="34" charset="0"/>
              <a:buNone/>
              <a:defRPr sz="1350" b="0">
                <a:solidFill>
                  <a:srgbClr val="4D4F53"/>
                </a:solidFill>
              </a:defRPr>
            </a:lvl2pPr>
            <a:lvl3pPr>
              <a:buFont typeface="Arial" pitchFamily="34" charset="0"/>
              <a:buChar char="•"/>
              <a:defRPr sz="1350"/>
            </a:lvl3pPr>
            <a:lvl4pPr>
              <a:buFont typeface="Arial" pitchFamily="34" charset="0"/>
              <a:buChar char="•"/>
              <a:defRPr sz="1350"/>
            </a:lvl4pPr>
            <a:lvl5pPr>
              <a:buFont typeface="Arial" pitchFamily="34" charset="0"/>
              <a:buChar char="•"/>
              <a:defRPr sz="1350"/>
            </a:lvl5pPr>
          </a:lstStyle>
          <a:p>
            <a:pPr marL="0" lvl="0" indent="0" algn="l" defTabSz="342892" rtl="0" eaLnBrk="1" latinLnBrk="0" hangingPunct="1">
              <a:lnSpc>
                <a:spcPct val="130000"/>
              </a:lnSpc>
              <a:spcBef>
                <a:spcPts val="0"/>
              </a:spcBef>
              <a:spcAft>
                <a:spcPts val="900"/>
              </a:spcAft>
              <a:buClr>
                <a:schemeClr val="bg1"/>
              </a:buClr>
              <a:buSzPct val="25000"/>
              <a:buFont typeface="Arial" pitchFamily="34" charset="0"/>
              <a:buNone/>
            </a:pPr>
            <a:r>
              <a:rPr lang="en-US" noProof="0"/>
              <a:t>Click to edit Master text styles</a:t>
            </a:r>
          </a:p>
        </p:txBody>
      </p:sp>
      <p:sp>
        <p:nvSpPr>
          <p:cNvPr id="12" name="Title 1">
            <a:extLst>
              <a:ext uri="{FF2B5EF4-FFF2-40B4-BE49-F238E27FC236}">
                <a16:creationId xmlns:a16="http://schemas.microsoft.com/office/drawing/2014/main" id="{E93A73CB-78CF-4FC5-9842-828A879637D0}"/>
              </a:ext>
            </a:extLst>
          </p:cNvPr>
          <p:cNvSpPr>
            <a:spLocks noGrp="1"/>
          </p:cNvSpPr>
          <p:nvPr>
            <p:ph type="title"/>
          </p:nvPr>
        </p:nvSpPr>
        <p:spPr>
          <a:xfrm>
            <a:off x="1148080" y="187471"/>
            <a:ext cx="7900670" cy="442726"/>
          </a:xfrm>
        </p:spPr>
        <p:txBody>
          <a:bodyPr>
            <a:noAutofit/>
          </a:bodyPr>
          <a:lstStyle>
            <a:lvl1pPr>
              <a:spcAft>
                <a:spcPts val="0"/>
              </a:spcAft>
              <a:defRPr lang="en-US" sz="1800" b="1" kern="1200" baseline="0" noProof="0" dirty="0">
                <a:solidFill>
                  <a:schemeClr val="tx1"/>
                </a:solidFill>
                <a:latin typeface="+mj-lt"/>
                <a:ea typeface="+mn-ea"/>
                <a:cs typeface="+mn-cs"/>
              </a:defRPr>
            </a:lvl1pPr>
          </a:lstStyle>
          <a:p>
            <a:r>
              <a:rPr lang="en-US" noProof="0"/>
              <a:t>Click to edit Master title style</a:t>
            </a:r>
          </a:p>
        </p:txBody>
      </p:sp>
      <p:cxnSp>
        <p:nvCxnSpPr>
          <p:cNvPr id="7" name="Connecteur droit 6">
            <a:extLst>
              <a:ext uri="{FF2B5EF4-FFF2-40B4-BE49-F238E27FC236}">
                <a16:creationId xmlns:a16="http://schemas.microsoft.com/office/drawing/2014/main" id="{5912F25E-B38C-427E-87F1-2853FB466FA7}"/>
              </a:ext>
            </a:extLst>
          </p:cNvPr>
          <p:cNvCxnSpPr/>
          <p:nvPr userDrawn="1"/>
        </p:nvCxnSpPr>
        <p:spPr bwMode="gray">
          <a:xfrm>
            <a:off x="360000" y="1060098"/>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3"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209999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49982"/>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2085982"/>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2085982"/>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2085982"/>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20" name="Text Placeholder 2">
            <a:extLst>
              <a:ext uri="{FF2B5EF4-FFF2-40B4-BE49-F238E27FC236}">
                <a16:creationId xmlns:a16="http://schemas.microsoft.com/office/drawing/2014/main" id="{6A3B8552-C242-4098-8BA1-95D411275332}"/>
              </a:ext>
            </a:extLst>
          </p:cNvPr>
          <p:cNvSpPr txBox="1">
            <a:spLocks/>
          </p:cNvSpPr>
          <p:nvPr userDrawn="1"/>
        </p:nvSpPr>
        <p:spPr>
          <a:xfrm>
            <a:off x="55495" y="4938779"/>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21"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22"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384045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hite slide">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2070874115"/>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of content 1 row">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1</a:t>
            </a:r>
            <a:endParaRPr lang="en-US"/>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2</a:t>
            </a:r>
            <a:endParaRPr lang="en-US"/>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3</a:t>
            </a:r>
            <a:endParaRPr lang="en-US"/>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4</a:t>
            </a:r>
            <a:endParaRPr lang="en-US"/>
          </a:p>
        </p:txBody>
      </p:sp>
    </p:spTree>
    <p:extLst>
      <p:ext uri="{BB962C8B-B14F-4D97-AF65-F5344CB8AC3E}">
        <p14:creationId xmlns:p14="http://schemas.microsoft.com/office/powerpoint/2010/main" val="1627990314"/>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2 rows">
    <p:spTree>
      <p:nvGrpSpPr>
        <p:cNvPr id="1" name=""/>
        <p:cNvGrpSpPr/>
        <p:nvPr/>
      </p:nvGrpSpPr>
      <p:grpSpPr>
        <a:xfrm>
          <a:off x="0" y="0"/>
          <a:ext cx="0" cy="0"/>
          <a:chOff x="0" y="0"/>
          <a:chExt cx="0" cy="0"/>
        </a:xfrm>
      </p:grpSpPr>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
        <p:nvSpPr>
          <p:cNvPr id="3" name="Espace réservé du texte 2">
            <a:extLst>
              <a:ext uri="{FF2B5EF4-FFF2-40B4-BE49-F238E27FC236}">
                <a16:creationId xmlns:a16="http://schemas.microsoft.com/office/drawing/2014/main" id="{9FDF91A1-0D1F-47A1-B707-87F7766A7D65}"/>
              </a:ext>
            </a:extLst>
          </p:cNvPr>
          <p:cNvSpPr>
            <a:spLocks noGrp="1"/>
          </p:cNvSpPr>
          <p:nvPr>
            <p:ph type="body" sz="quarter" idx="10" hasCustomPrompt="1"/>
          </p:nvPr>
        </p:nvSpPr>
        <p:spPr>
          <a:xfrm>
            <a:off x="3942802"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17" name="Espace réservé du texte 2">
            <a:extLst>
              <a:ext uri="{FF2B5EF4-FFF2-40B4-BE49-F238E27FC236}">
                <a16:creationId xmlns:a16="http://schemas.microsoft.com/office/drawing/2014/main" id="{30D64EEC-C3B5-4A23-92EA-CF93356DC2F2}"/>
              </a:ext>
            </a:extLst>
          </p:cNvPr>
          <p:cNvSpPr>
            <a:spLocks noGrp="1"/>
          </p:cNvSpPr>
          <p:nvPr>
            <p:ph type="body" sz="quarter" idx="11" hasCustomPrompt="1"/>
          </p:nvPr>
        </p:nvSpPr>
        <p:spPr>
          <a:xfrm>
            <a:off x="3943635"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1</a:t>
            </a:r>
            <a:endParaRPr lang="en-US"/>
          </a:p>
        </p:txBody>
      </p:sp>
      <p:sp>
        <p:nvSpPr>
          <p:cNvPr id="18" name="Espace réservé du texte 2">
            <a:extLst>
              <a:ext uri="{FF2B5EF4-FFF2-40B4-BE49-F238E27FC236}">
                <a16:creationId xmlns:a16="http://schemas.microsoft.com/office/drawing/2014/main" id="{B976D4E9-5B84-4CAC-A23E-666C17350BB2}"/>
              </a:ext>
            </a:extLst>
          </p:cNvPr>
          <p:cNvSpPr>
            <a:spLocks noGrp="1"/>
          </p:cNvSpPr>
          <p:nvPr>
            <p:ph type="body" sz="quarter" idx="12" hasCustomPrompt="1"/>
          </p:nvPr>
        </p:nvSpPr>
        <p:spPr>
          <a:xfrm>
            <a:off x="3942802"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19" name="Espace réservé du texte 2">
            <a:extLst>
              <a:ext uri="{FF2B5EF4-FFF2-40B4-BE49-F238E27FC236}">
                <a16:creationId xmlns:a16="http://schemas.microsoft.com/office/drawing/2014/main" id="{C746BFAF-7F4A-4423-BCBC-F47454F74EDD}"/>
              </a:ext>
            </a:extLst>
          </p:cNvPr>
          <p:cNvSpPr>
            <a:spLocks noGrp="1"/>
          </p:cNvSpPr>
          <p:nvPr>
            <p:ph type="body" sz="quarter" idx="13" hasCustomPrompt="1"/>
          </p:nvPr>
        </p:nvSpPr>
        <p:spPr>
          <a:xfrm>
            <a:off x="3943635"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2</a:t>
            </a:r>
            <a:endParaRPr lang="en-US"/>
          </a:p>
        </p:txBody>
      </p:sp>
      <p:sp>
        <p:nvSpPr>
          <p:cNvPr id="20" name="Espace réservé du texte 2">
            <a:extLst>
              <a:ext uri="{FF2B5EF4-FFF2-40B4-BE49-F238E27FC236}">
                <a16:creationId xmlns:a16="http://schemas.microsoft.com/office/drawing/2014/main" id="{D856B166-5A14-4258-92D7-56DA21CC3CE1}"/>
              </a:ext>
            </a:extLst>
          </p:cNvPr>
          <p:cNvSpPr>
            <a:spLocks noGrp="1"/>
          </p:cNvSpPr>
          <p:nvPr>
            <p:ph type="body" sz="quarter" idx="14" hasCustomPrompt="1"/>
          </p:nvPr>
        </p:nvSpPr>
        <p:spPr>
          <a:xfrm>
            <a:off x="3943635"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1" name="Espace réservé du texte 2">
            <a:extLst>
              <a:ext uri="{FF2B5EF4-FFF2-40B4-BE49-F238E27FC236}">
                <a16:creationId xmlns:a16="http://schemas.microsoft.com/office/drawing/2014/main" id="{522A815E-7753-4117-A2E1-C138F3C534DC}"/>
              </a:ext>
            </a:extLst>
          </p:cNvPr>
          <p:cNvSpPr>
            <a:spLocks noGrp="1"/>
          </p:cNvSpPr>
          <p:nvPr>
            <p:ph type="body" sz="quarter" idx="15" hasCustomPrompt="1"/>
          </p:nvPr>
        </p:nvSpPr>
        <p:spPr>
          <a:xfrm>
            <a:off x="3944468"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3</a:t>
            </a:r>
            <a:endParaRPr lang="en-US"/>
          </a:p>
        </p:txBody>
      </p:sp>
      <p:sp>
        <p:nvSpPr>
          <p:cNvPr id="22" name="Espace réservé du texte 2">
            <a:extLst>
              <a:ext uri="{FF2B5EF4-FFF2-40B4-BE49-F238E27FC236}">
                <a16:creationId xmlns:a16="http://schemas.microsoft.com/office/drawing/2014/main" id="{C83D0C14-CF19-4C55-BD77-AAB047DEE2B2}"/>
              </a:ext>
            </a:extLst>
          </p:cNvPr>
          <p:cNvSpPr>
            <a:spLocks noGrp="1"/>
          </p:cNvSpPr>
          <p:nvPr>
            <p:ph type="body" sz="quarter" idx="16" hasCustomPrompt="1"/>
          </p:nvPr>
        </p:nvSpPr>
        <p:spPr>
          <a:xfrm>
            <a:off x="3942802"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3" name="Espace réservé du texte 2">
            <a:extLst>
              <a:ext uri="{FF2B5EF4-FFF2-40B4-BE49-F238E27FC236}">
                <a16:creationId xmlns:a16="http://schemas.microsoft.com/office/drawing/2014/main" id="{F1235FAD-F3DC-4474-A100-B015E0B3A8B6}"/>
              </a:ext>
            </a:extLst>
          </p:cNvPr>
          <p:cNvSpPr>
            <a:spLocks noGrp="1"/>
          </p:cNvSpPr>
          <p:nvPr>
            <p:ph type="body" sz="quarter" idx="17" hasCustomPrompt="1"/>
          </p:nvPr>
        </p:nvSpPr>
        <p:spPr>
          <a:xfrm>
            <a:off x="3943635"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4</a:t>
            </a:r>
            <a:endParaRPr lang="en-US"/>
          </a:p>
        </p:txBody>
      </p:sp>
      <p:sp>
        <p:nvSpPr>
          <p:cNvPr id="24" name="Espace réservé du texte 2">
            <a:extLst>
              <a:ext uri="{FF2B5EF4-FFF2-40B4-BE49-F238E27FC236}">
                <a16:creationId xmlns:a16="http://schemas.microsoft.com/office/drawing/2014/main" id="{B2669DE0-3606-4AAE-9F68-19587FCD51EE}"/>
              </a:ext>
            </a:extLst>
          </p:cNvPr>
          <p:cNvSpPr>
            <a:spLocks noGrp="1"/>
          </p:cNvSpPr>
          <p:nvPr>
            <p:ph type="body" sz="quarter" idx="18" hasCustomPrompt="1"/>
          </p:nvPr>
        </p:nvSpPr>
        <p:spPr>
          <a:xfrm>
            <a:off x="6419246" y="1202773"/>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5" name="Espace réservé du texte 2">
            <a:extLst>
              <a:ext uri="{FF2B5EF4-FFF2-40B4-BE49-F238E27FC236}">
                <a16:creationId xmlns:a16="http://schemas.microsoft.com/office/drawing/2014/main" id="{94C78964-B812-4540-8490-8C0D2E05AD7F}"/>
              </a:ext>
            </a:extLst>
          </p:cNvPr>
          <p:cNvSpPr>
            <a:spLocks noGrp="1"/>
          </p:cNvSpPr>
          <p:nvPr>
            <p:ph type="body" sz="quarter" idx="19" hasCustomPrompt="1"/>
          </p:nvPr>
        </p:nvSpPr>
        <p:spPr>
          <a:xfrm>
            <a:off x="6420079" y="1441741"/>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5</a:t>
            </a:r>
            <a:endParaRPr lang="en-US"/>
          </a:p>
        </p:txBody>
      </p:sp>
      <p:sp>
        <p:nvSpPr>
          <p:cNvPr id="26" name="Espace réservé du texte 2">
            <a:extLst>
              <a:ext uri="{FF2B5EF4-FFF2-40B4-BE49-F238E27FC236}">
                <a16:creationId xmlns:a16="http://schemas.microsoft.com/office/drawing/2014/main" id="{2C539019-15E7-4F74-8BB3-8A96FC3842B8}"/>
              </a:ext>
            </a:extLst>
          </p:cNvPr>
          <p:cNvSpPr>
            <a:spLocks noGrp="1"/>
          </p:cNvSpPr>
          <p:nvPr>
            <p:ph type="body" sz="quarter" idx="20" hasCustomPrompt="1"/>
          </p:nvPr>
        </p:nvSpPr>
        <p:spPr>
          <a:xfrm>
            <a:off x="6420079" y="1962114"/>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7" name="Espace réservé du texte 2">
            <a:extLst>
              <a:ext uri="{FF2B5EF4-FFF2-40B4-BE49-F238E27FC236}">
                <a16:creationId xmlns:a16="http://schemas.microsoft.com/office/drawing/2014/main" id="{F9C2AA70-DDC7-43B4-8F61-ADE093B04779}"/>
              </a:ext>
            </a:extLst>
          </p:cNvPr>
          <p:cNvSpPr>
            <a:spLocks noGrp="1"/>
          </p:cNvSpPr>
          <p:nvPr>
            <p:ph type="body" sz="quarter" idx="21" hasCustomPrompt="1"/>
          </p:nvPr>
        </p:nvSpPr>
        <p:spPr>
          <a:xfrm>
            <a:off x="6420913" y="2201082"/>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6</a:t>
            </a:r>
            <a:endParaRPr lang="en-US"/>
          </a:p>
        </p:txBody>
      </p:sp>
      <p:sp>
        <p:nvSpPr>
          <p:cNvPr id="28" name="Espace réservé du texte 2">
            <a:extLst>
              <a:ext uri="{FF2B5EF4-FFF2-40B4-BE49-F238E27FC236}">
                <a16:creationId xmlns:a16="http://schemas.microsoft.com/office/drawing/2014/main" id="{73F9720C-74DD-4464-9C66-53A3DF4466CE}"/>
              </a:ext>
            </a:extLst>
          </p:cNvPr>
          <p:cNvSpPr>
            <a:spLocks noGrp="1"/>
          </p:cNvSpPr>
          <p:nvPr>
            <p:ph type="body" sz="quarter" idx="22" hasCustomPrompt="1"/>
          </p:nvPr>
        </p:nvSpPr>
        <p:spPr>
          <a:xfrm>
            <a:off x="6419246" y="2730157"/>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29" name="Espace réservé du texte 2">
            <a:extLst>
              <a:ext uri="{FF2B5EF4-FFF2-40B4-BE49-F238E27FC236}">
                <a16:creationId xmlns:a16="http://schemas.microsoft.com/office/drawing/2014/main" id="{4587FA24-F49F-4450-AB68-07A54FEDF241}"/>
              </a:ext>
            </a:extLst>
          </p:cNvPr>
          <p:cNvSpPr>
            <a:spLocks noGrp="1"/>
          </p:cNvSpPr>
          <p:nvPr>
            <p:ph type="body" sz="quarter" idx="23" hasCustomPrompt="1"/>
          </p:nvPr>
        </p:nvSpPr>
        <p:spPr>
          <a:xfrm>
            <a:off x="6420079" y="2969125"/>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7</a:t>
            </a:r>
            <a:endParaRPr lang="en-US"/>
          </a:p>
        </p:txBody>
      </p:sp>
      <p:sp>
        <p:nvSpPr>
          <p:cNvPr id="30" name="Espace réservé du texte 2">
            <a:extLst>
              <a:ext uri="{FF2B5EF4-FFF2-40B4-BE49-F238E27FC236}">
                <a16:creationId xmlns:a16="http://schemas.microsoft.com/office/drawing/2014/main" id="{9E22A33F-4515-435B-94AD-5C9FD82366EC}"/>
              </a:ext>
            </a:extLst>
          </p:cNvPr>
          <p:cNvSpPr>
            <a:spLocks noGrp="1"/>
          </p:cNvSpPr>
          <p:nvPr>
            <p:ph type="body" sz="quarter" idx="24" hasCustomPrompt="1"/>
          </p:nvPr>
        </p:nvSpPr>
        <p:spPr>
          <a:xfrm>
            <a:off x="6419246" y="3497025"/>
            <a:ext cx="1629965" cy="170408"/>
          </a:xfrm>
        </p:spPr>
        <p:txBody>
          <a:bodyPr anchor="b"/>
          <a:lstStyle>
            <a:lvl1pPr>
              <a:defRPr lang="fr-FR" sz="900" b="0" kern="1200" spc="225" noProof="0" dirty="0" smtClean="0">
                <a:solidFill>
                  <a:schemeClr val="accent2"/>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AGENDA</a:t>
            </a:r>
            <a:endParaRPr lang="en-US"/>
          </a:p>
        </p:txBody>
      </p:sp>
      <p:sp>
        <p:nvSpPr>
          <p:cNvPr id="31" name="Espace réservé du texte 2">
            <a:extLst>
              <a:ext uri="{FF2B5EF4-FFF2-40B4-BE49-F238E27FC236}">
                <a16:creationId xmlns:a16="http://schemas.microsoft.com/office/drawing/2014/main" id="{93644506-7429-4946-9548-BD18F5883AB9}"/>
              </a:ext>
            </a:extLst>
          </p:cNvPr>
          <p:cNvSpPr>
            <a:spLocks noGrp="1"/>
          </p:cNvSpPr>
          <p:nvPr>
            <p:ph type="body" sz="quarter" idx="25" hasCustomPrompt="1"/>
          </p:nvPr>
        </p:nvSpPr>
        <p:spPr>
          <a:xfrm>
            <a:off x="6420079" y="3735993"/>
            <a:ext cx="1629965" cy="170408"/>
          </a:xfrm>
        </p:spPr>
        <p:txBody>
          <a:bodyPr anchor="b"/>
          <a:lstStyle>
            <a:lvl1pPr marL="0" indent="0" algn="l" defTabSz="342892" rtl="0" eaLnBrk="1" latinLnBrk="0" hangingPunct="1">
              <a:spcBef>
                <a:spcPts val="450"/>
              </a:spcBef>
              <a:spcAft>
                <a:spcPts val="0"/>
              </a:spcAft>
              <a:buClr>
                <a:schemeClr val="bg1"/>
              </a:buClr>
              <a:buSzPct val="25000"/>
              <a:buFont typeface="Verdana" pitchFamily="34" charset="0"/>
              <a:buNone/>
              <a:defRPr lang="en-US" sz="1200" b="0" kern="1200" noProof="0" dirty="0" smtClean="0">
                <a:solidFill>
                  <a:srgbClr val="000000"/>
                </a:solidFill>
                <a:latin typeface="+mn-lt"/>
                <a:ea typeface="+mn-ea"/>
                <a:cs typeface="+mn-cs"/>
              </a:defRPr>
            </a:lvl1pPr>
            <a:lvl2pPr>
              <a:defRPr lang="fr-FR" sz="900" b="0" kern="1200" spc="225" noProof="0" dirty="0" smtClean="0">
                <a:solidFill>
                  <a:schemeClr val="accent2"/>
                </a:solidFill>
                <a:latin typeface="+mn-lt"/>
                <a:ea typeface="+mn-ea"/>
                <a:cs typeface="+mn-cs"/>
              </a:defRPr>
            </a:lvl2pPr>
            <a:lvl3pPr>
              <a:defRPr lang="fr-FR" sz="900" b="0" kern="1200" spc="225" noProof="0" dirty="0" smtClean="0">
                <a:solidFill>
                  <a:schemeClr val="accent2"/>
                </a:solidFill>
                <a:latin typeface="+mn-lt"/>
                <a:ea typeface="+mn-ea"/>
                <a:cs typeface="+mn-cs"/>
              </a:defRPr>
            </a:lvl3pPr>
            <a:lvl4pPr>
              <a:defRPr lang="fr-FR" sz="900" b="0" kern="1200" spc="225" noProof="0" dirty="0" smtClean="0">
                <a:solidFill>
                  <a:schemeClr val="accent2"/>
                </a:solidFill>
                <a:latin typeface="+mn-lt"/>
                <a:ea typeface="+mn-ea"/>
                <a:cs typeface="+mn-cs"/>
              </a:defRPr>
            </a:lvl4pPr>
            <a:lvl5pPr>
              <a:defRPr lang="en-US" sz="900" b="0" kern="1200" spc="225" noProof="0" dirty="0" smtClean="0">
                <a:solidFill>
                  <a:schemeClr val="accent2"/>
                </a:solidFill>
                <a:latin typeface="+mn-lt"/>
                <a:ea typeface="+mn-ea"/>
                <a:cs typeface="+mn-cs"/>
              </a:defRPr>
            </a:lvl5pPr>
          </a:lstStyle>
          <a:p>
            <a:pPr lvl="0"/>
            <a:r>
              <a:rPr lang="fr-FR"/>
              <a:t>Point 8</a:t>
            </a:r>
            <a:endParaRPr lang="en-US"/>
          </a:p>
        </p:txBody>
      </p:sp>
    </p:spTree>
    <p:extLst>
      <p:ext uri="{BB962C8B-B14F-4D97-AF65-F5344CB8AC3E}">
        <p14:creationId xmlns:p14="http://schemas.microsoft.com/office/powerpoint/2010/main" val="3064172452"/>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amp; box">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320278" y="428625"/>
            <a:ext cx="6510338" cy="4300538"/>
          </a:xfrm>
        </p:spPr>
        <p:txBody>
          <a:body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391275" y="1356123"/>
            <a:ext cx="2432378" cy="2431256"/>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1560940188"/>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amp; box FullWidth">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CD9725D-EA1E-4B70-B6EC-DB2F0E4A815C}"/>
              </a:ext>
            </a:extLst>
          </p:cNvPr>
          <p:cNvSpPr>
            <a:spLocks noGrp="1"/>
          </p:cNvSpPr>
          <p:nvPr>
            <p:ph type="pic" sz="quarter" idx="10"/>
          </p:nvPr>
        </p:nvSpPr>
        <p:spPr>
          <a:xfrm>
            <a:off x="0" y="0"/>
            <a:ext cx="6711622" cy="5157788"/>
          </a:xfrm>
        </p:spPr>
        <p:txBody>
          <a:body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C362D5DB-01A7-4F16-92C7-0A276E1D0568}"/>
              </a:ext>
            </a:extLst>
          </p:cNvPr>
          <p:cNvSpPr>
            <a:spLocks noGrp="1"/>
          </p:cNvSpPr>
          <p:nvPr>
            <p:ph type="body" sz="quarter" idx="11"/>
          </p:nvPr>
        </p:nvSpPr>
        <p:spPr>
          <a:xfrm>
            <a:off x="6711622" y="1"/>
            <a:ext cx="2432378" cy="514350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2000" tIns="288000" rIns="432000" bIns="288000" numCol="1" spcCol="0" rtlCol="0" fromWordArt="0" anchor="ctr" anchorCtr="0" forceAA="0" compatLnSpc="1">
            <a:prstTxWarp prst="textNoShape">
              <a:avLst/>
            </a:prstTxWarp>
            <a:noAutofit/>
          </a:bodyPr>
          <a:lstStyle>
            <a:lvl1pPr>
              <a:defRPr lang="en-US" sz="1500" dirty="0">
                <a:solidFill>
                  <a:schemeClr val="bg1"/>
                </a:solidFill>
                <a:latin typeface="+mj-lt"/>
                <a:cs typeface="Segoe UI Semibold" panose="020B0702040204020203" pitchFamily="34" charset="0"/>
              </a:defRPr>
            </a:lvl1pPr>
          </a:lstStyle>
          <a:p>
            <a:pPr lvl="0" defTabSz="389616">
              <a:lnSpc>
                <a:spcPct val="120000"/>
              </a:lnSpc>
            </a:pPr>
            <a:r>
              <a:rPr lang="fr-FR"/>
              <a:t>Modifier les styles du texte du masque</a:t>
            </a:r>
          </a:p>
        </p:txBody>
      </p:sp>
      <p:pic>
        <p:nvPicPr>
          <p:cNvPr id="8" name="Graphic 22">
            <a:extLst>
              <a:ext uri="{FF2B5EF4-FFF2-40B4-BE49-F238E27FC236}">
                <a16:creationId xmlns:a16="http://schemas.microsoft.com/office/drawing/2014/main" id="{D3E182B2-FB0A-46A9-80B7-A0275EC8F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3305" y="4795396"/>
            <a:ext cx="1032780" cy="165293"/>
          </a:xfrm>
          <a:prstGeom prst="rect">
            <a:avLst/>
          </a:prstGeom>
        </p:spPr>
      </p:pic>
      <p:sp>
        <p:nvSpPr>
          <p:cNvPr id="4" name="Text Placeholder 2">
            <a:extLst>
              <a:ext uri="{FF2B5EF4-FFF2-40B4-BE49-F238E27FC236}">
                <a16:creationId xmlns:a16="http://schemas.microsoft.com/office/drawing/2014/main" id="{7BC17497-73B2-4D20-84B9-E987FCC6630A}"/>
              </a:ext>
            </a:extLst>
          </p:cNvPr>
          <p:cNvSpPr txBox="1">
            <a:spLocks/>
          </p:cNvSpPr>
          <p:nvPr userDrawn="1"/>
        </p:nvSpPr>
        <p:spPr>
          <a:xfrm>
            <a:off x="4365790" y="4873760"/>
            <a:ext cx="412423" cy="158395"/>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675" noProof="0" smtClean="0">
                <a:solidFill>
                  <a:schemeClr val="bg1">
                    <a:lumMod val="75000"/>
                  </a:schemeClr>
                </a:solidFill>
              </a:rPr>
              <a:pPr algn="ctr"/>
              <a:t>‹N°›</a:t>
            </a:fld>
            <a:endParaRPr lang="en-US" sz="675" noProof="0">
              <a:solidFill>
                <a:schemeClr val="bg1">
                  <a:lumMod val="75000"/>
                </a:schemeClr>
              </a:solidFill>
            </a:endParaRPr>
          </a:p>
        </p:txBody>
      </p:sp>
      <p:sp>
        <p:nvSpPr>
          <p:cNvPr id="5" name="Text Placeholder 2">
            <a:extLst>
              <a:ext uri="{FF2B5EF4-FFF2-40B4-BE49-F238E27FC236}">
                <a16:creationId xmlns:a16="http://schemas.microsoft.com/office/drawing/2014/main" id="{D48C3EA0-9FBD-4E15-93D8-BA13F2A55A0A}"/>
              </a:ext>
            </a:extLst>
          </p:cNvPr>
          <p:cNvSpPr txBox="1">
            <a:spLocks/>
          </p:cNvSpPr>
          <p:nvPr userDrawn="1"/>
        </p:nvSpPr>
        <p:spPr>
          <a:xfrm>
            <a:off x="322158" y="4861746"/>
            <a:ext cx="2092854" cy="170408"/>
          </a:xfrm>
          <a:prstGeom prst="rect">
            <a:avLst/>
          </a:prstGeom>
          <a:ln>
            <a:noFill/>
          </a:ln>
        </p:spPr>
        <p:txBody>
          <a:bodyPr vert="horz" lIns="0" tIns="0" rIns="0" bIns="0" anchor="b"/>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675" kern="1200" baseline="0" noProof="0">
                <a:solidFill>
                  <a:schemeClr val="bg1">
                    <a:lumMod val="75000"/>
                  </a:schemeClr>
                </a:solidFill>
                <a:latin typeface="+mn-lt"/>
                <a:ea typeface="+mn-ea"/>
                <a:cs typeface="+mn-cs"/>
              </a:rPr>
              <a:t>Client Name here</a:t>
            </a:r>
          </a:p>
        </p:txBody>
      </p:sp>
    </p:spTree>
    <p:extLst>
      <p:ext uri="{BB962C8B-B14F-4D97-AF65-F5344CB8AC3E}">
        <p14:creationId xmlns:p14="http://schemas.microsoft.com/office/powerpoint/2010/main" val="1152042746"/>
      </p:ext>
    </p:extLst>
  </p:cSld>
  <p:clrMapOvr>
    <a:masterClrMapping/>
  </p:clrMapOvr>
  <p:extLst>
    <p:ext uri="{DCECCB84-F9BA-43D5-87BE-67443E8EF086}">
      <p15:sldGuideLst xmlns:p15="http://schemas.microsoft.com/office/powerpoint/2012/main">
        <p15:guide id="1" orient="horz" pos="77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149982"/>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2085982"/>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pic>
        <p:nvPicPr>
          <p:cNvPr id="11" name="Image 10">
            <a:extLst>
              <a:ext uri="{FF2B5EF4-FFF2-40B4-BE49-F238E27FC236}">
                <a16:creationId xmlns:a16="http://schemas.microsoft.com/office/drawing/2014/main" id="{96B67F35-C4CE-884A-BCCC-85D8E0EF9010}"/>
              </a:ext>
            </a:extLst>
          </p:cNvPr>
          <p:cNvPicPr>
            <a:picLocks noChangeAspect="1"/>
          </p:cNvPicPr>
          <p:nvPr userDrawn="1"/>
        </p:nvPicPr>
        <p:blipFill>
          <a:blip r:embed="rId6"/>
          <a:stretch>
            <a:fillRect/>
          </a:stretch>
        </p:blipFill>
        <p:spPr>
          <a:xfrm>
            <a:off x="323528" y="111016"/>
            <a:ext cx="648072" cy="801989"/>
          </a:xfrm>
          <a:prstGeom prst="rect">
            <a:avLst/>
          </a:prstGeom>
        </p:spPr>
      </p:pic>
      <p:sp>
        <p:nvSpPr>
          <p:cNvPr id="12" name="Text Placeholder 2">
            <a:extLst>
              <a:ext uri="{FF2B5EF4-FFF2-40B4-BE49-F238E27FC236}">
                <a16:creationId xmlns:a16="http://schemas.microsoft.com/office/drawing/2014/main" id="{6A3B8552-C242-4098-8BA1-95D411275332}"/>
              </a:ext>
            </a:extLst>
          </p:cNvPr>
          <p:cNvSpPr txBox="1">
            <a:spLocks/>
          </p:cNvSpPr>
          <p:nvPr userDrawn="1"/>
        </p:nvSpPr>
        <p:spPr>
          <a:xfrm>
            <a:off x="55495" y="4938779"/>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13" name="Espace réservé du pied de page 2">
            <a:extLst>
              <a:ext uri="{FF2B5EF4-FFF2-40B4-BE49-F238E27FC236}">
                <a16:creationId xmlns:a16="http://schemas.microsoft.com/office/drawing/2014/main" id="{CE98DF68-82CA-4F59-B21F-2D8EE1B9585D}"/>
              </a:ext>
            </a:extLst>
          </p:cNvPr>
          <p:cNvSpPr>
            <a:spLocks noGrp="1"/>
          </p:cNvSpPr>
          <p:nvPr>
            <p:ph type="ftr" sz="quarter" idx="11"/>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4" name="Espace réservé de la date 2">
            <a:extLst>
              <a:ext uri="{FF2B5EF4-FFF2-40B4-BE49-F238E27FC236}">
                <a16:creationId xmlns:a16="http://schemas.microsoft.com/office/drawing/2014/main" id="{74D43A0D-A2DD-4462-8299-25998E439BF3}"/>
              </a:ext>
            </a:extLst>
          </p:cNvPr>
          <p:cNvSpPr>
            <a:spLocks noGrp="1"/>
          </p:cNvSpPr>
          <p:nvPr>
            <p:ph type="dt" sz="half" idx="1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cSld>
  <p:clrMap bg1="lt1" tx1="dk1" bg2="lt2" tx2="dk2" accent1="accent1" accent2="accent2" accent3="accent3" accent4="accent4" accent5="accent5" accent6="accent6" hlink="hlink" folHlink="folHlink"/>
  <p:sldLayoutIdLst>
    <p:sldLayoutId id="2147483812" r:id="rId1"/>
    <p:sldLayoutId id="2147483810" r:id="rId2"/>
    <p:sldLayoutId id="2147483811" r:id="rId3"/>
    <p:sldLayoutId id="2147483809" r:id="rId4"/>
  </p:sldLayoutIdLst>
  <p:hf sldNum="0"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67916" y="1152526"/>
            <a:ext cx="8147447" cy="320397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p:txBody>
      </p:sp>
      <p:sp>
        <p:nvSpPr>
          <p:cNvPr id="3" name="Title Placeholder 2"/>
          <p:cNvSpPr>
            <a:spLocks noGrp="1"/>
          </p:cNvSpPr>
          <p:nvPr>
            <p:ph type="title"/>
          </p:nvPr>
        </p:nvSpPr>
        <p:spPr>
          <a:xfrm>
            <a:off x="467916" y="382111"/>
            <a:ext cx="8208169" cy="277001"/>
          </a:xfrm>
          <a:prstGeom prst="rect">
            <a:avLst/>
          </a:prstGeom>
        </p:spPr>
        <p:txBody>
          <a:bodyPr vert="horz" lIns="0" tIns="0" rIns="0" bIns="0" rtlCol="0" anchor="ctr" anchorCtr="0">
            <a:normAutofit/>
          </a:bodyPr>
          <a:lstStyle/>
          <a:p>
            <a:r>
              <a:rPr lang="fr-FR"/>
              <a:t>Modifiez le style du titre</a:t>
            </a:r>
            <a:endParaRPr lang="en-US"/>
          </a:p>
        </p:txBody>
      </p:sp>
    </p:spTree>
    <p:extLst>
      <p:ext uri="{BB962C8B-B14F-4D97-AF65-F5344CB8AC3E}">
        <p14:creationId xmlns:p14="http://schemas.microsoft.com/office/powerpoint/2010/main" val="405894308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Lst>
  <p:hf sldNum="0" hdr="0"/>
  <p:txStyles>
    <p:titleStyle>
      <a:lvl1pPr marL="0" indent="0" algn="l" defTabSz="342892" rtl="0" eaLnBrk="1" latinLnBrk="0" hangingPunct="1">
        <a:spcBef>
          <a:spcPct val="0"/>
        </a:spcBef>
        <a:spcAft>
          <a:spcPts val="0"/>
        </a:spcAft>
        <a:buFont typeface="Arial" pitchFamily="34" charset="0"/>
        <a:buNone/>
        <a:defRPr lang="fr-FR" sz="1800" b="1" kern="1200" baseline="0" smtClean="0">
          <a:solidFill>
            <a:schemeClr val="accent2">
              <a:lumMod val="75000"/>
            </a:schemeClr>
          </a:solidFill>
          <a:latin typeface="+mj-lt"/>
          <a:ea typeface="+mn-ea"/>
          <a:cs typeface="+mn-cs"/>
        </a:defRPr>
      </a:lvl1pPr>
    </p:titleStyle>
    <p:bodyStyle>
      <a:lvl1pPr marL="0" indent="0" algn="l" defTabSz="342892" rtl="0" eaLnBrk="1" latinLnBrk="0" hangingPunct="1">
        <a:lnSpc>
          <a:spcPct val="130000"/>
        </a:lnSpc>
        <a:spcBef>
          <a:spcPts val="0"/>
        </a:spcBef>
        <a:spcAft>
          <a:spcPts val="900"/>
        </a:spcAft>
        <a:buClr>
          <a:schemeClr val="bg1"/>
        </a:buClr>
        <a:buSzPct val="25000"/>
        <a:buFont typeface="Verdana" pitchFamily="34" charset="0"/>
        <a:buNone/>
        <a:defRPr kumimoji="0" lang="en-US" sz="900" b="0" i="0" u="none" strike="noStrike" kern="1200" cap="none" spc="0" normalizeH="0" baseline="0" noProof="0" dirty="0">
          <a:ln>
            <a:noFill/>
          </a:ln>
          <a:solidFill>
            <a:srgbClr val="000000"/>
          </a:solidFill>
          <a:effectLst/>
          <a:uLnTx/>
          <a:uFillTx/>
          <a:latin typeface="Calibri"/>
          <a:ea typeface="+mn-ea"/>
          <a:cs typeface="Segoe UI" panose="020B0502040204020203" pitchFamily="34" charset="0"/>
        </a:defRPr>
      </a:lvl1pPr>
      <a:lvl2pPr marL="133347" indent="-133347" algn="l" defTabSz="342892" rtl="0" eaLnBrk="1" latinLnBrk="0" hangingPunct="1">
        <a:lnSpc>
          <a:spcPct val="130000"/>
        </a:lnSpc>
        <a:spcBef>
          <a:spcPts val="0"/>
        </a:spcBef>
        <a:spcAft>
          <a:spcPts val="450"/>
        </a:spcAft>
        <a:buClr>
          <a:schemeClr val="accent1"/>
        </a:buClr>
        <a:buFont typeface="Arial" pitchFamily="34" charset="0"/>
        <a:buChar char="•"/>
        <a:defRPr lang="en-US" sz="900" b="0" kern="1200" noProof="0" dirty="0">
          <a:solidFill>
            <a:schemeClr val="tx1"/>
          </a:solidFill>
          <a:latin typeface="+mj-lt"/>
          <a:ea typeface="+mn-ea"/>
          <a:cs typeface="Calibri Light" panose="020F0302020204030204" pitchFamily="34" charset="0"/>
        </a:defRPr>
      </a:lvl2pPr>
      <a:lvl3pPr marL="271457" indent="-135728" algn="l" defTabSz="385754" rtl="0" eaLnBrk="1" latinLnBrk="0" hangingPunct="1">
        <a:lnSpc>
          <a:spcPct val="130000"/>
        </a:lnSpc>
        <a:spcBef>
          <a:spcPts val="0"/>
        </a:spcBef>
        <a:spcAft>
          <a:spcPts val="225"/>
        </a:spcAft>
        <a:buClr>
          <a:schemeClr val="bg1">
            <a:lumMod val="50000"/>
          </a:schemeClr>
        </a:buClr>
        <a:buSzPct val="50000"/>
        <a:buFont typeface="Montserrat" panose="020B0604020202020204" charset="0"/>
        <a:buChar char="►"/>
        <a:defRPr lang="en-US" sz="900" b="0" kern="1200" noProof="0" dirty="0">
          <a:solidFill>
            <a:schemeClr val="tx1"/>
          </a:solidFill>
          <a:latin typeface="Calibri Light" panose="020F0302020204030204" pitchFamily="34" charset="0"/>
          <a:ea typeface="+mn-ea"/>
          <a:cs typeface="Calibri Light" panose="020F0302020204030204" pitchFamily="34" charset="0"/>
        </a:defRPr>
      </a:lvl3pPr>
      <a:lvl4pPr marL="402421" indent="-121441" algn="l" defTabSz="342892" rtl="0" eaLnBrk="1" latinLnBrk="0" hangingPunct="1">
        <a:spcBef>
          <a:spcPts val="225"/>
        </a:spcBef>
        <a:spcAft>
          <a:spcPts val="225"/>
        </a:spcAft>
        <a:buClr>
          <a:schemeClr val="tx1"/>
        </a:buClr>
        <a:buFont typeface="Courier New" pitchFamily="49" charset="0"/>
        <a:buChar char="o"/>
        <a:tabLst/>
        <a:defRPr lang="en-US" sz="1050" b="0" kern="1200" noProof="0" dirty="0">
          <a:solidFill>
            <a:schemeClr val="tx1"/>
          </a:solidFill>
          <a:latin typeface="Calibri Light" panose="020F0302020204030204" pitchFamily="34" charset="0"/>
          <a:ea typeface="+mn-ea"/>
          <a:cs typeface="Calibri Light" panose="020F0302020204030204" pitchFamily="34" charset="0"/>
        </a:defRPr>
      </a:lvl4pPr>
      <a:lvl5pPr marL="609585" indent="-123822" algn="l" defTabSz="342892" rtl="0" eaLnBrk="1" latinLnBrk="0" hangingPunct="1">
        <a:spcBef>
          <a:spcPts val="0"/>
        </a:spcBef>
        <a:buClr>
          <a:srgbClr val="D52B1E"/>
        </a:buClr>
        <a:buFont typeface="Calibri" pitchFamily="34" charset="0"/>
        <a:buChar char="-"/>
        <a:tabLst/>
        <a:defRPr lang="en-GB" sz="825" kern="1200" noProof="0">
          <a:solidFill>
            <a:srgbClr val="4D4F53"/>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54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149982"/>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2085982"/>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pic>
        <p:nvPicPr>
          <p:cNvPr id="11" name="Image 10">
            <a:extLst>
              <a:ext uri="{FF2B5EF4-FFF2-40B4-BE49-F238E27FC236}">
                <a16:creationId xmlns:a16="http://schemas.microsoft.com/office/drawing/2014/main" id="{96B67F35-C4CE-884A-BCCC-85D8E0EF9010}"/>
              </a:ext>
            </a:extLst>
          </p:cNvPr>
          <p:cNvPicPr>
            <a:picLocks noChangeAspect="1"/>
          </p:cNvPicPr>
          <p:nvPr userDrawn="1"/>
        </p:nvPicPr>
        <p:blipFill>
          <a:blip r:embed="rId8"/>
          <a:stretch>
            <a:fillRect/>
          </a:stretch>
        </p:blipFill>
        <p:spPr>
          <a:xfrm>
            <a:off x="323528" y="111016"/>
            <a:ext cx="648072" cy="801989"/>
          </a:xfrm>
          <a:prstGeom prst="rect">
            <a:avLst/>
          </a:prstGeom>
        </p:spPr>
      </p:pic>
      <p:sp>
        <p:nvSpPr>
          <p:cNvPr id="15" name="Text Placeholder 2">
            <a:extLst>
              <a:ext uri="{FF2B5EF4-FFF2-40B4-BE49-F238E27FC236}">
                <a16:creationId xmlns:a16="http://schemas.microsoft.com/office/drawing/2014/main" id="{6A3B8552-C242-4098-8BA1-95D411275332}"/>
              </a:ext>
            </a:extLst>
          </p:cNvPr>
          <p:cNvSpPr txBox="1">
            <a:spLocks/>
          </p:cNvSpPr>
          <p:nvPr userDrawn="1"/>
        </p:nvSpPr>
        <p:spPr>
          <a:xfrm>
            <a:off x="55495" y="4938779"/>
            <a:ext cx="412423" cy="158395"/>
          </a:xfrm>
          <a:prstGeom prst="rect">
            <a:avLst/>
          </a:prstGeom>
          <a:ln>
            <a:noFill/>
          </a:ln>
        </p:spPr>
        <p:txBody>
          <a:bodyPr vert="horz" lIns="0" tIns="0" rIns="0" bIns="0" anchor="ctr"/>
          <a:lstStyle>
            <a:lvl1pPr marL="0" marR="0" indent="0" algn="l" defTabSz="457200" rtl="0" eaLnBrk="1" fontAlgn="auto" latinLnBrk="0" hangingPunct="1">
              <a:lnSpc>
                <a:spcPct val="100000"/>
              </a:lnSpc>
              <a:spcBef>
                <a:spcPts val="0"/>
              </a:spcBef>
              <a:spcAft>
                <a:spcPts val="0"/>
              </a:spcAft>
              <a:buClrTx/>
              <a:buSzTx/>
              <a:buFontTx/>
              <a:buNone/>
              <a:tabLst/>
              <a:defRPr sz="800" kern="1200" baseline="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fld id="{2E997FAD-17BD-C54D-93FE-DA7D4A487AFB}" type="slidenum">
              <a:rPr lang="en-US" sz="750" noProof="0" smtClean="0">
                <a:solidFill>
                  <a:schemeClr val="tx1"/>
                </a:solidFill>
              </a:rPr>
              <a:pPr algn="ctr"/>
              <a:t>‹N°›</a:t>
            </a:fld>
            <a:endParaRPr lang="en-US" sz="750" noProof="0">
              <a:solidFill>
                <a:schemeClr val="tx1"/>
              </a:solidFill>
            </a:endParaRPr>
          </a:p>
        </p:txBody>
      </p:sp>
      <p:sp>
        <p:nvSpPr>
          <p:cNvPr id="16" name="Espace réservé du pied de page 2">
            <a:extLst>
              <a:ext uri="{FF2B5EF4-FFF2-40B4-BE49-F238E27FC236}">
                <a16:creationId xmlns:a16="http://schemas.microsoft.com/office/drawing/2014/main" id="{CE98DF68-82CA-4F59-B21F-2D8EE1B9585D}"/>
              </a:ext>
            </a:extLst>
          </p:cNvPr>
          <p:cNvSpPr>
            <a:spLocks noGrp="1"/>
          </p:cNvSpPr>
          <p:nvPr>
            <p:ph type="ftr" sz="quarter" idx="3"/>
          </p:nvPr>
        </p:nvSpPr>
        <p:spPr bwMode="gray">
          <a:xfrm>
            <a:off x="734518" y="4837976"/>
            <a:ext cx="5637400" cy="360000"/>
          </a:xfrm>
          <a:prstGeom prst="rect">
            <a:avLst/>
          </a:prstGeom>
        </p:spPr>
        <p:txBody>
          <a:bodyPr anchor="ctr"/>
          <a:lstStyle>
            <a:lvl1pPr>
              <a:defRPr sz="750" b="0">
                <a:solidFill>
                  <a:schemeClr val="tx1"/>
                </a:solidFill>
              </a:defRPr>
            </a:lvl1pPr>
          </a:lstStyle>
          <a:p>
            <a:r>
              <a:rPr lang="fr-FR" dirty="0"/>
              <a:t>COLIBRIS Mode opératoire formulaire PSC - Agent</a:t>
            </a:r>
            <a:endParaRPr lang="fr-FR" sz="750" dirty="0"/>
          </a:p>
        </p:txBody>
      </p:sp>
      <p:sp>
        <p:nvSpPr>
          <p:cNvPr id="17" name="Espace réservé de la date 2">
            <a:extLst>
              <a:ext uri="{FF2B5EF4-FFF2-40B4-BE49-F238E27FC236}">
                <a16:creationId xmlns:a16="http://schemas.microsoft.com/office/drawing/2014/main" id="{74D43A0D-A2DD-4462-8299-25998E439BF3}"/>
              </a:ext>
            </a:extLst>
          </p:cNvPr>
          <p:cNvSpPr>
            <a:spLocks noGrp="1"/>
          </p:cNvSpPr>
          <p:nvPr>
            <p:ph type="dt" sz="half" idx="2"/>
          </p:nvPr>
        </p:nvSpPr>
        <p:spPr bwMode="gray">
          <a:xfrm>
            <a:off x="7974000" y="4837976"/>
            <a:ext cx="1170000" cy="360000"/>
          </a:xfrm>
          <a:prstGeom prst="rect">
            <a:avLst/>
          </a:prstGeom>
        </p:spPr>
        <p:txBody>
          <a:bodyPr anchor="ctr"/>
          <a:lstStyle>
            <a:lvl1pPr>
              <a:defRPr sz="750" b="0"/>
            </a:lvl1pPr>
          </a:lstStyle>
          <a:p>
            <a:pPr algn="r"/>
            <a:r>
              <a:rPr lang="fr-FR" sz="750" cap="all" dirty="0"/>
              <a:t>27/09/2021</a:t>
            </a:r>
          </a:p>
        </p:txBody>
      </p:sp>
    </p:spTree>
    <p:extLst>
      <p:ext uri="{BB962C8B-B14F-4D97-AF65-F5344CB8AC3E}">
        <p14:creationId xmlns:p14="http://schemas.microsoft.com/office/powerpoint/2010/main" val="340081756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Lst>
  <p:hf sldNum="0"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slideLayout" Target="../slideLayouts/slideLayout38.xml"/><Relationship Id="rId4"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france.gouv.fr/jorf/id/JORFTEXT000044030655"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codes/article_lc/LEGIARTI000029234400/"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38.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ducation.gouv.fr/la-protection-sociale-complementaire-psc-325214" TargetMode="External"/><Relationship Id="rId1" Type="http://schemas.openxmlformats.org/officeDocument/2006/relationships/slideLayout" Target="../slideLayouts/slideLayout38.xml"/><Relationship Id="rId5" Type="http://schemas.openxmlformats.org/officeDocument/2006/relationships/image" Target="../media/image18.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27/09/2021</a:t>
            </a:r>
          </a:p>
        </p:txBody>
      </p:sp>
      <p:sp>
        <p:nvSpPr>
          <p:cNvPr id="3" name="Titre 2"/>
          <p:cNvSpPr>
            <a:spLocks noGrp="1"/>
          </p:cNvSpPr>
          <p:nvPr>
            <p:ph type="title"/>
          </p:nvPr>
        </p:nvSpPr>
        <p:spPr/>
        <p:txBody>
          <a:bodyPr/>
          <a:lstStyle/>
          <a:p>
            <a:endParaRPr lang="fr-FR"/>
          </a:p>
        </p:txBody>
      </p:sp>
      <p:sp>
        <p:nvSpPr>
          <p:cNvPr id="4" name="Espace réservé du pied de page 3"/>
          <p:cNvSpPr>
            <a:spLocks noGrp="1"/>
          </p:cNvSpPr>
          <p:nvPr>
            <p:ph type="ftr" sz="quarter" idx="4294967295"/>
          </p:nvPr>
        </p:nvSpPr>
        <p:spPr>
          <a:xfrm>
            <a:off x="4540801" y="1583450"/>
            <a:ext cx="4224058" cy="1976601"/>
          </a:xfrm>
          <a:prstGeom prst="rect">
            <a:avLst/>
          </a:prstGeom>
          <a:noFill/>
        </p:spPr>
        <p:txBody>
          <a:bodyPr/>
          <a:lstStyle/>
          <a:p>
            <a:r>
              <a:rPr lang="fr-FR" sz="3200" b="1" dirty="0"/>
              <a:t>COLIBRIS</a:t>
            </a:r>
          </a:p>
          <a:p>
            <a:endParaRPr lang="fr-FR" sz="2000" dirty="0">
              <a:solidFill>
                <a:srgbClr val="000091"/>
              </a:solidFill>
            </a:endParaRPr>
          </a:p>
          <a:p>
            <a:r>
              <a:rPr lang="fr-FR" sz="2000" dirty="0">
                <a:solidFill>
                  <a:srgbClr val="000091"/>
                </a:solidFill>
              </a:rPr>
              <a:t>Formulaire de demande de remboursement forfaitaire des cotisations de protection sociale complémentaire (PSC) en santé</a:t>
            </a:r>
          </a:p>
          <a:p>
            <a:endParaRPr lang="fr-FR" sz="2000" b="1" dirty="0"/>
          </a:p>
          <a:p>
            <a:r>
              <a:rPr lang="fr-FR" sz="2000" b="1" dirty="0"/>
              <a:t>Mode opératoire - Agent</a:t>
            </a:r>
            <a:endParaRPr lang="fr-FR" sz="105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384" y="180000"/>
            <a:ext cx="1280939" cy="1280939"/>
          </a:xfrm>
          <a:prstGeom prst="rect">
            <a:avLst/>
          </a:prstGeom>
        </p:spPr>
      </p:pic>
    </p:spTree>
    <p:extLst>
      <p:ext uri="{BB962C8B-B14F-4D97-AF65-F5344CB8AC3E}">
        <p14:creationId xmlns:p14="http://schemas.microsoft.com/office/powerpoint/2010/main" val="35786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4708728" y="1191252"/>
            <a:ext cx="4291079" cy="3699650"/>
          </a:xfrm>
          <a:prstGeom prst="roundRect">
            <a:avLst>
              <a:gd name="adj" fmla="val 63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2" name="Espace réservé du texte 1"/>
          <p:cNvSpPr>
            <a:spLocks noGrp="1"/>
          </p:cNvSpPr>
          <p:nvPr>
            <p:ph type="body" sz="quarter" idx="10"/>
          </p:nvPr>
        </p:nvSpPr>
        <p:spPr>
          <a:xfrm>
            <a:off x="1148080" y="577379"/>
            <a:ext cx="7676883" cy="254977"/>
          </a:xfrm>
        </p:spPr>
        <p:txBody>
          <a:bodyPr/>
          <a:lstStyle/>
          <a:p>
            <a:r>
              <a:rPr lang="fr-FR" dirty="0"/>
              <a:t>Renseigner les informations concernant la mutuelle (</a:t>
            </a:r>
            <a:r>
              <a:rPr lang="fr-FR" dirty="0" err="1"/>
              <a:t>c.f</a:t>
            </a:r>
            <a:r>
              <a:rPr lang="fr-FR" dirty="0"/>
              <a:t>. lexique pages 17 à 20 en annexe) : </a:t>
            </a:r>
            <a:r>
              <a:rPr lang="fr-FR" u="sng" dirty="0">
                <a:solidFill>
                  <a:srgbClr val="FF0000"/>
                </a:solidFill>
              </a:rPr>
              <a:t>exemple 1 : agent non précompté</a:t>
            </a:r>
          </a:p>
        </p:txBody>
      </p:sp>
      <p:sp>
        <p:nvSpPr>
          <p:cNvPr id="3" name="Titre 2"/>
          <p:cNvSpPr>
            <a:spLocks noGrp="1"/>
          </p:cNvSpPr>
          <p:nvPr>
            <p:ph type="title"/>
          </p:nvPr>
        </p:nvSpPr>
        <p:spPr/>
        <p:txBody>
          <a:bodyPr/>
          <a:lstStyle/>
          <a:p>
            <a:r>
              <a:rPr lang="fr-FR" dirty="0">
                <a:solidFill>
                  <a:srgbClr val="000091"/>
                </a:solidFill>
              </a:rPr>
              <a:t>2| </a:t>
            </a:r>
            <a:r>
              <a:rPr lang="fr-FR" dirty="0"/>
              <a:t>Remplir le formulaire (4/5)</a:t>
            </a:r>
          </a:p>
        </p:txBody>
      </p:sp>
      <p:sp>
        <p:nvSpPr>
          <p:cNvPr id="17" name="ZoneTexte 16"/>
          <p:cNvSpPr txBox="1"/>
          <p:nvPr/>
        </p:nvSpPr>
        <p:spPr>
          <a:xfrm>
            <a:off x="4703675" y="1217501"/>
            <a:ext cx="4301185" cy="3647152"/>
          </a:xfrm>
          <a:prstGeom prst="rect">
            <a:avLst/>
          </a:prstGeom>
          <a:noFill/>
          <a:ln w="19050">
            <a:noFill/>
          </a:ln>
        </p:spPr>
        <p:txBody>
          <a:bodyPr wrap="square" rtlCol="0">
            <a:spAutoFit/>
          </a:bodyPr>
          <a:lstStyle>
            <a:defPPr>
              <a:defRPr lang="fr-FR"/>
            </a:defPPr>
            <a:lvl1pPr>
              <a:defRPr sz="1200"/>
            </a:lvl1pPr>
          </a:lstStyle>
          <a:p>
            <a:pPr indent="266700"/>
            <a:r>
              <a:rPr lang="fr-FR" sz="1100" dirty="0"/>
              <a:t>Répondez aux différentes </a:t>
            </a:r>
            <a:r>
              <a:rPr lang="fr-FR" sz="1100" b="1" dirty="0">
                <a:solidFill>
                  <a:srgbClr val="000091"/>
                </a:solidFill>
              </a:rPr>
              <a:t>questions liées à votre complémentaire </a:t>
            </a:r>
            <a:r>
              <a:rPr lang="fr-FR" sz="1100" dirty="0"/>
              <a:t>santé. Les indications en bleues vous guideront pour répondre. Selon vos réponses, des questions supplémentaires peuvent apparaitre. Si vous êtes </a:t>
            </a:r>
            <a:r>
              <a:rPr lang="fr-FR" sz="1100" u="sng" dirty="0"/>
              <a:t>hors précompte</a:t>
            </a:r>
            <a:r>
              <a:rPr lang="fr-FR" sz="1100" dirty="0"/>
              <a:t>, vous devez normalement cocher « Oui » à la 1</a:t>
            </a:r>
            <a:r>
              <a:rPr lang="fr-FR" sz="1100" baseline="30000" dirty="0"/>
              <a:t>ère</a:t>
            </a:r>
            <a:r>
              <a:rPr lang="fr-FR" sz="1100" dirty="0"/>
              <a:t> question puis « Non » à la 2</a:t>
            </a:r>
            <a:r>
              <a:rPr lang="fr-FR" sz="1100" baseline="30000" dirty="0"/>
              <a:t>ème.</a:t>
            </a:r>
            <a:r>
              <a:rPr lang="fr-FR" sz="1100" dirty="0"/>
              <a:t>. Indiquez ensuite si vous avez souscrit, à titre individuel, à un contrat de complémentaire santé ou non.</a:t>
            </a:r>
          </a:p>
          <a:p>
            <a:pPr indent="266700"/>
            <a:endParaRPr lang="fr-FR" sz="1100" dirty="0"/>
          </a:p>
          <a:p>
            <a:pPr indent="266700"/>
            <a:r>
              <a:rPr lang="fr-FR" sz="1100" b="1" dirty="0">
                <a:solidFill>
                  <a:srgbClr val="000091"/>
                </a:solidFill>
              </a:rPr>
              <a:t>Déposez l’attestation d’affiliation </a:t>
            </a:r>
            <a:r>
              <a:rPr lang="fr-FR" sz="1100" dirty="0"/>
              <a:t>transmise par l’organisme de complémentaire santé en cliquant sur l’icône du fichier.</a:t>
            </a:r>
          </a:p>
          <a:p>
            <a:endParaRPr lang="fr-FR" sz="1100" dirty="0"/>
          </a:p>
          <a:p>
            <a:pPr indent="266700"/>
            <a:r>
              <a:rPr lang="fr-FR" sz="1100" dirty="0"/>
              <a:t>Cochez les 2 cases afin de </a:t>
            </a:r>
            <a:r>
              <a:rPr lang="fr-FR" sz="1100" b="1" dirty="0">
                <a:solidFill>
                  <a:srgbClr val="000091"/>
                </a:solidFill>
              </a:rPr>
              <a:t>confirmer votre demande </a:t>
            </a:r>
            <a:r>
              <a:rPr lang="fr-FR" sz="1100" dirty="0"/>
              <a:t>et d’</a:t>
            </a:r>
            <a:r>
              <a:rPr lang="fr-FR" sz="1100" b="1" dirty="0">
                <a:solidFill>
                  <a:srgbClr val="000091"/>
                </a:solidFill>
              </a:rPr>
              <a:t>attester la sincérité des informations</a:t>
            </a:r>
            <a:r>
              <a:rPr lang="fr-FR" sz="1100" dirty="0">
                <a:solidFill>
                  <a:srgbClr val="000091"/>
                </a:solidFill>
              </a:rPr>
              <a:t> </a:t>
            </a:r>
            <a:r>
              <a:rPr lang="fr-FR" sz="1100" dirty="0"/>
              <a:t>renseignées dans le formulaire. Elles doivent être cochées obligatoirement afin de valider votre requête.</a:t>
            </a:r>
          </a:p>
          <a:p>
            <a:pPr indent="266700"/>
            <a:endParaRPr lang="fr-FR" sz="1100" dirty="0"/>
          </a:p>
          <a:p>
            <a:pPr indent="266700"/>
            <a:r>
              <a:rPr lang="fr-FR" sz="1100" dirty="0"/>
              <a:t>Cliquez sur « </a:t>
            </a:r>
            <a:r>
              <a:rPr lang="fr-FR" sz="1100" b="1" dirty="0">
                <a:solidFill>
                  <a:srgbClr val="000091"/>
                </a:solidFill>
              </a:rPr>
              <a:t>Suivant</a:t>
            </a:r>
            <a:r>
              <a:rPr lang="fr-FR" sz="1100" dirty="0"/>
              <a:t> » afin de passer à la 4</a:t>
            </a:r>
            <a:r>
              <a:rPr lang="fr-FR" sz="1100" baseline="30000" dirty="0"/>
              <a:t>ème</a:t>
            </a:r>
            <a:r>
              <a:rPr lang="fr-FR" sz="1100" dirty="0"/>
              <a:t> et dernière page du formulaire.</a:t>
            </a:r>
          </a:p>
          <a:p>
            <a:r>
              <a:rPr lang="fr-FR" sz="1100" dirty="0"/>
              <a:t> </a:t>
            </a:r>
          </a:p>
          <a:p>
            <a:r>
              <a:rPr lang="fr-FR" sz="1100" dirty="0"/>
              <a:t>*</a:t>
            </a:r>
            <a:r>
              <a:rPr lang="fr-FR" sz="1100" i="1" dirty="0"/>
              <a:t>Les champs avec une astérisque sont à renseigner obligatoirement.</a:t>
            </a:r>
          </a:p>
        </p:txBody>
      </p:sp>
      <p:sp>
        <p:nvSpPr>
          <p:cNvPr id="18" name="1"/>
          <p:cNvSpPr>
            <a:spLocks noChangeAspect="1"/>
          </p:cNvSpPr>
          <p:nvPr>
            <p:custDataLst>
              <p:tags r:id="rId1"/>
            </p:custDataLst>
          </p:nvPr>
        </p:nvSpPr>
        <p:spPr>
          <a:xfrm>
            <a:off x="4832446" y="1256731"/>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1"/>
          <p:cNvSpPr>
            <a:spLocks noChangeAspect="1"/>
          </p:cNvSpPr>
          <p:nvPr>
            <p:custDataLst>
              <p:tags r:id="rId2"/>
            </p:custDataLst>
          </p:nvPr>
        </p:nvSpPr>
        <p:spPr>
          <a:xfrm>
            <a:off x="4832446" y="2596294"/>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1"/>
          <p:cNvSpPr>
            <a:spLocks noChangeAspect="1"/>
          </p:cNvSpPr>
          <p:nvPr>
            <p:custDataLst>
              <p:tags r:id="rId3"/>
            </p:custDataLst>
          </p:nvPr>
        </p:nvSpPr>
        <p:spPr>
          <a:xfrm>
            <a:off x="4832446" y="3104318"/>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noProof="0">
                <a:solidFill>
                  <a:prstClr val="white"/>
                </a:solidFill>
                <a:latin typeface="Calibri" panose="020F0502020204030204"/>
              </a:rPr>
              <a:t>3</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7" name="Image 6"/>
          <p:cNvPicPr>
            <a:picLocks noChangeAspect="1"/>
          </p:cNvPicPr>
          <p:nvPr/>
        </p:nvPicPr>
        <p:blipFill>
          <a:blip r:embed="rId6"/>
          <a:stretch>
            <a:fillRect/>
          </a:stretch>
        </p:blipFill>
        <p:spPr>
          <a:xfrm>
            <a:off x="177252" y="1143090"/>
            <a:ext cx="4413689" cy="3747812"/>
          </a:xfrm>
          <a:prstGeom prst="rect">
            <a:avLst/>
          </a:prstGeom>
          <a:ln>
            <a:solidFill>
              <a:schemeClr val="bg1">
                <a:lumMod val="85000"/>
              </a:schemeClr>
            </a:solidFill>
          </a:ln>
        </p:spPr>
      </p:pic>
      <p:sp>
        <p:nvSpPr>
          <p:cNvPr id="15" name="1"/>
          <p:cNvSpPr>
            <a:spLocks noChangeAspect="1"/>
          </p:cNvSpPr>
          <p:nvPr>
            <p:custDataLst>
              <p:tags r:id="rId4"/>
            </p:custDataLst>
          </p:nvPr>
        </p:nvSpPr>
        <p:spPr>
          <a:xfrm>
            <a:off x="4832446" y="3928542"/>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4</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264680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5365645" y="1246452"/>
            <a:ext cx="3471852" cy="3532861"/>
          </a:xfrm>
          <a:prstGeom prst="roundRect">
            <a:avLst>
              <a:gd name="adj" fmla="val 63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2" name="Espace réservé du texte 1"/>
          <p:cNvSpPr>
            <a:spLocks noGrp="1"/>
          </p:cNvSpPr>
          <p:nvPr>
            <p:ph type="body" sz="quarter" idx="10"/>
          </p:nvPr>
        </p:nvSpPr>
        <p:spPr>
          <a:xfrm>
            <a:off x="1148080" y="554719"/>
            <a:ext cx="7676883" cy="254977"/>
          </a:xfrm>
        </p:spPr>
        <p:txBody>
          <a:bodyPr/>
          <a:lstStyle/>
          <a:p>
            <a:r>
              <a:rPr lang="fr-FR" dirty="0"/>
              <a:t>Renseigner les informations concernant la mutuelle (</a:t>
            </a:r>
            <a:r>
              <a:rPr lang="fr-FR" dirty="0" err="1"/>
              <a:t>c.f</a:t>
            </a:r>
            <a:r>
              <a:rPr lang="fr-FR" dirty="0"/>
              <a:t>. lexique pages 17 à 20 en annexe) : </a:t>
            </a:r>
            <a:r>
              <a:rPr lang="fr-FR" u="sng" dirty="0">
                <a:solidFill>
                  <a:srgbClr val="FF0000"/>
                </a:solidFill>
              </a:rPr>
              <a:t>exemple 2 : agent précompté</a:t>
            </a:r>
          </a:p>
        </p:txBody>
      </p:sp>
      <p:sp>
        <p:nvSpPr>
          <p:cNvPr id="3" name="Titre 2"/>
          <p:cNvSpPr>
            <a:spLocks noGrp="1"/>
          </p:cNvSpPr>
          <p:nvPr>
            <p:ph type="title"/>
          </p:nvPr>
        </p:nvSpPr>
        <p:spPr/>
        <p:txBody>
          <a:bodyPr/>
          <a:lstStyle/>
          <a:p>
            <a:r>
              <a:rPr lang="fr-FR" dirty="0">
                <a:solidFill>
                  <a:srgbClr val="000091"/>
                </a:solidFill>
              </a:rPr>
              <a:t>2| </a:t>
            </a:r>
            <a:r>
              <a:rPr lang="fr-FR" dirty="0"/>
              <a:t>Remplir le formulaire (5/5)</a:t>
            </a:r>
          </a:p>
        </p:txBody>
      </p:sp>
      <p:sp>
        <p:nvSpPr>
          <p:cNvPr id="17" name="ZoneTexte 16"/>
          <p:cNvSpPr txBox="1"/>
          <p:nvPr/>
        </p:nvSpPr>
        <p:spPr>
          <a:xfrm>
            <a:off x="5407396" y="1273945"/>
            <a:ext cx="3388350" cy="3477875"/>
          </a:xfrm>
          <a:prstGeom prst="rect">
            <a:avLst/>
          </a:prstGeom>
          <a:noFill/>
          <a:ln w="19050">
            <a:noFill/>
          </a:ln>
        </p:spPr>
        <p:txBody>
          <a:bodyPr wrap="square" rtlCol="0">
            <a:spAutoFit/>
          </a:bodyPr>
          <a:lstStyle>
            <a:defPPr>
              <a:defRPr lang="fr-FR"/>
            </a:defPPr>
            <a:lvl1pPr>
              <a:defRPr sz="1200"/>
            </a:lvl1pPr>
          </a:lstStyle>
          <a:p>
            <a:pPr indent="266700"/>
            <a:r>
              <a:rPr lang="fr-FR" sz="1100" dirty="0"/>
              <a:t>Répondez aux différentes </a:t>
            </a:r>
            <a:r>
              <a:rPr lang="fr-FR" sz="1100" b="1" dirty="0">
                <a:solidFill>
                  <a:srgbClr val="000091"/>
                </a:solidFill>
              </a:rPr>
              <a:t>questions liées à votre complémentaire </a:t>
            </a:r>
            <a:r>
              <a:rPr lang="fr-FR" sz="1100" dirty="0"/>
              <a:t>santé. Les indications en bleues vous guideront pour répondre. Selon vos réponses, des questions supplémentaires peuvent apparaitre. Si vous êtes en </a:t>
            </a:r>
            <a:r>
              <a:rPr lang="fr-FR" sz="1100" u="sng" dirty="0"/>
              <a:t>précompte auprès de la MAGE</a:t>
            </a:r>
            <a:r>
              <a:rPr lang="fr-FR" sz="1100" dirty="0"/>
              <a:t>, vous devez normalement cocher « Oui » aux 2 premières questions </a:t>
            </a:r>
            <a:r>
              <a:rPr lang="fr-FR" sz="1100" b="1" dirty="0"/>
              <a:t>puis indiquer la mutuelle à laquelle vous êtes affilié: MAGE. </a:t>
            </a:r>
          </a:p>
          <a:p>
            <a:endParaRPr lang="fr-FR" sz="1100" dirty="0"/>
          </a:p>
          <a:p>
            <a:pPr indent="266700"/>
            <a:r>
              <a:rPr lang="fr-FR" sz="1100" dirty="0"/>
              <a:t>Cochez les 2 cases afin de </a:t>
            </a:r>
            <a:r>
              <a:rPr lang="fr-FR" sz="1100" b="1" dirty="0">
                <a:solidFill>
                  <a:srgbClr val="000091"/>
                </a:solidFill>
              </a:rPr>
              <a:t>confirmer votre demande </a:t>
            </a:r>
            <a:r>
              <a:rPr lang="fr-FR" sz="1100" dirty="0"/>
              <a:t>et d’</a:t>
            </a:r>
            <a:r>
              <a:rPr lang="fr-FR" sz="1100" b="1" dirty="0">
                <a:solidFill>
                  <a:srgbClr val="000091"/>
                </a:solidFill>
              </a:rPr>
              <a:t>attester la sincérité des informations</a:t>
            </a:r>
            <a:r>
              <a:rPr lang="fr-FR" sz="1100" dirty="0">
                <a:solidFill>
                  <a:srgbClr val="000091"/>
                </a:solidFill>
              </a:rPr>
              <a:t> </a:t>
            </a:r>
            <a:r>
              <a:rPr lang="fr-FR" sz="1100" dirty="0"/>
              <a:t>renseignées dans le formulaire. Elles doivent être cochées obligatoirement afin de valider votre requête.</a:t>
            </a:r>
          </a:p>
          <a:p>
            <a:pPr indent="266700"/>
            <a:endParaRPr lang="fr-FR" sz="1100" dirty="0"/>
          </a:p>
          <a:p>
            <a:pPr indent="266700"/>
            <a:r>
              <a:rPr lang="fr-FR" sz="1100" dirty="0"/>
              <a:t>Cliquez sur « </a:t>
            </a:r>
            <a:r>
              <a:rPr lang="fr-FR" sz="1100" b="1" dirty="0">
                <a:solidFill>
                  <a:srgbClr val="000091"/>
                </a:solidFill>
              </a:rPr>
              <a:t>Suivant</a:t>
            </a:r>
            <a:r>
              <a:rPr lang="fr-FR" sz="1100" dirty="0"/>
              <a:t> » afin de passer à la 4</a:t>
            </a:r>
            <a:r>
              <a:rPr lang="fr-FR" sz="1100" baseline="30000" dirty="0"/>
              <a:t>ème</a:t>
            </a:r>
            <a:r>
              <a:rPr lang="fr-FR" sz="1100" dirty="0"/>
              <a:t> et dernière page du formulaire.</a:t>
            </a:r>
          </a:p>
          <a:p>
            <a:endParaRPr lang="fr-FR" sz="1100" dirty="0"/>
          </a:p>
          <a:p>
            <a:r>
              <a:rPr lang="fr-FR" sz="1100" dirty="0"/>
              <a:t>*</a:t>
            </a:r>
            <a:r>
              <a:rPr lang="fr-FR" sz="1100" i="1" dirty="0"/>
              <a:t>Les champs avec une astérisque sont à renseigner obligatoirement.</a:t>
            </a:r>
          </a:p>
        </p:txBody>
      </p:sp>
      <p:sp>
        <p:nvSpPr>
          <p:cNvPr id="18" name="1"/>
          <p:cNvSpPr>
            <a:spLocks noChangeAspect="1"/>
          </p:cNvSpPr>
          <p:nvPr>
            <p:custDataLst>
              <p:tags r:id="rId1"/>
            </p:custDataLst>
          </p:nvPr>
        </p:nvSpPr>
        <p:spPr>
          <a:xfrm>
            <a:off x="5539783" y="1306798"/>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1"/>
          <p:cNvSpPr>
            <a:spLocks noChangeAspect="1"/>
          </p:cNvSpPr>
          <p:nvPr>
            <p:custDataLst>
              <p:tags r:id="rId2"/>
            </p:custDataLst>
          </p:nvPr>
        </p:nvSpPr>
        <p:spPr>
          <a:xfrm>
            <a:off x="5539783" y="2811597"/>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1"/>
          <p:cNvSpPr>
            <a:spLocks noChangeAspect="1"/>
          </p:cNvSpPr>
          <p:nvPr>
            <p:custDataLst>
              <p:tags r:id="rId3"/>
            </p:custDataLst>
          </p:nvPr>
        </p:nvSpPr>
        <p:spPr>
          <a:xfrm>
            <a:off x="5539783" y="3819741"/>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noProof="0">
                <a:solidFill>
                  <a:prstClr val="white"/>
                </a:solidFill>
                <a:latin typeface="Calibri" panose="020F0502020204030204"/>
              </a:rPr>
              <a:t>3</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7" name="Image 6"/>
          <p:cNvPicPr>
            <a:picLocks noChangeAspect="1"/>
          </p:cNvPicPr>
          <p:nvPr/>
        </p:nvPicPr>
        <p:blipFill>
          <a:blip r:embed="rId5"/>
          <a:stretch>
            <a:fillRect/>
          </a:stretch>
        </p:blipFill>
        <p:spPr>
          <a:xfrm>
            <a:off x="329305" y="1210500"/>
            <a:ext cx="4880005" cy="3595794"/>
          </a:xfrm>
          <a:prstGeom prst="rect">
            <a:avLst/>
          </a:prstGeom>
          <a:ln>
            <a:solidFill>
              <a:schemeClr val="bg1">
                <a:lumMod val="85000"/>
              </a:schemeClr>
            </a:solidFill>
          </a:ln>
        </p:spPr>
      </p:pic>
      <p:sp>
        <p:nvSpPr>
          <p:cNvPr id="4" name="Rectangle 3"/>
          <p:cNvSpPr/>
          <p:nvPr/>
        </p:nvSpPr>
        <p:spPr>
          <a:xfrm>
            <a:off x="383908" y="3573838"/>
            <a:ext cx="4753484" cy="32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14"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80634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403868" y="1167208"/>
            <a:ext cx="3949802" cy="3616292"/>
          </a:xfrm>
          <a:prstGeom prst="roundRect">
            <a:avLst>
              <a:gd name="adj" fmla="val 78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2" name="Espace réservé du texte 1"/>
          <p:cNvSpPr>
            <a:spLocks noGrp="1"/>
          </p:cNvSpPr>
          <p:nvPr>
            <p:ph type="body" sz="quarter" idx="10"/>
          </p:nvPr>
        </p:nvSpPr>
        <p:spPr/>
        <p:txBody>
          <a:bodyPr/>
          <a:lstStyle/>
          <a:p>
            <a:r>
              <a:rPr lang="fr-FR"/>
              <a:t>Vérifier le contenu et valider</a:t>
            </a:r>
          </a:p>
        </p:txBody>
      </p:sp>
      <p:sp>
        <p:nvSpPr>
          <p:cNvPr id="3" name="Titre 2"/>
          <p:cNvSpPr>
            <a:spLocks noGrp="1"/>
          </p:cNvSpPr>
          <p:nvPr>
            <p:ph type="title"/>
          </p:nvPr>
        </p:nvSpPr>
        <p:spPr/>
        <p:txBody>
          <a:bodyPr/>
          <a:lstStyle/>
          <a:p>
            <a:r>
              <a:rPr lang="fr-FR" dirty="0">
                <a:solidFill>
                  <a:srgbClr val="000091"/>
                </a:solidFill>
              </a:rPr>
              <a:t>3| </a:t>
            </a:r>
            <a:r>
              <a:rPr lang="fr-FR" dirty="0"/>
              <a:t>Valider l’envoi du formulaire (1/1)</a:t>
            </a:r>
          </a:p>
        </p:txBody>
      </p:sp>
      <p:sp>
        <p:nvSpPr>
          <p:cNvPr id="17" name="ZoneTexte 16"/>
          <p:cNvSpPr txBox="1"/>
          <p:nvPr/>
        </p:nvSpPr>
        <p:spPr>
          <a:xfrm>
            <a:off x="441008" y="1236417"/>
            <a:ext cx="3875523" cy="3477875"/>
          </a:xfrm>
          <a:prstGeom prst="rect">
            <a:avLst/>
          </a:prstGeom>
          <a:noFill/>
          <a:ln w="19050">
            <a:noFill/>
          </a:ln>
        </p:spPr>
        <p:txBody>
          <a:bodyPr wrap="square" rtlCol="0">
            <a:spAutoFit/>
          </a:bodyPr>
          <a:lstStyle>
            <a:defPPr>
              <a:defRPr lang="fr-FR"/>
            </a:defPPr>
            <a:lvl1pPr>
              <a:defRPr sz="1200"/>
            </a:lvl1pPr>
          </a:lstStyle>
          <a:p>
            <a:r>
              <a:rPr lang="fr-FR" sz="1100"/>
              <a:t>Sur cette </a:t>
            </a:r>
            <a:r>
              <a:rPr lang="fr-FR" sz="1100" u="sng"/>
              <a:t>4</a:t>
            </a:r>
            <a:r>
              <a:rPr lang="fr-FR" sz="1100" u="sng" baseline="30000"/>
              <a:t>ème</a:t>
            </a:r>
            <a:r>
              <a:rPr lang="fr-FR" sz="1100" u="sng"/>
              <a:t> et dernière page </a:t>
            </a:r>
            <a:r>
              <a:rPr lang="fr-FR" sz="1100"/>
              <a:t>du formulaire, un </a:t>
            </a:r>
            <a:r>
              <a:rPr lang="fr-FR" sz="1100" b="1">
                <a:solidFill>
                  <a:srgbClr val="000091"/>
                </a:solidFill>
              </a:rPr>
              <a:t>récapitulatif de toutes les informations transmises </a:t>
            </a:r>
            <a:r>
              <a:rPr lang="fr-FR" sz="1100"/>
              <a:t>est proposé avant validation et soumission de votre demande.</a:t>
            </a:r>
          </a:p>
          <a:p>
            <a:endParaRPr lang="fr-FR" sz="1100" i="1"/>
          </a:p>
          <a:p>
            <a:pPr indent="266700"/>
            <a:r>
              <a:rPr lang="fr-FR" sz="1100"/>
              <a:t>Effectuez une </a:t>
            </a:r>
            <a:r>
              <a:rPr lang="fr-FR" sz="1100" b="1">
                <a:solidFill>
                  <a:srgbClr val="000091"/>
                </a:solidFill>
              </a:rPr>
              <a:t>dernière relecture </a:t>
            </a:r>
            <a:r>
              <a:rPr lang="fr-FR" sz="1100"/>
              <a:t>du contenu de vos saisies.</a:t>
            </a:r>
          </a:p>
          <a:p>
            <a:pPr indent="266700"/>
            <a:endParaRPr lang="fr-FR" sz="1100"/>
          </a:p>
          <a:p>
            <a:pPr indent="266700"/>
            <a:r>
              <a:rPr lang="fr-FR" sz="1100"/>
              <a:t>Cliquez sur « </a:t>
            </a:r>
            <a:r>
              <a:rPr lang="fr-FR" sz="1100" b="1">
                <a:solidFill>
                  <a:srgbClr val="000091"/>
                </a:solidFill>
              </a:rPr>
              <a:t>Valider</a:t>
            </a:r>
            <a:r>
              <a:rPr lang="fr-FR" sz="1100"/>
              <a:t> » si les informations saisies sont correctes ou sur « </a:t>
            </a:r>
            <a:r>
              <a:rPr lang="fr-FR" sz="1100" b="1">
                <a:solidFill>
                  <a:srgbClr val="000091"/>
                </a:solidFill>
              </a:rPr>
              <a:t>Précédent</a:t>
            </a:r>
            <a:r>
              <a:rPr lang="fr-FR" sz="1100"/>
              <a:t> » si vous remarquez une erreur dans le récapitulatif ou si vous souhaitez modifier un élément sur une des pages. Vous devrez alors répéter les mêmes actions que précédemment jusqu’à validation du formulaire.</a:t>
            </a:r>
          </a:p>
          <a:p>
            <a:pPr indent="266700"/>
            <a:endParaRPr lang="fr-FR" sz="1100"/>
          </a:p>
          <a:p>
            <a:pPr indent="269875"/>
            <a:r>
              <a:rPr lang="fr-FR" sz="1100"/>
              <a:t>Lorsque vous validez votre formulaire, un </a:t>
            </a:r>
            <a:r>
              <a:rPr lang="fr-FR" sz="1100" b="1">
                <a:solidFill>
                  <a:srgbClr val="000091"/>
                </a:solidFill>
              </a:rPr>
              <a:t>mail contenant le code de suivi de votre dossier </a:t>
            </a:r>
            <a:r>
              <a:rPr lang="fr-FR" sz="1100"/>
              <a:t>sera automatiquement envoyé à votre adresse professionnelle. Ce code de suivi facilitera le suivi de votre dossier jusqu’à sa clôture. Ce mail contient aussi un </a:t>
            </a:r>
            <a:r>
              <a:rPr lang="fr-FR" sz="1100" b="1">
                <a:solidFill>
                  <a:srgbClr val="000091"/>
                </a:solidFill>
              </a:rPr>
              <a:t>récapitulatif complet de votre demande (</a:t>
            </a:r>
            <a:r>
              <a:rPr lang="fr-FR" sz="1100"/>
              <a:t>vous avez la possibilité de l’imprimer).</a:t>
            </a:r>
          </a:p>
        </p:txBody>
      </p:sp>
      <p:sp>
        <p:nvSpPr>
          <p:cNvPr id="18" name="1"/>
          <p:cNvSpPr>
            <a:spLocks noChangeAspect="1"/>
          </p:cNvSpPr>
          <p:nvPr>
            <p:custDataLst>
              <p:tags r:id="rId1"/>
            </p:custDataLst>
          </p:nvPr>
        </p:nvSpPr>
        <p:spPr>
          <a:xfrm>
            <a:off x="559094" y="1929990"/>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1"/>
          <p:cNvSpPr>
            <a:spLocks noChangeAspect="1"/>
          </p:cNvSpPr>
          <p:nvPr>
            <p:custDataLst>
              <p:tags r:id="rId2"/>
            </p:custDataLst>
          </p:nvPr>
        </p:nvSpPr>
        <p:spPr>
          <a:xfrm>
            <a:off x="559094" y="2439975"/>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Icones Mail, images e-mail png et ico (pag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49" y="3532926"/>
            <a:ext cx="237259" cy="237259"/>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10" name="Image 9"/>
          <p:cNvPicPr>
            <a:picLocks noChangeAspect="1"/>
          </p:cNvPicPr>
          <p:nvPr/>
        </p:nvPicPr>
        <p:blipFill>
          <a:blip r:embed="rId5"/>
          <a:stretch>
            <a:fillRect/>
          </a:stretch>
        </p:blipFill>
        <p:spPr>
          <a:xfrm>
            <a:off x="4471756" y="1145263"/>
            <a:ext cx="3874887" cy="3852553"/>
          </a:xfrm>
          <a:prstGeom prst="rect">
            <a:avLst/>
          </a:prstGeom>
          <a:ln>
            <a:solidFill>
              <a:schemeClr val="bg1">
                <a:lumMod val="85000"/>
              </a:schemeClr>
            </a:solidFill>
          </a:ln>
        </p:spPr>
      </p:pic>
      <p:sp>
        <p:nvSpPr>
          <p:cNvPr id="14"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98861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4742717" y="1287019"/>
            <a:ext cx="3707801" cy="2692159"/>
          </a:xfrm>
          <a:prstGeom prst="roundRect">
            <a:avLst>
              <a:gd name="adj" fmla="val 57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3" name="Titre 2"/>
          <p:cNvSpPr>
            <a:spLocks noGrp="1"/>
          </p:cNvSpPr>
          <p:nvPr>
            <p:ph type="title"/>
          </p:nvPr>
        </p:nvSpPr>
        <p:spPr/>
        <p:txBody>
          <a:bodyPr/>
          <a:lstStyle/>
          <a:p>
            <a:r>
              <a:rPr lang="fr-FR" dirty="0">
                <a:solidFill>
                  <a:srgbClr val="000091"/>
                </a:solidFill>
              </a:rPr>
              <a:t>4| </a:t>
            </a:r>
            <a:r>
              <a:rPr lang="fr-FR" dirty="0"/>
              <a:t>Récupérer le code de suivi de traitement (1/1)</a:t>
            </a:r>
          </a:p>
        </p:txBody>
      </p:sp>
      <p:sp>
        <p:nvSpPr>
          <p:cNvPr id="17" name="ZoneTexte 16"/>
          <p:cNvSpPr txBox="1"/>
          <p:nvPr/>
        </p:nvSpPr>
        <p:spPr>
          <a:xfrm>
            <a:off x="4796939" y="1401992"/>
            <a:ext cx="3599357" cy="2462213"/>
          </a:xfrm>
          <a:prstGeom prst="rect">
            <a:avLst/>
          </a:prstGeom>
          <a:noFill/>
          <a:ln w="19050">
            <a:noFill/>
          </a:ln>
        </p:spPr>
        <p:txBody>
          <a:bodyPr wrap="square" rtlCol="0">
            <a:spAutoFit/>
          </a:bodyPr>
          <a:lstStyle>
            <a:defPPr>
              <a:defRPr lang="fr-FR"/>
            </a:defPPr>
            <a:lvl1pPr>
              <a:defRPr sz="1200"/>
            </a:lvl1pPr>
          </a:lstStyle>
          <a:p>
            <a:r>
              <a:rPr lang="fr-FR" sz="1100"/>
              <a:t>Lorsque vous validez l’envoi du formulaire, une page récapitulative apparaît pour vous confirmer que votre demande est bien enregistrée. Elle est alors dans </a:t>
            </a:r>
            <a:r>
              <a:rPr lang="fr-FR" sz="1100" b="1">
                <a:solidFill>
                  <a:srgbClr val="000091"/>
                </a:solidFill>
              </a:rPr>
              <a:t>l’attente d’une prise en charge par un gestionnaire</a:t>
            </a:r>
            <a:r>
              <a:rPr lang="fr-FR" sz="1100">
                <a:solidFill>
                  <a:srgbClr val="000091"/>
                </a:solidFill>
              </a:rPr>
              <a:t>.</a:t>
            </a:r>
          </a:p>
          <a:p>
            <a:endParaRPr lang="fr-FR" sz="1100"/>
          </a:p>
          <a:p>
            <a:r>
              <a:rPr lang="fr-FR" sz="1100"/>
              <a:t>Vous visualisez sur cette page : </a:t>
            </a:r>
          </a:p>
          <a:p>
            <a:endParaRPr lang="fr-FR" sz="1100" i="1"/>
          </a:p>
          <a:p>
            <a:pPr indent="266700"/>
            <a:r>
              <a:rPr lang="fr-FR" sz="1100"/>
              <a:t>Les informations liées à votre demande, notamment le </a:t>
            </a:r>
            <a:r>
              <a:rPr lang="fr-FR" sz="1100" b="1">
                <a:solidFill>
                  <a:srgbClr val="000091"/>
                </a:solidFill>
              </a:rPr>
              <a:t>code de suivi </a:t>
            </a:r>
            <a:r>
              <a:rPr lang="fr-FR" sz="1100"/>
              <a:t>à utiliser pour suivre votre requête.</a:t>
            </a:r>
          </a:p>
          <a:p>
            <a:endParaRPr lang="fr-FR" sz="1100"/>
          </a:p>
          <a:p>
            <a:pPr indent="266700"/>
            <a:r>
              <a:rPr lang="fr-FR" sz="1100"/>
              <a:t>Le </a:t>
            </a:r>
            <a:r>
              <a:rPr lang="fr-FR" sz="1100" b="1">
                <a:solidFill>
                  <a:srgbClr val="000091"/>
                </a:solidFill>
              </a:rPr>
              <a:t>résumé de votre demande</a:t>
            </a:r>
            <a:r>
              <a:rPr lang="fr-FR" sz="1100"/>
              <a:t>. </a:t>
            </a:r>
          </a:p>
          <a:p>
            <a:pPr indent="266700"/>
            <a:endParaRPr lang="fr-FR" sz="1100"/>
          </a:p>
          <a:p>
            <a:pPr indent="266700"/>
            <a:r>
              <a:rPr lang="fr-FR" sz="1100"/>
              <a:t>L’</a:t>
            </a:r>
            <a:r>
              <a:rPr lang="fr-FR" sz="1100" b="1">
                <a:solidFill>
                  <a:srgbClr val="000091"/>
                </a:solidFill>
              </a:rPr>
              <a:t>historique de votre demande</a:t>
            </a:r>
            <a:r>
              <a:rPr lang="fr-FR" sz="1100"/>
              <a:t>.</a:t>
            </a:r>
          </a:p>
        </p:txBody>
      </p:sp>
      <p:sp>
        <p:nvSpPr>
          <p:cNvPr id="18" name="1"/>
          <p:cNvSpPr>
            <a:spLocks noChangeAspect="1"/>
          </p:cNvSpPr>
          <p:nvPr>
            <p:custDataLst>
              <p:tags r:id="rId1"/>
            </p:custDataLst>
          </p:nvPr>
        </p:nvSpPr>
        <p:spPr>
          <a:xfrm>
            <a:off x="4909546" y="2609855"/>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1"/>
          <p:cNvSpPr>
            <a:spLocks noChangeAspect="1"/>
          </p:cNvSpPr>
          <p:nvPr>
            <p:custDataLst>
              <p:tags r:id="rId2"/>
            </p:custDataLst>
          </p:nvPr>
        </p:nvSpPr>
        <p:spPr>
          <a:xfrm>
            <a:off x="4909546" y="3288719"/>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1"/>
          <p:cNvSpPr>
            <a:spLocks noChangeAspect="1"/>
          </p:cNvSpPr>
          <p:nvPr>
            <p:custDataLst>
              <p:tags r:id="rId3"/>
            </p:custDataLst>
          </p:nvPr>
        </p:nvSpPr>
        <p:spPr>
          <a:xfrm>
            <a:off x="4909546" y="3617797"/>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noProof="0">
                <a:solidFill>
                  <a:prstClr val="white"/>
                </a:solidFill>
                <a:latin typeface="Calibri" panose="020F0502020204030204"/>
              </a:rPr>
              <a:t>3</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p:cNvSpPr txBox="1"/>
          <p:nvPr/>
        </p:nvSpPr>
        <p:spPr>
          <a:xfrm>
            <a:off x="4787902" y="4266549"/>
            <a:ext cx="3599357" cy="600164"/>
          </a:xfrm>
          <a:prstGeom prst="rect">
            <a:avLst/>
          </a:prstGeom>
          <a:noFill/>
          <a:ln w="3175">
            <a:noFill/>
            <a:prstDash val="dash"/>
          </a:ln>
        </p:spPr>
        <p:txBody>
          <a:bodyPr wrap="square" rtlCol="0">
            <a:spAutoFit/>
          </a:bodyPr>
          <a:lstStyle>
            <a:defPPr>
              <a:defRPr lang="fr-FR"/>
            </a:defPPr>
            <a:lvl1pPr>
              <a:defRPr sz="1200"/>
            </a:lvl1pPr>
          </a:lstStyle>
          <a:p>
            <a:r>
              <a:rPr lang="fr-FR" sz="1100" i="1">
                <a:solidFill>
                  <a:srgbClr val="7F7F7F"/>
                </a:solidFill>
              </a:rPr>
              <a:t>Vous pouvez cliquer sur les petites flèches à droite de l’écran pour agrandir ou réduire les informations à afficher.</a:t>
            </a:r>
          </a:p>
        </p:txBody>
      </p:sp>
      <p:sp>
        <p:nvSpPr>
          <p:cNvPr id="16" name="Rectangle à coins arrondis 15"/>
          <p:cNvSpPr/>
          <p:nvPr/>
        </p:nvSpPr>
        <p:spPr>
          <a:xfrm>
            <a:off x="4742717" y="4216652"/>
            <a:ext cx="3689729" cy="630538"/>
          </a:xfrm>
          <a:prstGeom prst="roundRect">
            <a:avLst>
              <a:gd name="adj" fmla="val 5119"/>
            </a:avLst>
          </a:prstGeom>
          <a:noFill/>
          <a:ln w="3175">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19" name="Espace réservé du texte 8"/>
          <p:cNvSpPr txBox="1">
            <a:spLocks/>
          </p:cNvSpPr>
          <p:nvPr/>
        </p:nvSpPr>
        <p:spPr bwMode="gray">
          <a:xfrm rot="21313496">
            <a:off x="4711546" y="4095176"/>
            <a:ext cx="756000" cy="180000"/>
          </a:xfrm>
          <a:prstGeom prst="wedgeRoundRectCallout">
            <a:avLst>
              <a:gd name="adj1" fmla="val 20081"/>
              <a:gd name="adj2" fmla="val 85822"/>
              <a:gd name="adj3" fmla="val 16667"/>
            </a:avLst>
          </a:prstGeom>
          <a:solidFill>
            <a:srgbClr val="000091"/>
          </a:solidFill>
        </p:spPr>
        <p:txBody>
          <a:bodyPr vert="horz" lIns="0" tIns="0" rIns="0" bIns="0" rtlCol="0" anchor="ctr">
            <a:noAutofit/>
          </a:bodyPr>
          <a:lstStyle>
            <a:lvl1pPr marL="0" indent="0" algn="l" defTabSz="914199" rtl="0" eaLnBrk="1" latinLnBrk="0" hangingPunct="1">
              <a:spcBef>
                <a:spcPts val="800"/>
              </a:spcBef>
              <a:buClr>
                <a:srgbClr val="CF022B"/>
              </a:buClr>
              <a:buSzPct val="90000"/>
              <a:buFont typeface="Arial" panose="020B0604020202020204" pitchFamily="34" charset="0"/>
              <a:buNone/>
              <a:tabLst/>
              <a:defRPr sz="1200" b="1" kern="1200" normalizeH="0" baseline="0">
                <a:solidFill>
                  <a:schemeClr val="accent1"/>
                </a:solidFill>
                <a:latin typeface="+mn-lt"/>
                <a:ea typeface="+mn-ea"/>
                <a:cs typeface="+mn-cs"/>
              </a:defRPr>
            </a:lvl1pPr>
            <a:lvl2pPr marL="0" indent="0" algn="l" defTabSz="914199" rtl="0" eaLnBrk="1" latinLnBrk="0" hangingPunct="1">
              <a:spcBef>
                <a:spcPts val="800"/>
              </a:spcBef>
              <a:buClr>
                <a:schemeClr val="accent4"/>
              </a:buClr>
              <a:buSzPct val="100000"/>
              <a:buFont typeface="Arial" panose="020B0604020202020204" pitchFamily="34" charset="0"/>
              <a:buNone/>
              <a:tabLst/>
              <a:defRPr sz="1400" b="1" kern="1200">
                <a:solidFill>
                  <a:schemeClr val="tx1"/>
                </a:solidFill>
                <a:latin typeface="+mn-lt"/>
                <a:ea typeface="+mn-ea"/>
                <a:cs typeface="+mn-cs"/>
              </a:defRPr>
            </a:lvl2pPr>
            <a:lvl3pPr marL="493713" marR="0" indent="0" algn="l" defTabSz="725488" rtl="0" eaLnBrk="1" fontAlgn="auto" latinLnBrk="0" hangingPunct="1">
              <a:lnSpc>
                <a:spcPct val="100000"/>
              </a:lnSpc>
              <a:spcBef>
                <a:spcPts val="411"/>
              </a:spcBef>
              <a:spcAft>
                <a:spcPts val="0"/>
              </a:spcAft>
              <a:buClrTx/>
              <a:buSzTx/>
              <a:buFont typeface="Calibri" panose="020F0502020204030204" pitchFamily="34" charset="0"/>
              <a:buNone/>
              <a:tabLst/>
              <a:defRPr lang="fr-FR" sz="1600" i="0" kern="1200" baseline="0">
                <a:solidFill>
                  <a:schemeClr val="tx1"/>
                </a:solidFill>
                <a:latin typeface="+mn-lt"/>
                <a:ea typeface="+mn-ea"/>
                <a:cs typeface="+mn-cs"/>
              </a:defRPr>
            </a:lvl3pPr>
            <a:lvl4pPr marL="898525" indent="0" algn="l" defTabSz="914199" rtl="0" eaLnBrk="1" latinLnBrk="0" hangingPunct="1">
              <a:spcBef>
                <a:spcPts val="0"/>
              </a:spcBef>
              <a:buFont typeface="Arial" panose="020B0604020202020204" pitchFamily="34" charset="0"/>
              <a:buNone/>
              <a:tabLst/>
              <a:defRPr sz="1600" i="0" kern="1200">
                <a:solidFill>
                  <a:schemeClr val="tx1"/>
                </a:solidFill>
                <a:latin typeface="+mn-lt"/>
                <a:ea typeface="+mn-ea"/>
                <a:cs typeface="+mn-cs"/>
              </a:defRPr>
            </a:lvl4pPr>
            <a:lvl5pPr marL="898525" marR="0" indent="0" algn="l" defTabSz="914199" rtl="0" eaLnBrk="1" fontAlgn="auto" latinLnBrk="0" hangingPunct="1">
              <a:lnSpc>
                <a:spcPct val="100000"/>
              </a:lnSpc>
              <a:spcBef>
                <a:spcPts val="0"/>
              </a:spcBef>
              <a:spcAft>
                <a:spcPts val="0"/>
              </a:spcAft>
              <a:buClrTx/>
              <a:buSzTx/>
              <a:buFont typeface="Arial" panose="020B0604020202020204" pitchFamily="34" charset="0"/>
              <a:buNone/>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spcBef>
                <a:spcPts val="0"/>
              </a:spcBef>
              <a:defRPr/>
            </a:pPr>
            <a:r>
              <a:rPr lang="fr-FR">
                <a:solidFill>
                  <a:schemeClr val="bg1"/>
                </a:solidFill>
                <a:latin typeface="Bradley Hand ITC" panose="03070402050302030203" pitchFamily="66" charset="0"/>
              </a:rPr>
              <a:t>Astuces</a:t>
            </a:r>
            <a:endParaRPr kumimoji="0" lang="fr-FR" i="0" u="none" strike="noStrike" kern="1200" cap="none" spc="0" normalizeH="0" baseline="0" noProof="0">
              <a:ln>
                <a:noFill/>
              </a:ln>
              <a:solidFill>
                <a:schemeClr val="bg1"/>
              </a:solidFill>
              <a:effectLst/>
              <a:uLnTx/>
              <a:uFillTx/>
              <a:latin typeface="Bradley Hand ITC" panose="03070402050302030203" pitchFamily="66" charset="0"/>
            </a:endParaRPr>
          </a:p>
        </p:txBody>
      </p:sp>
      <p:pic>
        <p:nvPicPr>
          <p:cNvPr id="20" name="Picture 2" descr="idée Icône gratu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2923" y="4144881"/>
            <a:ext cx="313859" cy="313859"/>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4" name="Image 3"/>
          <p:cNvPicPr>
            <a:picLocks noChangeAspect="1"/>
          </p:cNvPicPr>
          <p:nvPr/>
        </p:nvPicPr>
        <p:blipFill>
          <a:blip r:embed="rId6"/>
          <a:stretch>
            <a:fillRect/>
          </a:stretch>
        </p:blipFill>
        <p:spPr>
          <a:xfrm>
            <a:off x="734518" y="1166058"/>
            <a:ext cx="3632656" cy="3705675"/>
          </a:xfrm>
          <a:prstGeom prst="rect">
            <a:avLst/>
          </a:prstGeom>
          <a:ln>
            <a:solidFill>
              <a:schemeClr val="bg1">
                <a:lumMod val="85000"/>
              </a:schemeClr>
            </a:solidFill>
          </a:ln>
        </p:spPr>
      </p:pic>
      <p:sp>
        <p:nvSpPr>
          <p:cNvPr id="24"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7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60532" y="1164431"/>
            <a:ext cx="3223916" cy="2676849"/>
          </a:xfrm>
          <a:prstGeom prst="roundRect">
            <a:avLst>
              <a:gd name="adj" fmla="val 85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3" name="Titre 2"/>
          <p:cNvSpPr>
            <a:spLocks noGrp="1"/>
          </p:cNvSpPr>
          <p:nvPr>
            <p:ph type="title"/>
          </p:nvPr>
        </p:nvSpPr>
        <p:spPr/>
        <p:txBody>
          <a:bodyPr/>
          <a:lstStyle/>
          <a:p>
            <a:r>
              <a:rPr lang="fr-FR" dirty="0">
                <a:solidFill>
                  <a:srgbClr val="000091"/>
                </a:solidFill>
              </a:rPr>
              <a:t>5| </a:t>
            </a:r>
            <a:r>
              <a:rPr lang="fr-FR" dirty="0"/>
              <a:t>Suivre ma demande (1/1)</a:t>
            </a:r>
          </a:p>
        </p:txBody>
      </p:sp>
      <p:sp>
        <p:nvSpPr>
          <p:cNvPr id="17" name="ZoneTexte 16"/>
          <p:cNvSpPr txBox="1"/>
          <p:nvPr/>
        </p:nvSpPr>
        <p:spPr>
          <a:xfrm>
            <a:off x="476356" y="1187110"/>
            <a:ext cx="2992268" cy="2631490"/>
          </a:xfrm>
          <a:prstGeom prst="rect">
            <a:avLst/>
          </a:prstGeom>
          <a:noFill/>
          <a:ln w="19050">
            <a:noFill/>
          </a:ln>
        </p:spPr>
        <p:txBody>
          <a:bodyPr wrap="square" rtlCol="0">
            <a:spAutoFit/>
          </a:bodyPr>
          <a:lstStyle>
            <a:defPPr>
              <a:defRPr lang="fr-FR"/>
            </a:defPPr>
            <a:lvl1pPr>
              <a:defRPr sz="1200"/>
            </a:lvl1pPr>
          </a:lstStyle>
          <a:p>
            <a:r>
              <a:rPr lang="fr-FR" sz="1100" dirty="0"/>
              <a:t>Une fois votre dossier soumis, </a:t>
            </a:r>
            <a:r>
              <a:rPr lang="fr-FR" sz="1100" b="1" dirty="0">
                <a:solidFill>
                  <a:srgbClr val="000091"/>
                </a:solidFill>
              </a:rPr>
              <a:t>vous pouvez y accéder à tout moment : </a:t>
            </a:r>
          </a:p>
          <a:p>
            <a:pPr marL="171450" indent="-171450">
              <a:buFontTx/>
              <a:buChar char="-"/>
            </a:pPr>
            <a:r>
              <a:rPr lang="fr-FR" sz="1100" dirty="0"/>
              <a:t>soit depuis le bandeau d’accueil via l’onglet « </a:t>
            </a:r>
            <a:r>
              <a:rPr lang="fr-FR" sz="1100" b="1" dirty="0">
                <a:solidFill>
                  <a:srgbClr val="000091"/>
                </a:solidFill>
              </a:rPr>
              <a:t>Mes demandes</a:t>
            </a:r>
            <a:r>
              <a:rPr lang="fr-FR" sz="1100" dirty="0"/>
              <a:t> » ;</a:t>
            </a:r>
          </a:p>
          <a:p>
            <a:pPr marL="171450" indent="-171450">
              <a:buFontTx/>
              <a:buChar char="-"/>
            </a:pPr>
            <a:r>
              <a:rPr lang="fr-FR" sz="1100" dirty="0"/>
              <a:t>soit grâce au </a:t>
            </a:r>
            <a:r>
              <a:rPr lang="fr-FR" sz="1100" b="1" dirty="0">
                <a:solidFill>
                  <a:srgbClr val="000091"/>
                </a:solidFill>
              </a:rPr>
              <a:t>code de suivi </a:t>
            </a:r>
            <a:r>
              <a:rPr lang="fr-FR" sz="1100" dirty="0"/>
              <a:t>qui vous a été communiqué.</a:t>
            </a:r>
          </a:p>
          <a:p>
            <a:endParaRPr lang="fr-FR" sz="1100" dirty="0"/>
          </a:p>
          <a:p>
            <a:r>
              <a:rPr lang="fr-FR" sz="1100" dirty="0"/>
              <a:t>Pour l’accès depuis le bandeau </a:t>
            </a:r>
            <a:r>
              <a:rPr lang="fr-FR" sz="1100" b="1" dirty="0">
                <a:solidFill>
                  <a:srgbClr val="000091"/>
                </a:solidFill>
              </a:rPr>
              <a:t>Code de suivi </a:t>
            </a:r>
            <a:r>
              <a:rPr lang="fr-FR" sz="1100" dirty="0"/>
              <a:t>du portail d’accueil : </a:t>
            </a:r>
          </a:p>
          <a:p>
            <a:endParaRPr lang="fr-FR" sz="1100" dirty="0"/>
          </a:p>
          <a:p>
            <a:pPr indent="269875"/>
            <a:r>
              <a:rPr lang="fr-FR" sz="1100" dirty="0"/>
              <a:t>À gauche de la page d’accueil, indiquez le code de suivi puis cliquez sur « Valider ».</a:t>
            </a:r>
          </a:p>
          <a:p>
            <a:pPr indent="269875"/>
            <a:endParaRPr lang="fr-FR" sz="1100" dirty="0"/>
          </a:p>
          <a:p>
            <a:pPr indent="269875"/>
            <a:r>
              <a:rPr lang="fr-FR" sz="1100" dirty="0"/>
              <a:t>Vous visualisez alors le récapitulatif et le statut de votre demande.</a:t>
            </a:r>
          </a:p>
        </p:txBody>
      </p:sp>
      <p:sp>
        <p:nvSpPr>
          <p:cNvPr id="7" name="Espace réservé du texte 6"/>
          <p:cNvSpPr>
            <a:spLocks noGrp="1"/>
          </p:cNvSpPr>
          <p:nvPr>
            <p:ph type="body" sz="quarter" idx="10"/>
          </p:nvPr>
        </p:nvSpPr>
        <p:spPr/>
        <p:txBody>
          <a:bodyPr/>
          <a:lstStyle/>
          <a:p>
            <a:endParaRPr lang="fr-FR"/>
          </a:p>
        </p:txBody>
      </p:sp>
      <p:sp>
        <p:nvSpPr>
          <p:cNvPr id="13" name="1"/>
          <p:cNvSpPr>
            <a:spLocks noChangeAspect="1"/>
          </p:cNvSpPr>
          <p:nvPr>
            <p:custDataLst>
              <p:tags r:id="rId1"/>
            </p:custDataLst>
          </p:nvPr>
        </p:nvSpPr>
        <p:spPr>
          <a:xfrm>
            <a:off x="582717" y="2885646"/>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18" name="Arc 17">
            <a:extLst>
              <a:ext uri="{FF2B5EF4-FFF2-40B4-BE49-F238E27FC236}">
                <a16:creationId xmlns:a16="http://schemas.microsoft.com/office/drawing/2014/main" id="{80E43F90-002C-4924-B2DA-8EA435D7E39B}"/>
              </a:ext>
            </a:extLst>
          </p:cNvPr>
          <p:cNvSpPr/>
          <p:nvPr/>
        </p:nvSpPr>
        <p:spPr>
          <a:xfrm rot="1680332" flipH="1" flipV="1">
            <a:off x="4332246" y="2780942"/>
            <a:ext cx="796178" cy="299277"/>
          </a:xfrm>
          <a:prstGeom prst="arc">
            <a:avLst>
              <a:gd name="adj1" fmla="val 11277659"/>
              <a:gd name="adj2" fmla="val 21057259"/>
            </a:avLst>
          </a:prstGeom>
          <a:ln>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1"/>
          <p:cNvSpPr>
            <a:spLocks noChangeAspect="1"/>
          </p:cNvSpPr>
          <p:nvPr>
            <p:custDataLst>
              <p:tags r:id="rId2"/>
            </p:custDataLst>
          </p:nvPr>
        </p:nvSpPr>
        <p:spPr>
          <a:xfrm>
            <a:off x="582717" y="3377429"/>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4" name="Image 3"/>
          <p:cNvPicPr>
            <a:picLocks noChangeAspect="1"/>
          </p:cNvPicPr>
          <p:nvPr/>
        </p:nvPicPr>
        <p:blipFill>
          <a:blip r:embed="rId4"/>
          <a:stretch>
            <a:fillRect/>
          </a:stretch>
        </p:blipFill>
        <p:spPr>
          <a:xfrm>
            <a:off x="3787965" y="1320740"/>
            <a:ext cx="1281000" cy="1371326"/>
          </a:xfrm>
          <a:prstGeom prst="rect">
            <a:avLst/>
          </a:prstGeom>
          <a:ln>
            <a:solidFill>
              <a:schemeClr val="bg1">
                <a:lumMod val="85000"/>
              </a:schemeClr>
            </a:solidFill>
          </a:ln>
        </p:spPr>
      </p:pic>
      <p:pic>
        <p:nvPicPr>
          <p:cNvPr id="5" name="Image 4"/>
          <p:cNvPicPr>
            <a:picLocks noChangeAspect="1"/>
          </p:cNvPicPr>
          <p:nvPr/>
        </p:nvPicPr>
        <p:blipFill rotWithShape="1">
          <a:blip r:embed="rId5"/>
          <a:srcRect r="15877"/>
          <a:stretch/>
        </p:blipFill>
        <p:spPr>
          <a:xfrm>
            <a:off x="5235177" y="2316913"/>
            <a:ext cx="3584973" cy="1519199"/>
          </a:xfrm>
          <a:prstGeom prst="rect">
            <a:avLst/>
          </a:prstGeom>
          <a:ln>
            <a:solidFill>
              <a:schemeClr val="bg1">
                <a:lumMod val="85000"/>
              </a:schemeClr>
            </a:solidFill>
          </a:ln>
        </p:spPr>
      </p:pic>
      <p:sp>
        <p:nvSpPr>
          <p:cNvPr id="19" name="ZoneTexte 18"/>
          <p:cNvSpPr txBox="1"/>
          <p:nvPr/>
        </p:nvSpPr>
        <p:spPr>
          <a:xfrm>
            <a:off x="502402" y="4168722"/>
            <a:ext cx="8214878" cy="600164"/>
          </a:xfrm>
          <a:prstGeom prst="rect">
            <a:avLst/>
          </a:prstGeom>
          <a:noFill/>
          <a:ln w="3175">
            <a:noFill/>
            <a:prstDash val="dash"/>
          </a:ln>
        </p:spPr>
        <p:txBody>
          <a:bodyPr wrap="square" rtlCol="0">
            <a:spAutoFit/>
          </a:bodyPr>
          <a:lstStyle>
            <a:defPPr>
              <a:defRPr lang="fr-FR"/>
            </a:defPPr>
            <a:lvl1pPr>
              <a:defRPr sz="1200"/>
            </a:lvl1pPr>
          </a:lstStyle>
          <a:p>
            <a:r>
              <a:rPr lang="fr-FR" sz="1100" i="1" dirty="0"/>
              <a:t>Nous vous rappelons que votre employeur peut procéder à tout moment à un contrôle. Dans ce cas, vous disposerez d’</a:t>
            </a:r>
            <a:r>
              <a:rPr lang="fr-FR" sz="1100" b="1" i="1" dirty="0"/>
              <a:t>un délai de deux mois à compter de la notification du contrôle pour produire tous documents justifiant que vous remplissez les conditions d’éligibilité au remboursement </a:t>
            </a:r>
            <a:r>
              <a:rPr lang="fr-FR" sz="1100" i="1" dirty="0"/>
              <a:t>sous peine d’interruption du versement de ce remboursement.</a:t>
            </a:r>
            <a:endParaRPr lang="fr-FR" sz="1100" i="1" dirty="0">
              <a:solidFill>
                <a:srgbClr val="7F7F7F"/>
              </a:solidFill>
            </a:endParaRPr>
          </a:p>
        </p:txBody>
      </p:sp>
      <p:sp>
        <p:nvSpPr>
          <p:cNvPr id="20" name="Rectangle à coins arrondis 19"/>
          <p:cNvSpPr/>
          <p:nvPr/>
        </p:nvSpPr>
        <p:spPr>
          <a:xfrm>
            <a:off x="438889" y="4091088"/>
            <a:ext cx="8278391" cy="716394"/>
          </a:xfrm>
          <a:prstGeom prst="roundRect">
            <a:avLst>
              <a:gd name="adj" fmla="val 5119"/>
            </a:avLst>
          </a:prstGeom>
          <a:noFill/>
          <a:ln w="3175">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21" name="Espace réservé du texte 8"/>
          <p:cNvSpPr txBox="1">
            <a:spLocks/>
          </p:cNvSpPr>
          <p:nvPr/>
        </p:nvSpPr>
        <p:spPr bwMode="gray">
          <a:xfrm rot="21313496">
            <a:off x="362104" y="3961260"/>
            <a:ext cx="1076498" cy="194400"/>
          </a:xfrm>
          <a:prstGeom prst="wedgeRoundRectCallout">
            <a:avLst>
              <a:gd name="adj1" fmla="val 20081"/>
              <a:gd name="adj2" fmla="val 85822"/>
              <a:gd name="adj3" fmla="val 16667"/>
            </a:avLst>
          </a:prstGeom>
          <a:solidFill>
            <a:srgbClr val="000091"/>
          </a:solidFill>
        </p:spPr>
        <p:txBody>
          <a:bodyPr vert="horz" lIns="0" tIns="0" rIns="0" bIns="0" rtlCol="0" anchor="ctr">
            <a:noAutofit/>
          </a:bodyPr>
          <a:lstStyle>
            <a:lvl1pPr marL="0" indent="0" algn="l" defTabSz="914199" rtl="0" eaLnBrk="1" latinLnBrk="0" hangingPunct="1">
              <a:spcBef>
                <a:spcPts val="800"/>
              </a:spcBef>
              <a:buClr>
                <a:srgbClr val="CF022B"/>
              </a:buClr>
              <a:buSzPct val="90000"/>
              <a:buFont typeface="Arial" panose="020B0604020202020204" pitchFamily="34" charset="0"/>
              <a:buNone/>
              <a:tabLst/>
              <a:defRPr sz="1200" b="1" kern="1200" normalizeH="0" baseline="0">
                <a:solidFill>
                  <a:schemeClr val="accent1"/>
                </a:solidFill>
                <a:latin typeface="+mn-lt"/>
                <a:ea typeface="+mn-ea"/>
                <a:cs typeface="+mn-cs"/>
              </a:defRPr>
            </a:lvl1pPr>
            <a:lvl2pPr marL="0" indent="0" algn="l" defTabSz="914199" rtl="0" eaLnBrk="1" latinLnBrk="0" hangingPunct="1">
              <a:spcBef>
                <a:spcPts val="800"/>
              </a:spcBef>
              <a:buClr>
                <a:schemeClr val="accent4"/>
              </a:buClr>
              <a:buSzPct val="100000"/>
              <a:buFont typeface="Arial" panose="020B0604020202020204" pitchFamily="34" charset="0"/>
              <a:buNone/>
              <a:tabLst/>
              <a:defRPr sz="1400" b="1" kern="1200">
                <a:solidFill>
                  <a:schemeClr val="tx1"/>
                </a:solidFill>
                <a:latin typeface="+mn-lt"/>
                <a:ea typeface="+mn-ea"/>
                <a:cs typeface="+mn-cs"/>
              </a:defRPr>
            </a:lvl2pPr>
            <a:lvl3pPr marL="493713" marR="0" indent="0" algn="l" defTabSz="725488" rtl="0" eaLnBrk="1" fontAlgn="auto" latinLnBrk="0" hangingPunct="1">
              <a:lnSpc>
                <a:spcPct val="100000"/>
              </a:lnSpc>
              <a:spcBef>
                <a:spcPts val="411"/>
              </a:spcBef>
              <a:spcAft>
                <a:spcPts val="0"/>
              </a:spcAft>
              <a:buClrTx/>
              <a:buSzTx/>
              <a:buFont typeface="Calibri" panose="020F0502020204030204" pitchFamily="34" charset="0"/>
              <a:buNone/>
              <a:tabLst/>
              <a:defRPr lang="fr-FR" sz="1600" i="0" kern="1200" baseline="0">
                <a:solidFill>
                  <a:schemeClr val="tx1"/>
                </a:solidFill>
                <a:latin typeface="+mn-lt"/>
                <a:ea typeface="+mn-ea"/>
                <a:cs typeface="+mn-cs"/>
              </a:defRPr>
            </a:lvl3pPr>
            <a:lvl4pPr marL="898525" indent="0" algn="l" defTabSz="914199" rtl="0" eaLnBrk="1" latinLnBrk="0" hangingPunct="1">
              <a:spcBef>
                <a:spcPts val="0"/>
              </a:spcBef>
              <a:buFont typeface="Arial" panose="020B0604020202020204" pitchFamily="34" charset="0"/>
              <a:buNone/>
              <a:tabLst/>
              <a:defRPr sz="1600" i="0" kern="1200">
                <a:solidFill>
                  <a:schemeClr val="tx1"/>
                </a:solidFill>
                <a:latin typeface="+mn-lt"/>
                <a:ea typeface="+mn-ea"/>
                <a:cs typeface="+mn-cs"/>
              </a:defRPr>
            </a:lvl4pPr>
            <a:lvl5pPr marL="898525" marR="0" indent="0" algn="l" defTabSz="914199" rtl="0" eaLnBrk="1" fontAlgn="auto" latinLnBrk="0" hangingPunct="1">
              <a:lnSpc>
                <a:spcPct val="100000"/>
              </a:lnSpc>
              <a:spcBef>
                <a:spcPts val="0"/>
              </a:spcBef>
              <a:spcAft>
                <a:spcPts val="0"/>
              </a:spcAft>
              <a:buClrTx/>
              <a:buSzTx/>
              <a:buFont typeface="Arial" panose="020B0604020202020204" pitchFamily="34" charset="0"/>
              <a:buNone/>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spcBef>
                <a:spcPts val="0"/>
              </a:spcBef>
              <a:defRPr/>
            </a:pPr>
            <a:r>
              <a:rPr lang="fr-FR">
                <a:solidFill>
                  <a:schemeClr val="bg1"/>
                </a:solidFill>
                <a:latin typeface="Bradley Hand ITC" panose="03070402050302030203" pitchFamily="66" charset="0"/>
              </a:rPr>
              <a:t>Information</a:t>
            </a:r>
            <a:endParaRPr kumimoji="0" lang="fr-FR" i="0" u="none" strike="noStrike" kern="1200" cap="none" spc="0" normalizeH="0" baseline="0" noProof="0">
              <a:ln>
                <a:noFill/>
              </a:ln>
              <a:solidFill>
                <a:schemeClr val="bg1"/>
              </a:solidFill>
              <a:effectLst/>
              <a:uLnTx/>
              <a:uFillTx/>
              <a:latin typeface="Bradley Hand ITC" panose="03070402050302030203" pitchFamily="66" charset="0"/>
            </a:endParaRPr>
          </a:p>
        </p:txBody>
      </p:sp>
      <p:pic>
        <p:nvPicPr>
          <p:cNvPr id="2050" name="Picture 2" descr="C:\Users\Utilisateur\AppData\Local\Microsoft\Windows\Temporary Internet Files\Content.IE5\LONKJCUF\info-803717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357" y="4052939"/>
            <a:ext cx="267930" cy="270182"/>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66724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360000" y="2582782"/>
            <a:ext cx="8206099" cy="2077200"/>
          </a:xfrm>
        </p:spPr>
        <p:txBody>
          <a:bodyPr/>
          <a:lstStyle/>
          <a:p>
            <a:pPr>
              <a:spcBef>
                <a:spcPts val="500"/>
              </a:spcBef>
              <a:spcAft>
                <a:spcPts val="500"/>
              </a:spcAft>
            </a:pPr>
            <a:r>
              <a:rPr lang="fr-FR" sz="2000" u="sng" dirty="0"/>
              <a:t>ANNEXE : LEXIQUE</a:t>
            </a:r>
          </a:p>
        </p:txBody>
      </p:sp>
      <p:sp>
        <p:nvSpPr>
          <p:cNvPr id="4" name="Espace réservé du pied de page 3"/>
          <p:cNvSpPr>
            <a:spLocks noGrp="1"/>
          </p:cNvSpPr>
          <p:nvPr>
            <p:ph type="ftr" sz="quarter" idx="11"/>
          </p:nvPr>
        </p:nvSpPr>
        <p:spPr/>
        <p:txBody>
          <a:bodyPr/>
          <a:lstStyle/>
          <a:p>
            <a:r>
              <a:rPr lang="fr-FR"/>
              <a:t>COLIBRIS Mode opératoire formulaire PSC - Gestionnaire</a:t>
            </a:r>
            <a:endParaRPr lang="fr-FR" b="0"/>
          </a:p>
        </p:txBody>
      </p:sp>
      <p:sp>
        <p:nvSpPr>
          <p:cNvPr id="6"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385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000091"/>
                </a:solidFill>
              </a:rPr>
              <a:t>Annexe : Lexique</a:t>
            </a:r>
            <a:endParaRPr lang="fr-FR" dirty="0"/>
          </a:p>
        </p:txBody>
      </p:sp>
      <p:sp>
        <p:nvSpPr>
          <p:cNvPr id="17" name="ZoneTexte 16"/>
          <p:cNvSpPr txBox="1"/>
          <p:nvPr/>
        </p:nvSpPr>
        <p:spPr>
          <a:xfrm>
            <a:off x="245189" y="1187147"/>
            <a:ext cx="4524321" cy="3647152"/>
          </a:xfrm>
          <a:prstGeom prst="rect">
            <a:avLst/>
          </a:prstGeom>
          <a:noFill/>
          <a:ln w="19050">
            <a:noFill/>
          </a:ln>
        </p:spPr>
        <p:txBody>
          <a:bodyPr wrap="square" rtlCol="0">
            <a:spAutoFit/>
          </a:bodyPr>
          <a:lstStyle>
            <a:defPPr>
              <a:defRPr lang="fr-FR"/>
            </a:defPPr>
            <a:lvl1pPr>
              <a:defRPr sz="1200"/>
            </a:lvl1pPr>
          </a:lstStyle>
          <a:p>
            <a:r>
              <a:rPr lang="fr-FR" sz="1100" b="1" dirty="0"/>
              <a:t>L’identification d’un agent sur son bulletin </a:t>
            </a:r>
            <a:r>
              <a:rPr lang="fr-FR" sz="1100" dirty="0"/>
              <a:t>de salaire se compose notamment :</a:t>
            </a:r>
          </a:p>
          <a:p>
            <a:pPr marL="228600" indent="-228600">
              <a:buFont typeface="Arial" panose="020B0604020202020204" pitchFamily="34" charset="0"/>
              <a:buChar char="•"/>
            </a:pPr>
            <a:r>
              <a:rPr lang="fr-FR" sz="1100" dirty="0"/>
              <a:t>d’un numéro de dossier (NUDOS) ;</a:t>
            </a:r>
          </a:p>
          <a:p>
            <a:pPr marL="228600" indent="-228600">
              <a:buFont typeface="Arial" panose="020B0604020202020204" pitchFamily="34" charset="0"/>
              <a:buChar char="•"/>
            </a:pPr>
            <a:r>
              <a:rPr lang="fr-FR" sz="1100" dirty="0"/>
              <a:t>du numéro INSEE et de sa clé ;</a:t>
            </a:r>
          </a:p>
          <a:p>
            <a:pPr marL="228600" indent="-228600">
              <a:buFont typeface="Arial" panose="020B0604020202020204" pitchFamily="34" charset="0"/>
              <a:buChar char="•"/>
            </a:pPr>
            <a:r>
              <a:rPr lang="fr-FR" sz="1100" dirty="0"/>
              <a:t>et du code Ministère.</a:t>
            </a:r>
          </a:p>
          <a:p>
            <a:endParaRPr lang="fr-FR" sz="1100" dirty="0"/>
          </a:p>
          <a:p>
            <a:pPr marL="228600" indent="-228600">
              <a:buFont typeface="Arial" panose="020B0604020202020204" pitchFamily="34" charset="0"/>
              <a:buChar char="•"/>
            </a:pPr>
            <a:r>
              <a:rPr lang="fr-FR" sz="1100" b="1" i="1" u="sng" dirty="0">
                <a:solidFill>
                  <a:srgbClr val="3072B2"/>
                </a:solidFill>
              </a:rPr>
              <a:t>Numéro de dossier* </a:t>
            </a:r>
            <a:r>
              <a:rPr lang="fr-FR" sz="1100" i="1" dirty="0"/>
              <a:t>: Le numéro de dossier est </a:t>
            </a:r>
            <a:r>
              <a:rPr lang="fr-FR" sz="1100" i="1" dirty="0">
                <a:solidFill>
                  <a:srgbClr val="3072B2"/>
                </a:solidFill>
              </a:rPr>
              <a:t>inscrit sur vos bulletins de salaire </a:t>
            </a:r>
            <a:r>
              <a:rPr lang="fr-FR" sz="1100" i="1" dirty="0"/>
              <a:t>(2 caractères 00, 10, 20…), il permet la prise en charge d’un agent sous plusieurs situations différentes.</a:t>
            </a:r>
          </a:p>
          <a:p>
            <a:pPr marL="228600" indent="-228600">
              <a:buFont typeface="Arial" panose="020B0604020202020204" pitchFamily="34" charset="0"/>
              <a:buChar char="•"/>
            </a:pPr>
            <a:endParaRPr lang="fr-FR" sz="1100" i="1" dirty="0"/>
          </a:p>
          <a:p>
            <a:pPr marL="228600" indent="-228600">
              <a:buFont typeface="Arial" panose="020B0604020202020204" pitchFamily="34" charset="0"/>
              <a:buChar char="•"/>
            </a:pPr>
            <a:r>
              <a:rPr lang="fr-FR" sz="1100" b="1" i="1" u="sng" dirty="0">
                <a:solidFill>
                  <a:srgbClr val="3072B2"/>
                </a:solidFill>
              </a:rPr>
              <a:t>Numéro INSEE* </a:t>
            </a:r>
            <a:r>
              <a:rPr lang="fr-FR" sz="1100" i="1" dirty="0">
                <a:solidFill>
                  <a:srgbClr val="3072B2"/>
                </a:solidFill>
              </a:rPr>
              <a:t>: </a:t>
            </a:r>
            <a:r>
              <a:rPr lang="fr-FR" sz="1100" i="1" dirty="0"/>
              <a:t>Il s’agit de votre </a:t>
            </a:r>
            <a:r>
              <a:rPr lang="fr-FR" sz="1100" i="1" dirty="0">
                <a:solidFill>
                  <a:srgbClr val="3072B2"/>
                </a:solidFill>
              </a:rPr>
              <a:t>numéro de sécurité sociale</a:t>
            </a:r>
            <a:r>
              <a:rPr lang="fr-FR" sz="1100" i="1" dirty="0"/>
              <a:t>, il est </a:t>
            </a:r>
            <a:r>
              <a:rPr lang="fr-FR" sz="1100" i="1" dirty="0">
                <a:solidFill>
                  <a:srgbClr val="3072B2"/>
                </a:solidFill>
              </a:rPr>
              <a:t>inscrit sur votre carte Vitale</a:t>
            </a:r>
            <a:r>
              <a:rPr lang="fr-FR" sz="1100" i="1" dirty="0"/>
              <a:t>, sur votre attestation de droits ainsi que sur vos bulletins de salaire. Tout agent est censé avoir un numéro INSEE complet (composé de </a:t>
            </a:r>
            <a:r>
              <a:rPr lang="fr-FR" sz="1100" i="1" dirty="0">
                <a:solidFill>
                  <a:srgbClr val="3072B2"/>
                </a:solidFill>
              </a:rPr>
              <a:t>13 chiffres </a:t>
            </a:r>
            <a:r>
              <a:rPr lang="fr-FR" sz="1100" i="1" dirty="0"/>
              <a:t>: les 2 derniers représentent la clé de contrôle). Un contrôle est mis en place en vue d’éviter les erreurs de saisie. </a:t>
            </a:r>
          </a:p>
          <a:p>
            <a:pPr marL="228600" indent="-228600">
              <a:buFont typeface="Arial" panose="020B0604020202020204" pitchFamily="34" charset="0"/>
              <a:buChar char="•"/>
            </a:pPr>
            <a:endParaRPr lang="fr-FR" sz="1100" i="1" dirty="0"/>
          </a:p>
          <a:p>
            <a:pPr marL="228600" indent="-228600">
              <a:buFont typeface="Arial" panose="020B0604020202020204" pitchFamily="34" charset="0"/>
              <a:buChar char="•"/>
            </a:pPr>
            <a:r>
              <a:rPr lang="fr-FR" sz="1100" b="1" i="1" u="sng" dirty="0">
                <a:solidFill>
                  <a:srgbClr val="3072B2"/>
                </a:solidFill>
              </a:rPr>
              <a:t>Code ministère*</a:t>
            </a:r>
            <a:r>
              <a:rPr lang="fr-FR" sz="1100" b="1" i="1" dirty="0">
                <a:solidFill>
                  <a:srgbClr val="3072B2"/>
                </a:solidFill>
              </a:rPr>
              <a:t>: </a:t>
            </a:r>
            <a:r>
              <a:rPr lang="fr-FR" sz="1100" i="1" dirty="0"/>
              <a:t>Il est </a:t>
            </a:r>
            <a:r>
              <a:rPr lang="fr-FR" sz="1100" i="1" dirty="0">
                <a:solidFill>
                  <a:srgbClr val="3072B2"/>
                </a:solidFill>
              </a:rPr>
              <a:t>inscrit sur vos bulletins de salaire </a:t>
            </a:r>
            <a:r>
              <a:rPr lang="fr-FR" sz="1100" i="1" dirty="0"/>
              <a:t>(structures sur budget général de l’État) :</a:t>
            </a:r>
          </a:p>
          <a:p>
            <a:pPr marL="685800" lvl="1" indent="-228600">
              <a:buFont typeface="Arial" panose="020B0604020202020204" pitchFamily="34" charset="0"/>
              <a:buChar char="•"/>
            </a:pPr>
            <a:r>
              <a:rPr lang="fr-FR" sz="1100" i="1" dirty="0"/>
              <a:t>206 Éducation nationale</a:t>
            </a:r>
          </a:p>
          <a:p>
            <a:pPr marL="685800" lvl="1" indent="-228600">
              <a:buFont typeface="Arial" panose="020B0604020202020204" pitchFamily="34" charset="0"/>
              <a:buChar char="•"/>
            </a:pPr>
            <a:r>
              <a:rPr lang="fr-FR" sz="1100" i="1" dirty="0"/>
              <a:t>238 Enseignement supérieur, recherche et innovation</a:t>
            </a:r>
          </a:p>
        </p:txBody>
      </p:sp>
      <p:sp>
        <p:nvSpPr>
          <p:cNvPr id="7" name="Espace réservé du texte 6"/>
          <p:cNvSpPr>
            <a:spLocks noGrp="1"/>
          </p:cNvSpPr>
          <p:nvPr>
            <p:ph type="body" sz="quarter" idx="10"/>
          </p:nvPr>
        </p:nvSpPr>
        <p:spPr/>
        <p:txBody>
          <a:bodyPr/>
          <a:lstStyle/>
          <a:p>
            <a:r>
              <a:rPr lang="fr-FR" dirty="0"/>
              <a:t>Informations liées à la page 2 du formulaire COLIBRIS : « Vos informations »</a:t>
            </a:r>
          </a:p>
        </p:txBody>
      </p:sp>
      <p:sp>
        <p:nvSpPr>
          <p:cNvPr id="14"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sp>
        <p:nvSpPr>
          <p:cNvPr id="8"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pic>
        <p:nvPicPr>
          <p:cNvPr id="4" name="Image 3"/>
          <p:cNvPicPr>
            <a:picLocks noChangeAspect="1"/>
          </p:cNvPicPr>
          <p:nvPr/>
        </p:nvPicPr>
        <p:blipFill>
          <a:blip r:embed="rId2"/>
          <a:stretch>
            <a:fillRect/>
          </a:stretch>
        </p:blipFill>
        <p:spPr>
          <a:xfrm>
            <a:off x="4886609" y="1426464"/>
            <a:ext cx="4059497" cy="3152859"/>
          </a:xfrm>
          <a:prstGeom prst="rect">
            <a:avLst/>
          </a:prstGeom>
          <a:ln>
            <a:solidFill>
              <a:schemeClr val="bg1">
                <a:lumMod val="85000"/>
              </a:schemeClr>
            </a:solidFill>
          </a:ln>
        </p:spPr>
      </p:pic>
      <p:sp>
        <p:nvSpPr>
          <p:cNvPr id="5" name="Étoile à 7 branches 4"/>
          <p:cNvSpPr/>
          <p:nvPr/>
        </p:nvSpPr>
        <p:spPr>
          <a:xfrm>
            <a:off x="298450" y="2247900"/>
            <a:ext cx="215900" cy="209550"/>
          </a:xfrm>
          <a:prstGeom prst="star7">
            <a:avLst/>
          </a:prstGeom>
          <a:solidFill>
            <a:srgbClr val="30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bg1"/>
                </a:solidFill>
              </a:rPr>
              <a:t>2</a:t>
            </a:r>
          </a:p>
        </p:txBody>
      </p:sp>
      <p:sp>
        <p:nvSpPr>
          <p:cNvPr id="10" name="Étoile à 7 branches 9"/>
          <p:cNvSpPr/>
          <p:nvPr/>
        </p:nvSpPr>
        <p:spPr>
          <a:xfrm>
            <a:off x="298450" y="2898118"/>
            <a:ext cx="215900" cy="209550"/>
          </a:xfrm>
          <a:prstGeom prst="star7">
            <a:avLst/>
          </a:prstGeom>
          <a:solidFill>
            <a:srgbClr val="30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bg1"/>
                </a:solidFill>
              </a:rPr>
              <a:t>3</a:t>
            </a:r>
          </a:p>
        </p:txBody>
      </p:sp>
      <p:sp>
        <p:nvSpPr>
          <p:cNvPr id="11" name="Étoile à 7 branches 10"/>
          <p:cNvSpPr/>
          <p:nvPr/>
        </p:nvSpPr>
        <p:spPr>
          <a:xfrm>
            <a:off x="298450" y="4066518"/>
            <a:ext cx="215900" cy="209550"/>
          </a:xfrm>
          <a:prstGeom prst="star7">
            <a:avLst/>
          </a:prstGeom>
          <a:solidFill>
            <a:srgbClr val="307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bg1"/>
                </a:solidFill>
              </a:rPr>
              <a:t>4</a:t>
            </a:r>
          </a:p>
        </p:txBody>
      </p:sp>
    </p:spTree>
    <p:extLst>
      <p:ext uri="{BB962C8B-B14F-4D97-AF65-F5344CB8AC3E}">
        <p14:creationId xmlns:p14="http://schemas.microsoft.com/office/powerpoint/2010/main" val="161317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000091"/>
                </a:solidFill>
              </a:rPr>
              <a:t>Annexe : Lexique</a:t>
            </a:r>
            <a:endParaRPr lang="fr-FR" dirty="0"/>
          </a:p>
        </p:txBody>
      </p:sp>
      <p:sp>
        <p:nvSpPr>
          <p:cNvPr id="17" name="ZoneTexte 16"/>
          <p:cNvSpPr txBox="1"/>
          <p:nvPr/>
        </p:nvSpPr>
        <p:spPr>
          <a:xfrm>
            <a:off x="340285" y="1991745"/>
            <a:ext cx="8574962" cy="769441"/>
          </a:xfrm>
          <a:prstGeom prst="rect">
            <a:avLst/>
          </a:prstGeom>
          <a:noFill/>
          <a:ln w="19050">
            <a:noFill/>
          </a:ln>
        </p:spPr>
        <p:txBody>
          <a:bodyPr wrap="square" rtlCol="0">
            <a:spAutoFit/>
          </a:bodyPr>
          <a:lstStyle>
            <a:defPPr>
              <a:defRPr lang="fr-FR"/>
            </a:defPPr>
            <a:lvl1pPr>
              <a:defRPr sz="1200"/>
            </a:lvl1pPr>
          </a:lstStyle>
          <a:p>
            <a:r>
              <a:rPr lang="fr-FR" sz="1100" dirty="0">
                <a:solidFill>
                  <a:srgbClr val="000091"/>
                </a:solidFill>
              </a:rPr>
              <a:t>Pour être éligibles au remboursement</a:t>
            </a:r>
            <a:r>
              <a:rPr lang="fr-FR" sz="1100" dirty="0"/>
              <a:t>, les cotisations de PSC doivent :</a:t>
            </a:r>
          </a:p>
          <a:p>
            <a:pPr marL="228600" indent="-228600">
              <a:buFont typeface="+mj-lt"/>
              <a:buAutoNum type="arabicPeriod"/>
            </a:pPr>
            <a:r>
              <a:rPr lang="fr-FR" sz="1100" dirty="0"/>
              <a:t>Financer une couverture de frais de santé : maladie, maternité ou accident ;</a:t>
            </a:r>
          </a:p>
          <a:p>
            <a:pPr marL="228600" indent="-228600">
              <a:buFont typeface="+mj-lt"/>
              <a:buAutoNum type="arabicPeriod"/>
            </a:pPr>
            <a:r>
              <a:rPr lang="fr-FR" sz="1100" dirty="0"/>
              <a:t>Être payées par la personne en qualité de titulaire ou d’ayant droit du contrat ;</a:t>
            </a:r>
          </a:p>
          <a:p>
            <a:pPr marL="228600" indent="-228600">
              <a:buFont typeface="+mj-lt"/>
              <a:buAutoNum type="arabicPeriod"/>
            </a:pPr>
            <a:r>
              <a:rPr lang="fr-FR" sz="1100" dirty="0"/>
              <a:t>Être versées à un organisme complémentaire : mutuelles, compagnies d’assurance ou institutions de prévoyance.</a:t>
            </a:r>
          </a:p>
        </p:txBody>
      </p:sp>
      <p:sp>
        <p:nvSpPr>
          <p:cNvPr id="7" name="Espace réservé du texte 6"/>
          <p:cNvSpPr>
            <a:spLocks noGrp="1"/>
          </p:cNvSpPr>
          <p:nvPr>
            <p:ph type="body" sz="quarter" idx="10"/>
          </p:nvPr>
        </p:nvSpPr>
        <p:spPr/>
        <p:txBody>
          <a:bodyPr/>
          <a:lstStyle/>
          <a:p>
            <a:r>
              <a:rPr lang="fr-FR" dirty="0"/>
              <a:t>Informations liées à la page 3 du formulaire COLIBRIS : « Informations concernant la mutuelle »</a:t>
            </a:r>
          </a:p>
        </p:txBody>
      </p:sp>
      <p:sp>
        <p:nvSpPr>
          <p:cNvPr id="14"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4" name="Image 3"/>
          <p:cNvPicPr>
            <a:picLocks noChangeAspect="1"/>
          </p:cNvPicPr>
          <p:nvPr/>
        </p:nvPicPr>
        <p:blipFill rotWithShape="1">
          <a:blip r:embed="rId2"/>
          <a:srcRect t="68623"/>
          <a:stretch/>
        </p:blipFill>
        <p:spPr>
          <a:xfrm>
            <a:off x="406969" y="1207010"/>
            <a:ext cx="6129992" cy="663030"/>
          </a:xfrm>
          <a:prstGeom prst="rect">
            <a:avLst/>
          </a:prstGeom>
          <a:ln>
            <a:solidFill>
              <a:schemeClr val="bg1">
                <a:lumMod val="85000"/>
              </a:schemeClr>
            </a:solidFill>
          </a:ln>
        </p:spPr>
      </p:pic>
      <p:sp>
        <p:nvSpPr>
          <p:cNvPr id="8" name="ZoneTexte 7"/>
          <p:cNvSpPr txBox="1"/>
          <p:nvPr/>
        </p:nvSpPr>
        <p:spPr>
          <a:xfrm>
            <a:off x="406969" y="4025368"/>
            <a:ext cx="8156928" cy="769441"/>
          </a:xfrm>
          <a:prstGeom prst="rect">
            <a:avLst/>
          </a:prstGeom>
          <a:noFill/>
          <a:ln w="19050">
            <a:noFill/>
          </a:ln>
        </p:spPr>
        <p:txBody>
          <a:bodyPr wrap="square" rtlCol="0">
            <a:spAutoFit/>
          </a:bodyPr>
          <a:lstStyle>
            <a:defPPr>
              <a:defRPr lang="fr-FR"/>
            </a:defPPr>
            <a:lvl1pPr>
              <a:defRPr sz="1200"/>
            </a:lvl1pPr>
          </a:lstStyle>
          <a:p>
            <a:r>
              <a:rPr lang="fr-FR" sz="1100" dirty="0">
                <a:solidFill>
                  <a:srgbClr val="000091"/>
                </a:solidFill>
              </a:rPr>
              <a:t>Le précompte de cotisations de complémentaire santé </a:t>
            </a:r>
            <a:r>
              <a:rPr lang="fr-FR" sz="1100" dirty="0"/>
              <a:t>: c’est une </a:t>
            </a:r>
            <a:r>
              <a:rPr lang="fr-FR" sz="1100" dirty="0">
                <a:solidFill>
                  <a:srgbClr val="000091"/>
                </a:solidFill>
              </a:rPr>
              <a:t>retenue directement prélevée sur votre bulletin de salaire </a:t>
            </a:r>
            <a:r>
              <a:rPr lang="fr-FR" sz="1100" dirty="0"/>
              <a:t>suite à une contractualisation entre l’employeur et l’organisme de complémentaire santé, sous réserve d’avoir choisi le précompte des cotisations sur la rémunération (et non un prélèvement sur compte bancaire ou un paiement direct auprès de l’organisme de complémentaire santé). Une copie partielle du bulletin de salaire est ajoutée à titre d’exemple.</a:t>
            </a:r>
          </a:p>
        </p:txBody>
      </p:sp>
      <p:pic>
        <p:nvPicPr>
          <p:cNvPr id="9" name="Image 8"/>
          <p:cNvPicPr>
            <a:picLocks noChangeAspect="1"/>
          </p:cNvPicPr>
          <p:nvPr/>
        </p:nvPicPr>
        <p:blipFill>
          <a:blip r:embed="rId3"/>
          <a:stretch>
            <a:fillRect/>
          </a:stretch>
        </p:blipFill>
        <p:spPr>
          <a:xfrm>
            <a:off x="406969" y="2976612"/>
            <a:ext cx="6223320" cy="984301"/>
          </a:xfrm>
          <a:prstGeom prst="rect">
            <a:avLst/>
          </a:prstGeom>
          <a:ln>
            <a:solidFill>
              <a:schemeClr val="bg1">
                <a:lumMod val="85000"/>
              </a:schemeClr>
            </a:solidFill>
          </a:ln>
        </p:spPr>
      </p:pic>
      <p:cxnSp>
        <p:nvCxnSpPr>
          <p:cNvPr id="10" name="Connecteur droit 9"/>
          <p:cNvCxnSpPr/>
          <p:nvPr/>
        </p:nvCxnSpPr>
        <p:spPr>
          <a:xfrm flipV="1">
            <a:off x="406969" y="2852927"/>
            <a:ext cx="10349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27970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000091"/>
                </a:solidFill>
              </a:rPr>
              <a:t>Annexe : Lexique</a:t>
            </a:r>
            <a:endParaRPr lang="fr-FR" dirty="0"/>
          </a:p>
        </p:txBody>
      </p:sp>
      <p:sp>
        <p:nvSpPr>
          <p:cNvPr id="7" name="Espace réservé du texte 6"/>
          <p:cNvSpPr>
            <a:spLocks noGrp="1"/>
          </p:cNvSpPr>
          <p:nvPr>
            <p:ph type="body" sz="quarter" idx="10"/>
          </p:nvPr>
        </p:nvSpPr>
        <p:spPr/>
        <p:txBody>
          <a:bodyPr/>
          <a:lstStyle/>
          <a:p>
            <a:r>
              <a:rPr lang="fr-FR" dirty="0"/>
              <a:t>Informations liées à la page 3 du formulaire COLIBRIS : « Informations concernant la mutuelle »</a:t>
            </a:r>
          </a:p>
        </p:txBody>
      </p:sp>
      <p:sp>
        <p:nvSpPr>
          <p:cNvPr id="14"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6" name="Image 5"/>
          <p:cNvPicPr>
            <a:picLocks noChangeAspect="1"/>
          </p:cNvPicPr>
          <p:nvPr/>
        </p:nvPicPr>
        <p:blipFill>
          <a:blip r:embed="rId2"/>
          <a:stretch>
            <a:fillRect/>
          </a:stretch>
        </p:blipFill>
        <p:spPr>
          <a:xfrm>
            <a:off x="398805" y="1263602"/>
            <a:ext cx="6058211" cy="590580"/>
          </a:xfrm>
          <a:prstGeom prst="rect">
            <a:avLst/>
          </a:prstGeom>
          <a:ln>
            <a:solidFill>
              <a:schemeClr val="bg1">
                <a:lumMod val="85000"/>
              </a:schemeClr>
            </a:solidFill>
          </a:ln>
        </p:spPr>
      </p:pic>
      <p:sp>
        <p:nvSpPr>
          <p:cNvPr id="12" name="ZoneTexte 11"/>
          <p:cNvSpPr txBox="1"/>
          <p:nvPr/>
        </p:nvSpPr>
        <p:spPr>
          <a:xfrm>
            <a:off x="398805" y="1878200"/>
            <a:ext cx="8574962" cy="430887"/>
          </a:xfrm>
          <a:prstGeom prst="rect">
            <a:avLst/>
          </a:prstGeom>
          <a:noFill/>
          <a:ln w="19050">
            <a:noFill/>
          </a:ln>
        </p:spPr>
        <p:txBody>
          <a:bodyPr wrap="square" rtlCol="0">
            <a:spAutoFit/>
          </a:bodyPr>
          <a:lstStyle>
            <a:defPPr>
              <a:defRPr lang="fr-FR"/>
            </a:defPPr>
            <a:lvl1pPr>
              <a:defRPr sz="1200"/>
            </a:lvl1pPr>
          </a:lstStyle>
          <a:p>
            <a:r>
              <a:rPr lang="fr-FR" sz="1100" i="1" u="sng" dirty="0"/>
              <a:t>La complémentaire santé souscrit à titre individuelle </a:t>
            </a:r>
            <a:r>
              <a:rPr lang="fr-FR" sz="1100" i="1" dirty="0"/>
              <a:t>: c’est la désignation d’un </a:t>
            </a:r>
            <a:r>
              <a:rPr lang="fr-FR" sz="1100" i="1" dirty="0">
                <a:solidFill>
                  <a:srgbClr val="000091"/>
                </a:solidFill>
              </a:rPr>
              <a:t>contrat souscrit de manière indépendante par un individu </a:t>
            </a:r>
            <a:r>
              <a:rPr lang="fr-FR" sz="1100" i="1" dirty="0"/>
              <a:t>auprès d’une mutuelle. (par opposition au contrat collectif à adhésion obligatoire).</a:t>
            </a:r>
            <a:endParaRPr lang="fr-FR" sz="1100" dirty="0"/>
          </a:p>
        </p:txBody>
      </p:sp>
      <p:cxnSp>
        <p:nvCxnSpPr>
          <p:cNvPr id="13" name="Connecteur droit 12"/>
          <p:cNvCxnSpPr/>
          <p:nvPr/>
        </p:nvCxnSpPr>
        <p:spPr>
          <a:xfrm flipV="1">
            <a:off x="398805" y="2516428"/>
            <a:ext cx="10349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8805" y="3206800"/>
            <a:ext cx="8574962" cy="1615827"/>
          </a:xfrm>
          <a:prstGeom prst="rect">
            <a:avLst/>
          </a:prstGeom>
          <a:noFill/>
          <a:ln w="19050">
            <a:noFill/>
          </a:ln>
        </p:spPr>
        <p:txBody>
          <a:bodyPr wrap="square" rtlCol="0">
            <a:spAutoFit/>
          </a:bodyPr>
          <a:lstStyle>
            <a:defPPr>
              <a:defRPr lang="fr-FR"/>
            </a:defPPr>
            <a:lvl1pPr>
              <a:defRPr sz="1200"/>
            </a:lvl1pPr>
          </a:lstStyle>
          <a:p>
            <a:r>
              <a:rPr lang="fr-FR" sz="1100" i="1" u="sng" dirty="0"/>
              <a:t>L’ayant droit </a:t>
            </a:r>
            <a:r>
              <a:rPr lang="fr-FR" sz="1100" i="1" dirty="0"/>
              <a:t>: C’est une </a:t>
            </a:r>
            <a:r>
              <a:rPr lang="fr-FR" sz="1100" i="1" dirty="0">
                <a:solidFill>
                  <a:srgbClr val="000091"/>
                </a:solidFill>
              </a:rPr>
              <a:t>personne rattachée à la complémentaire santé du titulaire du contrat</a:t>
            </a:r>
            <a:r>
              <a:rPr lang="fr-FR" sz="1100" i="1" dirty="0"/>
              <a:t>. L'ayant droit fait souvent partie de la famille de l'assuré, et c'est à ce titre qu'il peut bénéficier des prestations sociales de la mutuelle à laquelle il est rattaché. Les cotisations versées en qualité d’ayant droit sont éligibles au remboursement. </a:t>
            </a:r>
          </a:p>
          <a:p>
            <a:endParaRPr lang="fr-FR" sz="1100" i="1" dirty="0"/>
          </a:p>
          <a:p>
            <a:r>
              <a:rPr lang="fr-FR" sz="1100" i="1" dirty="0"/>
              <a:t>C’est le cas, par exemple :</a:t>
            </a:r>
          </a:p>
          <a:p>
            <a:r>
              <a:rPr lang="fr-FR" sz="1100" i="1" dirty="0"/>
              <a:t>- lorsque la personne est ayant droit du contrat de son conjoint également agent public ;</a:t>
            </a:r>
          </a:p>
          <a:p>
            <a:r>
              <a:rPr lang="fr-FR" sz="1100" i="1" dirty="0"/>
              <a:t>- lorsque la personne est ayant droit d’un salarié qui bénéficie d’un contrat collectif obligatoire conclu par une entreprise du secteur privé pour ses salariés. Dans ce cas, le remboursement n’est possible qu’à la condition que l’employeur ayant mis en place ce contrat collectif ne participe pas au financement de la part de l’ayant droit.</a:t>
            </a:r>
          </a:p>
        </p:txBody>
      </p:sp>
      <p:pic>
        <p:nvPicPr>
          <p:cNvPr id="18" name="Image 17"/>
          <p:cNvPicPr>
            <a:picLocks noChangeAspect="1"/>
          </p:cNvPicPr>
          <p:nvPr/>
        </p:nvPicPr>
        <p:blipFill>
          <a:blip r:embed="rId3"/>
          <a:stretch>
            <a:fillRect/>
          </a:stretch>
        </p:blipFill>
        <p:spPr>
          <a:xfrm>
            <a:off x="398805" y="2695522"/>
            <a:ext cx="4330923" cy="488975"/>
          </a:xfrm>
          <a:prstGeom prst="rect">
            <a:avLst/>
          </a:prstGeom>
          <a:ln>
            <a:solidFill>
              <a:schemeClr val="bg1">
                <a:lumMod val="85000"/>
              </a:schemeClr>
            </a:solidFill>
          </a:ln>
        </p:spPr>
      </p:pic>
      <p:sp>
        <p:nvSpPr>
          <p:cNvPr id="11"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206489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000091"/>
                </a:solidFill>
              </a:rPr>
              <a:t>Annexe : Lexique</a:t>
            </a:r>
            <a:endParaRPr lang="fr-FR" dirty="0"/>
          </a:p>
        </p:txBody>
      </p:sp>
      <p:sp>
        <p:nvSpPr>
          <p:cNvPr id="7" name="Espace réservé du texte 6"/>
          <p:cNvSpPr>
            <a:spLocks noGrp="1"/>
          </p:cNvSpPr>
          <p:nvPr>
            <p:ph type="body" sz="quarter" idx="10"/>
          </p:nvPr>
        </p:nvSpPr>
        <p:spPr/>
        <p:txBody>
          <a:bodyPr/>
          <a:lstStyle/>
          <a:p>
            <a:r>
              <a:rPr lang="fr-FR" dirty="0"/>
              <a:t>Informations liées à la page 3 du formulaire COLIBRIS : « Informations concernant la mutuelle »</a:t>
            </a:r>
          </a:p>
        </p:txBody>
      </p:sp>
      <p:sp>
        <p:nvSpPr>
          <p:cNvPr id="14"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sp>
        <p:nvSpPr>
          <p:cNvPr id="12" name="ZoneTexte 11"/>
          <p:cNvSpPr txBox="1"/>
          <p:nvPr/>
        </p:nvSpPr>
        <p:spPr>
          <a:xfrm>
            <a:off x="397629" y="2262888"/>
            <a:ext cx="8336720" cy="1107996"/>
          </a:xfrm>
          <a:prstGeom prst="rect">
            <a:avLst/>
          </a:prstGeom>
          <a:noFill/>
          <a:ln w="19050">
            <a:noFill/>
          </a:ln>
        </p:spPr>
        <p:txBody>
          <a:bodyPr wrap="square" rtlCol="0">
            <a:spAutoFit/>
          </a:bodyPr>
          <a:lstStyle>
            <a:defPPr>
              <a:defRPr lang="fr-FR"/>
            </a:defPPr>
            <a:lvl1pPr>
              <a:defRPr sz="1200"/>
            </a:lvl1pPr>
          </a:lstStyle>
          <a:p>
            <a:r>
              <a:rPr lang="fr-FR" sz="1100" i="1" u="sng" dirty="0"/>
              <a:t>Le contrat collectif </a:t>
            </a:r>
            <a:r>
              <a:rPr lang="fr-FR" sz="1100" i="1" dirty="0"/>
              <a:t>: C’est un </a:t>
            </a:r>
            <a:r>
              <a:rPr lang="fr-FR" sz="1100" i="1" dirty="0">
                <a:solidFill>
                  <a:srgbClr val="000091"/>
                </a:solidFill>
              </a:rPr>
              <a:t>contrat d’assurance de personnes passé entre un organisme assureur et une entreprise</a:t>
            </a:r>
            <a:r>
              <a:rPr lang="fr-FR" sz="1100" i="1" dirty="0"/>
              <a:t>. Il est collectif car les clauses du dit contrat concernent tout ou partie du personnel employé par l’entreprise. </a:t>
            </a:r>
          </a:p>
          <a:p>
            <a:endParaRPr lang="fr-FR" sz="1100" i="1" dirty="0"/>
          </a:p>
          <a:p>
            <a:r>
              <a:rPr lang="fr-FR" sz="1100" i="1" dirty="0"/>
              <a:t>Les cotisations versées en qualité de titulaire d’un contrat de PSC ne sont pas éligibles lorsqu’elles font déjà l’objet d’un financement en totalité ou en partie par l’établissement et que cette participation est attribuée individuellement. Cette situation correspond, par exemple, aux personnels qui bénéficient d’un contrat collectif en l’application de dispositions particulières.</a:t>
            </a:r>
          </a:p>
        </p:txBody>
      </p:sp>
      <p:pic>
        <p:nvPicPr>
          <p:cNvPr id="19" name="Image 18"/>
          <p:cNvPicPr>
            <a:picLocks noChangeAspect="1"/>
          </p:cNvPicPr>
          <p:nvPr/>
        </p:nvPicPr>
        <p:blipFill>
          <a:blip r:embed="rId2"/>
          <a:stretch>
            <a:fillRect/>
          </a:stretch>
        </p:blipFill>
        <p:spPr>
          <a:xfrm>
            <a:off x="397629" y="1399725"/>
            <a:ext cx="6032810" cy="660434"/>
          </a:xfrm>
          <a:prstGeom prst="rect">
            <a:avLst/>
          </a:prstGeom>
          <a:ln>
            <a:solidFill>
              <a:schemeClr val="bg1">
                <a:lumMod val="85000"/>
              </a:schemeClr>
            </a:solidFill>
          </a:ln>
        </p:spPr>
      </p:pic>
      <p:sp>
        <p:nvSpPr>
          <p:cNvPr id="8"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6450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51052" y="1677975"/>
            <a:ext cx="3969483" cy="261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3" name="Titre 2"/>
          <p:cNvSpPr>
            <a:spLocks noGrp="1"/>
          </p:cNvSpPr>
          <p:nvPr>
            <p:ph type="title"/>
          </p:nvPr>
        </p:nvSpPr>
        <p:spPr/>
        <p:txBody>
          <a:bodyPr/>
          <a:lstStyle/>
          <a:p>
            <a:r>
              <a:rPr lang="fr-FR" dirty="0"/>
              <a:t>Objectif du document et table des matières</a:t>
            </a:r>
          </a:p>
        </p:txBody>
      </p:sp>
      <p:sp>
        <p:nvSpPr>
          <p:cNvPr id="4" name="Espace réservé du pied de page 3"/>
          <p:cNvSpPr>
            <a:spLocks noGrp="1"/>
          </p:cNvSpPr>
          <p:nvPr>
            <p:ph type="ftr" sz="quarter" idx="11"/>
          </p:nvPr>
        </p:nvSpPr>
        <p:spPr>
          <a:xfrm>
            <a:off x="734518" y="4834299"/>
            <a:ext cx="5637400" cy="360000"/>
          </a:xfrm>
        </p:spPr>
        <p:txBody>
          <a:bodyPr/>
          <a:lstStyle/>
          <a:p>
            <a:r>
              <a:rPr lang="fr-FR" dirty="0"/>
              <a:t>COLIBRIS Mode opératoire formulaire PSC - Agent</a:t>
            </a:r>
            <a:endParaRPr lang="fr-FR" b="0" dirty="0"/>
          </a:p>
        </p:txBody>
      </p:sp>
      <p:sp>
        <p:nvSpPr>
          <p:cNvPr id="7" name="Rectangle 6"/>
          <p:cNvSpPr/>
          <p:nvPr/>
        </p:nvSpPr>
        <p:spPr>
          <a:xfrm>
            <a:off x="808120" y="1818727"/>
            <a:ext cx="3667795" cy="2508379"/>
          </a:xfrm>
          <a:prstGeom prst="rect">
            <a:avLst/>
          </a:prstGeom>
          <a:noFill/>
        </p:spPr>
        <p:txBody>
          <a:bodyPr wrap="square">
            <a:spAutoFit/>
          </a:bodyPr>
          <a:lstStyle/>
          <a:p>
            <a:pPr marL="541338">
              <a:lnSpc>
                <a:spcPct val="150000"/>
              </a:lnSpc>
              <a:spcBef>
                <a:spcPts val="1200"/>
              </a:spcBef>
            </a:pPr>
            <a:r>
              <a:rPr lang="fr-FR" sz="1600" b="1" dirty="0">
                <a:solidFill>
                  <a:srgbClr val="000091"/>
                </a:solidFill>
              </a:rPr>
              <a:t>Objectif</a:t>
            </a:r>
          </a:p>
          <a:p>
            <a:pPr marL="541338"/>
            <a:endParaRPr lang="fr-FR" sz="1200" dirty="0"/>
          </a:p>
          <a:p>
            <a:r>
              <a:rPr lang="fr-FR" sz="1100" dirty="0"/>
              <a:t>Ce document est à </a:t>
            </a:r>
            <a:r>
              <a:rPr lang="fr-FR" sz="1100" b="1" dirty="0">
                <a:solidFill>
                  <a:srgbClr val="000091"/>
                </a:solidFill>
              </a:rPr>
              <a:t>destination des agents</a:t>
            </a:r>
            <a:r>
              <a:rPr lang="fr-FR" sz="1100" b="1" dirty="0"/>
              <a:t> </a:t>
            </a:r>
            <a:r>
              <a:rPr lang="fr-FR" sz="1100" dirty="0"/>
              <a:t>souhaitant effectuer une</a:t>
            </a:r>
            <a:r>
              <a:rPr lang="fr-FR" sz="1100" b="1" dirty="0">
                <a:solidFill>
                  <a:srgbClr val="000091"/>
                </a:solidFill>
              </a:rPr>
              <a:t> demande de remboursement forfaitaire de leur cotisation de protection sociale complémentaire (PSC) en santé.</a:t>
            </a:r>
          </a:p>
          <a:p>
            <a:endParaRPr lang="fr-FR" sz="1100" dirty="0"/>
          </a:p>
          <a:p>
            <a:r>
              <a:rPr lang="fr-FR" sz="1100" dirty="0"/>
              <a:t>Ce document permet également de </a:t>
            </a:r>
            <a:r>
              <a:rPr lang="fr-FR" sz="1100" b="1" dirty="0">
                <a:solidFill>
                  <a:srgbClr val="000091"/>
                </a:solidFill>
              </a:rPr>
              <a:t>faciliter la prise en main de l’outil COLIBRIS </a:t>
            </a:r>
            <a:r>
              <a:rPr lang="fr-FR" sz="1100" dirty="0"/>
              <a:t>et de sa fonctionnalité </a:t>
            </a:r>
            <a:r>
              <a:rPr lang="fr-FR" sz="1100" b="1" dirty="0">
                <a:solidFill>
                  <a:srgbClr val="000091"/>
                </a:solidFill>
              </a:rPr>
              <a:t>« Formulaire de demande de remboursement forfaitaire de leur cotisation de protection sociale complémentaire (PSC) en santé »</a:t>
            </a:r>
            <a:r>
              <a:rPr lang="fr-FR" sz="1100" dirty="0">
                <a:solidFill>
                  <a:srgbClr val="000091"/>
                </a:solidFill>
              </a:rPr>
              <a:t>. </a:t>
            </a:r>
          </a:p>
          <a:p>
            <a:endParaRPr lang="fr-FR" sz="1100" dirty="0"/>
          </a:p>
        </p:txBody>
      </p:sp>
      <p:sp>
        <p:nvSpPr>
          <p:cNvPr id="8" name="Rectangle à coins arrondis 7"/>
          <p:cNvSpPr/>
          <p:nvPr/>
        </p:nvSpPr>
        <p:spPr>
          <a:xfrm>
            <a:off x="4849976" y="1685289"/>
            <a:ext cx="3789273" cy="2608733"/>
          </a:xfrm>
          <a:prstGeom prst="roundRect">
            <a:avLst>
              <a:gd name="adj" fmla="val 0"/>
            </a:avLst>
          </a:prstGeom>
          <a:noFill/>
          <a:ln w="9525">
            <a:solidFill>
              <a:srgbClr val="00009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9" name="ZoneTexte 8"/>
          <p:cNvSpPr txBox="1"/>
          <p:nvPr/>
        </p:nvSpPr>
        <p:spPr>
          <a:xfrm>
            <a:off x="5024178" y="1921592"/>
            <a:ext cx="3615071" cy="2277547"/>
          </a:xfrm>
          <a:prstGeom prst="rect">
            <a:avLst/>
          </a:prstGeom>
          <a:noFill/>
          <a:ln>
            <a:noFill/>
          </a:ln>
        </p:spPr>
        <p:txBody>
          <a:bodyPr wrap="square" rtlCol="0">
            <a:spAutoFit/>
          </a:bodyPr>
          <a:lstStyle/>
          <a:p>
            <a:pPr>
              <a:lnSpc>
                <a:spcPct val="150000"/>
              </a:lnSpc>
              <a:spcBef>
                <a:spcPts val="100"/>
              </a:spcBef>
              <a:spcAft>
                <a:spcPts val="100"/>
              </a:spcAft>
            </a:pPr>
            <a:r>
              <a:rPr lang="fr-FR" sz="1200" b="1" dirty="0">
                <a:solidFill>
                  <a:srgbClr val="000091"/>
                </a:solidFill>
              </a:rPr>
              <a:t>Contexte </a:t>
            </a:r>
          </a:p>
          <a:p>
            <a:pPr>
              <a:spcBef>
                <a:spcPts val="100"/>
              </a:spcBef>
              <a:spcAft>
                <a:spcPts val="100"/>
              </a:spcAft>
            </a:pPr>
            <a:r>
              <a:rPr lang="fr-FR" sz="1200" b="1" dirty="0">
                <a:solidFill>
                  <a:srgbClr val="000091"/>
                </a:solidFill>
              </a:rPr>
              <a:t>1| </a:t>
            </a:r>
            <a:r>
              <a:rPr lang="fr-FR" sz="1200" dirty="0"/>
              <a:t>Se connecter à l’espace et accéder au formulaire </a:t>
            </a:r>
          </a:p>
          <a:p>
            <a:pPr>
              <a:lnSpc>
                <a:spcPct val="150000"/>
              </a:lnSpc>
              <a:spcBef>
                <a:spcPts val="100"/>
              </a:spcBef>
              <a:spcAft>
                <a:spcPts val="100"/>
              </a:spcAft>
            </a:pPr>
            <a:r>
              <a:rPr lang="fr-FR" sz="1200" b="1" dirty="0">
                <a:solidFill>
                  <a:srgbClr val="000091"/>
                </a:solidFill>
              </a:rPr>
              <a:t>2| </a:t>
            </a:r>
            <a:r>
              <a:rPr lang="fr-FR" sz="1200" dirty="0"/>
              <a:t>Renseigner le formulaire</a:t>
            </a:r>
          </a:p>
          <a:p>
            <a:pPr>
              <a:lnSpc>
                <a:spcPct val="150000"/>
              </a:lnSpc>
              <a:spcBef>
                <a:spcPts val="100"/>
              </a:spcBef>
              <a:spcAft>
                <a:spcPts val="100"/>
              </a:spcAft>
            </a:pPr>
            <a:r>
              <a:rPr lang="fr-FR" sz="1200" b="1" dirty="0">
                <a:solidFill>
                  <a:srgbClr val="000091"/>
                </a:solidFill>
              </a:rPr>
              <a:t>3| </a:t>
            </a:r>
            <a:r>
              <a:rPr lang="fr-FR" sz="1200" dirty="0"/>
              <a:t>Valider l’envoi du formulaire</a:t>
            </a:r>
          </a:p>
          <a:p>
            <a:pPr>
              <a:lnSpc>
                <a:spcPct val="150000"/>
              </a:lnSpc>
              <a:spcBef>
                <a:spcPts val="100"/>
              </a:spcBef>
              <a:spcAft>
                <a:spcPts val="100"/>
              </a:spcAft>
            </a:pPr>
            <a:r>
              <a:rPr lang="fr-FR" sz="1200" b="1" dirty="0">
                <a:solidFill>
                  <a:srgbClr val="000091"/>
                </a:solidFill>
              </a:rPr>
              <a:t>4| </a:t>
            </a:r>
            <a:r>
              <a:rPr lang="fr-FR" sz="1200" dirty="0"/>
              <a:t>Récupérer le code de suivi de traitement </a:t>
            </a:r>
          </a:p>
          <a:p>
            <a:pPr>
              <a:lnSpc>
                <a:spcPct val="150000"/>
              </a:lnSpc>
              <a:spcBef>
                <a:spcPts val="100"/>
              </a:spcBef>
              <a:spcAft>
                <a:spcPts val="100"/>
              </a:spcAft>
            </a:pPr>
            <a:r>
              <a:rPr lang="fr-FR" sz="1200" b="1" dirty="0">
                <a:solidFill>
                  <a:srgbClr val="000091"/>
                </a:solidFill>
              </a:rPr>
              <a:t>5| </a:t>
            </a:r>
            <a:r>
              <a:rPr lang="fr-FR" sz="1200" dirty="0"/>
              <a:t>Suivre ma demande</a:t>
            </a:r>
          </a:p>
          <a:p>
            <a:pPr>
              <a:lnSpc>
                <a:spcPct val="150000"/>
              </a:lnSpc>
              <a:spcBef>
                <a:spcPts val="100"/>
              </a:spcBef>
              <a:spcAft>
                <a:spcPts val="100"/>
              </a:spcAft>
            </a:pPr>
            <a:r>
              <a:rPr lang="fr-FR" sz="1200" u="sng" dirty="0"/>
              <a:t>Annexe</a:t>
            </a:r>
            <a:r>
              <a:rPr lang="fr-FR" sz="1200" dirty="0"/>
              <a:t> : Lexique</a:t>
            </a:r>
          </a:p>
        </p:txBody>
      </p:sp>
      <p:sp>
        <p:nvSpPr>
          <p:cNvPr id="12" name="ZoneTexte 11"/>
          <p:cNvSpPr txBox="1"/>
          <p:nvPr/>
        </p:nvSpPr>
        <p:spPr>
          <a:xfrm>
            <a:off x="5682612" y="1497915"/>
            <a:ext cx="2124000" cy="338554"/>
          </a:xfrm>
          <a:prstGeom prst="rect">
            <a:avLst/>
          </a:prstGeom>
          <a:solidFill>
            <a:schemeClr val="bg1"/>
          </a:solidFill>
        </p:spPr>
        <p:txBody>
          <a:bodyPr wrap="square" rtlCol="0">
            <a:spAutoFit/>
          </a:bodyPr>
          <a:lstStyle/>
          <a:p>
            <a:pPr algn="ctr"/>
            <a:r>
              <a:rPr lang="fr-FR" sz="1600" b="1" dirty="0">
                <a:solidFill>
                  <a:srgbClr val="000091"/>
                </a:solidFill>
                <a:latin typeface="+mj-lt"/>
              </a:rPr>
              <a:t>Table des matières</a:t>
            </a:r>
          </a:p>
        </p:txBody>
      </p:sp>
      <p:grpSp>
        <p:nvGrpSpPr>
          <p:cNvPr id="19" name="Groupe 18"/>
          <p:cNvGrpSpPr/>
          <p:nvPr/>
        </p:nvGrpSpPr>
        <p:grpSpPr>
          <a:xfrm>
            <a:off x="7800065" y="2614503"/>
            <a:ext cx="655765" cy="517464"/>
            <a:chOff x="2101787" y="2097561"/>
            <a:chExt cx="2784309" cy="2139813"/>
          </a:xfrm>
        </p:grpSpPr>
        <p:grpSp>
          <p:nvGrpSpPr>
            <p:cNvPr id="13" name="Group 18"/>
            <p:cNvGrpSpPr/>
            <p:nvPr/>
          </p:nvGrpSpPr>
          <p:grpSpPr>
            <a:xfrm>
              <a:off x="2101787" y="2097561"/>
              <a:ext cx="2784309" cy="2139813"/>
              <a:chOff x="2094898" y="1081795"/>
              <a:chExt cx="511082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p:cNvSpPr>
                <a:spLocks noEditPoints="1"/>
              </p:cNvSpPr>
              <p:nvPr/>
            </p:nvSpPr>
            <p:spPr bwMode="auto">
              <a:xfrm>
                <a:off x="2094898" y="1081795"/>
                <a:ext cx="511082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0"/>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7"/>
              <p:cNvSpPr>
                <a:spLocks/>
              </p:cNvSpPr>
              <p:nvPr/>
            </p:nvSpPr>
            <p:spPr bwMode="auto">
              <a:xfrm>
                <a:off x="2094899" y="3690315"/>
                <a:ext cx="5110822"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18" name="Freeform 29"/>
              <p:cNvSpPr>
                <a:spLocks/>
              </p:cNvSpPr>
              <p:nvPr/>
            </p:nvSpPr>
            <p:spPr bwMode="auto">
              <a:xfrm>
                <a:off x="3949621"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 name="Image 9"/>
            <p:cNvPicPr>
              <a:picLocks noChangeAspect="1"/>
            </p:cNvPicPr>
            <p:nvPr/>
          </p:nvPicPr>
          <p:blipFill>
            <a:blip r:embed="rId2"/>
            <a:stretch>
              <a:fillRect/>
            </a:stretch>
          </p:blipFill>
          <p:spPr>
            <a:xfrm>
              <a:off x="2219922" y="2268326"/>
              <a:ext cx="2533381" cy="1302794"/>
            </a:xfrm>
            <a:prstGeom prst="rect">
              <a:avLst/>
            </a:prstGeom>
          </p:spPr>
        </p:pic>
      </p:grpSp>
      <p:grpSp>
        <p:nvGrpSpPr>
          <p:cNvPr id="20" name="Group 1097"/>
          <p:cNvGrpSpPr/>
          <p:nvPr/>
        </p:nvGrpSpPr>
        <p:grpSpPr>
          <a:xfrm>
            <a:off x="889250" y="1839245"/>
            <a:ext cx="392796" cy="371181"/>
            <a:chOff x="363538" y="2725738"/>
            <a:chExt cx="700088" cy="700087"/>
          </a:xfrm>
        </p:grpSpPr>
        <p:sp>
          <p:nvSpPr>
            <p:cNvPr id="21" name="Freeform 53"/>
            <p:cNvSpPr>
              <a:spLocks noEditPoints="1"/>
            </p:cNvSpPr>
            <p:nvPr/>
          </p:nvSpPr>
          <p:spPr bwMode="auto">
            <a:xfrm>
              <a:off x="363538" y="2784475"/>
              <a:ext cx="641350" cy="641350"/>
            </a:xfrm>
            <a:custGeom>
              <a:avLst/>
              <a:gdLst>
                <a:gd name="T0" fmla="*/ 764 w 942"/>
                <a:gd name="T1" fmla="*/ 103 h 942"/>
                <a:gd name="T2" fmla="*/ 471 w 942"/>
                <a:gd name="T3" fmla="*/ 0 h 942"/>
                <a:gd name="T4" fmla="*/ 138 w 942"/>
                <a:gd name="T5" fmla="*/ 138 h 942"/>
                <a:gd name="T6" fmla="*/ 0 w 942"/>
                <a:gd name="T7" fmla="*/ 471 h 942"/>
                <a:gd name="T8" fmla="*/ 138 w 942"/>
                <a:gd name="T9" fmla="*/ 804 h 942"/>
                <a:gd name="T10" fmla="*/ 471 w 942"/>
                <a:gd name="T11" fmla="*/ 942 h 942"/>
                <a:gd name="T12" fmla="*/ 804 w 942"/>
                <a:gd name="T13" fmla="*/ 804 h 942"/>
                <a:gd name="T14" fmla="*/ 942 w 942"/>
                <a:gd name="T15" fmla="*/ 471 h 942"/>
                <a:gd name="T16" fmla="*/ 839 w 942"/>
                <a:gd name="T17" fmla="*/ 178 h 942"/>
                <a:gd name="T18" fmla="*/ 771 w 942"/>
                <a:gd name="T19" fmla="*/ 247 h 942"/>
                <a:gd name="T20" fmla="*/ 845 w 942"/>
                <a:gd name="T21" fmla="*/ 471 h 942"/>
                <a:gd name="T22" fmla="*/ 735 w 942"/>
                <a:gd name="T23" fmla="*/ 736 h 942"/>
                <a:gd name="T24" fmla="*/ 471 w 942"/>
                <a:gd name="T25" fmla="*/ 846 h 942"/>
                <a:gd name="T26" fmla="*/ 206 w 942"/>
                <a:gd name="T27" fmla="*/ 736 h 942"/>
                <a:gd name="T28" fmla="*/ 96 w 942"/>
                <a:gd name="T29" fmla="*/ 471 h 942"/>
                <a:gd name="T30" fmla="*/ 206 w 942"/>
                <a:gd name="T31" fmla="*/ 207 h 942"/>
                <a:gd name="T32" fmla="*/ 471 w 942"/>
                <a:gd name="T33" fmla="*/ 97 h 942"/>
                <a:gd name="T34" fmla="*/ 695 w 942"/>
                <a:gd name="T35" fmla="*/ 172 h 942"/>
                <a:gd name="T36" fmla="*/ 764 w 942"/>
                <a:gd name="T37" fmla="*/ 103 h 942"/>
                <a:gd name="T38" fmla="*/ 635 w 942"/>
                <a:gd name="T39" fmla="*/ 232 h 942"/>
                <a:gd name="T40" fmla="*/ 471 w 942"/>
                <a:gd name="T41" fmla="*/ 181 h 942"/>
                <a:gd name="T42" fmla="*/ 265 w 942"/>
                <a:gd name="T43" fmla="*/ 266 h 942"/>
                <a:gd name="T44" fmla="*/ 180 w 942"/>
                <a:gd name="T45" fmla="*/ 471 h 942"/>
                <a:gd name="T46" fmla="*/ 265 w 942"/>
                <a:gd name="T47" fmla="*/ 677 h 942"/>
                <a:gd name="T48" fmla="*/ 471 w 942"/>
                <a:gd name="T49" fmla="*/ 762 h 942"/>
                <a:gd name="T50" fmla="*/ 676 w 942"/>
                <a:gd name="T51" fmla="*/ 677 h 942"/>
                <a:gd name="T52" fmla="*/ 761 w 942"/>
                <a:gd name="T53" fmla="*/ 471 h 942"/>
                <a:gd name="T54" fmla="*/ 710 w 942"/>
                <a:gd name="T55" fmla="*/ 307 h 942"/>
                <a:gd name="T56" fmla="*/ 640 w 942"/>
                <a:gd name="T57" fmla="*/ 377 h 942"/>
                <a:gd name="T58" fmla="*/ 665 w 942"/>
                <a:gd name="T59" fmla="*/ 471 h 942"/>
                <a:gd name="T60" fmla="*/ 608 w 942"/>
                <a:gd name="T61" fmla="*/ 608 h 942"/>
                <a:gd name="T62" fmla="*/ 471 w 942"/>
                <a:gd name="T63" fmla="*/ 665 h 942"/>
                <a:gd name="T64" fmla="*/ 334 w 942"/>
                <a:gd name="T65" fmla="*/ 608 h 942"/>
                <a:gd name="T66" fmla="*/ 277 w 942"/>
                <a:gd name="T67" fmla="*/ 471 h 942"/>
                <a:gd name="T68" fmla="*/ 334 w 942"/>
                <a:gd name="T69" fmla="*/ 334 h 942"/>
                <a:gd name="T70" fmla="*/ 471 w 942"/>
                <a:gd name="T71" fmla="*/ 277 h 942"/>
                <a:gd name="T72" fmla="*/ 565 w 942"/>
                <a:gd name="T73" fmla="*/ 302 h 942"/>
                <a:gd name="T74" fmla="*/ 635 w 942"/>
                <a:gd name="T75" fmla="*/ 232 h 942"/>
                <a:gd name="T76" fmla="*/ 471 w 942"/>
                <a:gd name="T77" fmla="*/ 580 h 942"/>
                <a:gd name="T78" fmla="*/ 579 w 942"/>
                <a:gd name="T79" fmla="*/ 471 h 942"/>
                <a:gd name="T80" fmla="*/ 575 w 942"/>
                <a:gd name="T81" fmla="*/ 442 h 942"/>
                <a:gd name="T82" fmla="*/ 509 w 942"/>
                <a:gd name="T83" fmla="*/ 509 h 942"/>
                <a:gd name="T84" fmla="*/ 433 w 942"/>
                <a:gd name="T85" fmla="*/ 509 h 942"/>
                <a:gd name="T86" fmla="*/ 433 w 942"/>
                <a:gd name="T87" fmla="*/ 433 h 942"/>
                <a:gd name="T88" fmla="*/ 500 w 942"/>
                <a:gd name="T89" fmla="*/ 367 h 942"/>
                <a:gd name="T90" fmla="*/ 471 w 942"/>
                <a:gd name="T91" fmla="*/ 363 h 942"/>
                <a:gd name="T92" fmla="*/ 362 w 942"/>
                <a:gd name="T93" fmla="*/ 471 h 942"/>
                <a:gd name="T94" fmla="*/ 471 w 942"/>
                <a:gd name="T95" fmla="*/ 58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2" h="942">
                  <a:moveTo>
                    <a:pt x="764" y="103"/>
                  </a:moveTo>
                  <a:cubicBezTo>
                    <a:pt x="683" y="39"/>
                    <a:pt x="582" y="0"/>
                    <a:pt x="471" y="0"/>
                  </a:cubicBezTo>
                  <a:cubicBezTo>
                    <a:pt x="341" y="0"/>
                    <a:pt x="223" y="53"/>
                    <a:pt x="138" y="138"/>
                  </a:cubicBezTo>
                  <a:cubicBezTo>
                    <a:pt x="53" y="224"/>
                    <a:pt x="0" y="341"/>
                    <a:pt x="0" y="471"/>
                  </a:cubicBezTo>
                  <a:cubicBezTo>
                    <a:pt x="0" y="601"/>
                    <a:pt x="53" y="719"/>
                    <a:pt x="138" y="804"/>
                  </a:cubicBezTo>
                  <a:cubicBezTo>
                    <a:pt x="223" y="889"/>
                    <a:pt x="341" y="942"/>
                    <a:pt x="471" y="942"/>
                  </a:cubicBezTo>
                  <a:cubicBezTo>
                    <a:pt x="601" y="942"/>
                    <a:pt x="718" y="889"/>
                    <a:pt x="804" y="804"/>
                  </a:cubicBezTo>
                  <a:cubicBezTo>
                    <a:pt x="889" y="719"/>
                    <a:pt x="942" y="601"/>
                    <a:pt x="942" y="471"/>
                  </a:cubicBezTo>
                  <a:cubicBezTo>
                    <a:pt x="942" y="360"/>
                    <a:pt x="903" y="259"/>
                    <a:pt x="839" y="178"/>
                  </a:cubicBezTo>
                  <a:cubicBezTo>
                    <a:pt x="771" y="247"/>
                    <a:pt x="771" y="247"/>
                    <a:pt x="771" y="247"/>
                  </a:cubicBezTo>
                  <a:cubicBezTo>
                    <a:pt x="817" y="309"/>
                    <a:pt x="845" y="387"/>
                    <a:pt x="845" y="471"/>
                  </a:cubicBezTo>
                  <a:cubicBezTo>
                    <a:pt x="845" y="575"/>
                    <a:pt x="803" y="668"/>
                    <a:pt x="735" y="736"/>
                  </a:cubicBezTo>
                  <a:cubicBezTo>
                    <a:pt x="668" y="804"/>
                    <a:pt x="574" y="846"/>
                    <a:pt x="471" y="846"/>
                  </a:cubicBezTo>
                  <a:cubicBezTo>
                    <a:pt x="367" y="846"/>
                    <a:pt x="274" y="804"/>
                    <a:pt x="206" y="736"/>
                  </a:cubicBezTo>
                  <a:cubicBezTo>
                    <a:pt x="138" y="668"/>
                    <a:pt x="96" y="575"/>
                    <a:pt x="96" y="471"/>
                  </a:cubicBezTo>
                  <a:cubicBezTo>
                    <a:pt x="96" y="368"/>
                    <a:pt x="138" y="274"/>
                    <a:pt x="206" y="207"/>
                  </a:cubicBezTo>
                  <a:cubicBezTo>
                    <a:pt x="274" y="139"/>
                    <a:pt x="367" y="97"/>
                    <a:pt x="471" y="97"/>
                  </a:cubicBezTo>
                  <a:cubicBezTo>
                    <a:pt x="555" y="97"/>
                    <a:pt x="633" y="125"/>
                    <a:pt x="695" y="172"/>
                  </a:cubicBezTo>
                  <a:cubicBezTo>
                    <a:pt x="764" y="103"/>
                    <a:pt x="764" y="103"/>
                    <a:pt x="764" y="103"/>
                  </a:cubicBezTo>
                  <a:close/>
                  <a:moveTo>
                    <a:pt x="635" y="232"/>
                  </a:moveTo>
                  <a:cubicBezTo>
                    <a:pt x="588" y="200"/>
                    <a:pt x="532" y="181"/>
                    <a:pt x="471" y="181"/>
                  </a:cubicBezTo>
                  <a:cubicBezTo>
                    <a:pt x="391" y="181"/>
                    <a:pt x="318" y="213"/>
                    <a:pt x="265" y="266"/>
                  </a:cubicBezTo>
                  <a:cubicBezTo>
                    <a:pt x="213" y="318"/>
                    <a:pt x="180" y="391"/>
                    <a:pt x="180" y="471"/>
                  </a:cubicBezTo>
                  <a:cubicBezTo>
                    <a:pt x="180" y="551"/>
                    <a:pt x="213" y="624"/>
                    <a:pt x="265" y="677"/>
                  </a:cubicBezTo>
                  <a:cubicBezTo>
                    <a:pt x="318" y="729"/>
                    <a:pt x="391" y="762"/>
                    <a:pt x="471" y="762"/>
                  </a:cubicBezTo>
                  <a:cubicBezTo>
                    <a:pt x="551" y="762"/>
                    <a:pt x="624" y="729"/>
                    <a:pt x="676" y="677"/>
                  </a:cubicBezTo>
                  <a:cubicBezTo>
                    <a:pt x="729" y="624"/>
                    <a:pt x="761" y="551"/>
                    <a:pt x="761" y="471"/>
                  </a:cubicBezTo>
                  <a:cubicBezTo>
                    <a:pt x="761" y="410"/>
                    <a:pt x="742" y="354"/>
                    <a:pt x="710" y="307"/>
                  </a:cubicBezTo>
                  <a:cubicBezTo>
                    <a:pt x="640" y="377"/>
                    <a:pt x="640" y="377"/>
                    <a:pt x="640" y="377"/>
                  </a:cubicBezTo>
                  <a:cubicBezTo>
                    <a:pt x="656" y="405"/>
                    <a:pt x="665" y="437"/>
                    <a:pt x="665" y="471"/>
                  </a:cubicBezTo>
                  <a:cubicBezTo>
                    <a:pt x="665" y="525"/>
                    <a:pt x="643" y="573"/>
                    <a:pt x="608" y="608"/>
                  </a:cubicBezTo>
                  <a:cubicBezTo>
                    <a:pt x="573" y="644"/>
                    <a:pt x="524" y="665"/>
                    <a:pt x="471" y="665"/>
                  </a:cubicBezTo>
                  <a:cubicBezTo>
                    <a:pt x="417" y="665"/>
                    <a:pt x="369" y="644"/>
                    <a:pt x="334" y="608"/>
                  </a:cubicBezTo>
                  <a:cubicBezTo>
                    <a:pt x="298" y="573"/>
                    <a:pt x="277" y="525"/>
                    <a:pt x="277" y="471"/>
                  </a:cubicBezTo>
                  <a:cubicBezTo>
                    <a:pt x="277" y="418"/>
                    <a:pt x="298" y="369"/>
                    <a:pt x="334" y="334"/>
                  </a:cubicBezTo>
                  <a:cubicBezTo>
                    <a:pt x="369" y="299"/>
                    <a:pt x="417" y="277"/>
                    <a:pt x="471" y="277"/>
                  </a:cubicBezTo>
                  <a:cubicBezTo>
                    <a:pt x="505" y="277"/>
                    <a:pt x="537" y="286"/>
                    <a:pt x="565" y="302"/>
                  </a:cubicBezTo>
                  <a:cubicBezTo>
                    <a:pt x="635" y="232"/>
                    <a:pt x="635" y="232"/>
                    <a:pt x="635" y="232"/>
                  </a:cubicBezTo>
                  <a:close/>
                  <a:moveTo>
                    <a:pt x="471" y="580"/>
                  </a:moveTo>
                  <a:cubicBezTo>
                    <a:pt x="531" y="580"/>
                    <a:pt x="579" y="531"/>
                    <a:pt x="579" y="471"/>
                  </a:cubicBezTo>
                  <a:cubicBezTo>
                    <a:pt x="579" y="461"/>
                    <a:pt x="578" y="451"/>
                    <a:pt x="575" y="442"/>
                  </a:cubicBezTo>
                  <a:cubicBezTo>
                    <a:pt x="553" y="464"/>
                    <a:pt x="530" y="487"/>
                    <a:pt x="509" y="509"/>
                  </a:cubicBezTo>
                  <a:cubicBezTo>
                    <a:pt x="488" y="530"/>
                    <a:pt x="454" y="530"/>
                    <a:pt x="433" y="509"/>
                  </a:cubicBezTo>
                  <a:cubicBezTo>
                    <a:pt x="412" y="488"/>
                    <a:pt x="412" y="454"/>
                    <a:pt x="433" y="433"/>
                  </a:cubicBezTo>
                  <a:cubicBezTo>
                    <a:pt x="455" y="411"/>
                    <a:pt x="478" y="389"/>
                    <a:pt x="500" y="367"/>
                  </a:cubicBezTo>
                  <a:cubicBezTo>
                    <a:pt x="491" y="364"/>
                    <a:pt x="481" y="363"/>
                    <a:pt x="471" y="363"/>
                  </a:cubicBezTo>
                  <a:cubicBezTo>
                    <a:pt x="411" y="363"/>
                    <a:pt x="362" y="411"/>
                    <a:pt x="362" y="471"/>
                  </a:cubicBezTo>
                  <a:cubicBezTo>
                    <a:pt x="362" y="531"/>
                    <a:pt x="411" y="580"/>
                    <a:pt x="471" y="58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54"/>
            <p:cNvSpPr>
              <a:spLocks/>
            </p:cNvSpPr>
            <p:nvPr/>
          </p:nvSpPr>
          <p:spPr bwMode="auto">
            <a:xfrm>
              <a:off x="661988" y="2725738"/>
              <a:ext cx="401638" cy="401638"/>
            </a:xfrm>
            <a:custGeom>
              <a:avLst/>
              <a:gdLst>
                <a:gd name="T0" fmla="*/ 48 w 590"/>
                <a:gd name="T1" fmla="*/ 571 h 590"/>
                <a:gd name="T2" fmla="*/ 394 w 590"/>
                <a:gd name="T3" fmla="*/ 227 h 590"/>
                <a:gd name="T4" fmla="*/ 491 w 590"/>
                <a:gd name="T5" fmla="*/ 227 h 590"/>
                <a:gd name="T6" fmla="*/ 498 w 590"/>
                <a:gd name="T7" fmla="*/ 224 h 590"/>
                <a:gd name="T8" fmla="*/ 584 w 590"/>
                <a:gd name="T9" fmla="*/ 134 h 590"/>
                <a:gd name="T10" fmla="*/ 577 w 590"/>
                <a:gd name="T11" fmla="*/ 119 h 590"/>
                <a:gd name="T12" fmla="*/ 500 w 590"/>
                <a:gd name="T13" fmla="*/ 119 h 590"/>
                <a:gd name="T14" fmla="*/ 507 w 590"/>
                <a:gd name="T15" fmla="*/ 113 h 590"/>
                <a:gd name="T16" fmla="*/ 478 w 590"/>
                <a:gd name="T17" fmla="*/ 84 h 590"/>
                <a:gd name="T18" fmla="*/ 471 w 590"/>
                <a:gd name="T19" fmla="*/ 89 h 590"/>
                <a:gd name="T20" fmla="*/ 471 w 590"/>
                <a:gd name="T21" fmla="*/ 12 h 590"/>
                <a:gd name="T22" fmla="*/ 455 w 590"/>
                <a:gd name="T23" fmla="*/ 6 h 590"/>
                <a:gd name="T24" fmla="*/ 370 w 590"/>
                <a:gd name="T25" fmla="*/ 93 h 590"/>
                <a:gd name="T26" fmla="*/ 367 w 590"/>
                <a:gd name="T27" fmla="*/ 100 h 590"/>
                <a:gd name="T28" fmla="*/ 367 w 590"/>
                <a:gd name="T29" fmla="*/ 196 h 590"/>
                <a:gd name="T30" fmla="*/ 19 w 590"/>
                <a:gd name="T31" fmla="*/ 542 h 590"/>
                <a:gd name="T32" fmla="*/ 48 w 590"/>
                <a:gd name="T33" fmla="*/ 57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590">
                  <a:moveTo>
                    <a:pt x="48" y="571"/>
                  </a:moveTo>
                  <a:cubicBezTo>
                    <a:pt x="394" y="227"/>
                    <a:pt x="394" y="227"/>
                    <a:pt x="394" y="227"/>
                  </a:cubicBezTo>
                  <a:cubicBezTo>
                    <a:pt x="491" y="227"/>
                    <a:pt x="491" y="227"/>
                    <a:pt x="491" y="227"/>
                  </a:cubicBezTo>
                  <a:cubicBezTo>
                    <a:pt x="493" y="227"/>
                    <a:pt x="496" y="226"/>
                    <a:pt x="498" y="224"/>
                  </a:cubicBezTo>
                  <a:cubicBezTo>
                    <a:pt x="584" y="134"/>
                    <a:pt x="584" y="134"/>
                    <a:pt x="584" y="134"/>
                  </a:cubicBezTo>
                  <a:cubicBezTo>
                    <a:pt x="590" y="128"/>
                    <a:pt x="585" y="119"/>
                    <a:pt x="577" y="119"/>
                  </a:cubicBezTo>
                  <a:cubicBezTo>
                    <a:pt x="500" y="119"/>
                    <a:pt x="500" y="119"/>
                    <a:pt x="500" y="119"/>
                  </a:cubicBezTo>
                  <a:cubicBezTo>
                    <a:pt x="507" y="113"/>
                    <a:pt x="507" y="113"/>
                    <a:pt x="507" y="113"/>
                  </a:cubicBezTo>
                  <a:cubicBezTo>
                    <a:pt x="526" y="93"/>
                    <a:pt x="497" y="64"/>
                    <a:pt x="478" y="84"/>
                  </a:cubicBezTo>
                  <a:cubicBezTo>
                    <a:pt x="471" y="89"/>
                    <a:pt x="471" y="89"/>
                    <a:pt x="471" y="89"/>
                  </a:cubicBezTo>
                  <a:cubicBezTo>
                    <a:pt x="471" y="12"/>
                    <a:pt x="471" y="12"/>
                    <a:pt x="471" y="12"/>
                  </a:cubicBezTo>
                  <a:cubicBezTo>
                    <a:pt x="471" y="3"/>
                    <a:pt x="461" y="0"/>
                    <a:pt x="455" y="6"/>
                  </a:cubicBezTo>
                  <a:cubicBezTo>
                    <a:pt x="370" y="93"/>
                    <a:pt x="370" y="93"/>
                    <a:pt x="370" y="93"/>
                  </a:cubicBezTo>
                  <a:cubicBezTo>
                    <a:pt x="368" y="95"/>
                    <a:pt x="367" y="97"/>
                    <a:pt x="367" y="100"/>
                  </a:cubicBezTo>
                  <a:cubicBezTo>
                    <a:pt x="367" y="196"/>
                    <a:pt x="367" y="196"/>
                    <a:pt x="367" y="196"/>
                  </a:cubicBezTo>
                  <a:cubicBezTo>
                    <a:pt x="252" y="311"/>
                    <a:pt x="135" y="426"/>
                    <a:pt x="19" y="542"/>
                  </a:cubicBezTo>
                  <a:cubicBezTo>
                    <a:pt x="0" y="561"/>
                    <a:pt x="29" y="590"/>
                    <a:pt x="48" y="571"/>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3"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110199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000091"/>
                </a:solidFill>
              </a:rPr>
              <a:t>Annexe : Lexique</a:t>
            </a:r>
            <a:endParaRPr lang="fr-FR" dirty="0"/>
          </a:p>
        </p:txBody>
      </p:sp>
      <p:sp>
        <p:nvSpPr>
          <p:cNvPr id="17" name="ZoneTexte 16"/>
          <p:cNvSpPr txBox="1"/>
          <p:nvPr/>
        </p:nvSpPr>
        <p:spPr>
          <a:xfrm>
            <a:off x="339108" y="2794219"/>
            <a:ext cx="8574962" cy="1785104"/>
          </a:xfrm>
          <a:prstGeom prst="rect">
            <a:avLst/>
          </a:prstGeom>
          <a:noFill/>
          <a:ln w="19050">
            <a:noFill/>
          </a:ln>
        </p:spPr>
        <p:txBody>
          <a:bodyPr wrap="square" rtlCol="0">
            <a:spAutoFit/>
          </a:bodyPr>
          <a:lstStyle>
            <a:defPPr>
              <a:defRPr lang="fr-FR"/>
            </a:defPPr>
            <a:lvl1pPr>
              <a:defRPr sz="1200"/>
            </a:lvl1pPr>
          </a:lstStyle>
          <a:p>
            <a:r>
              <a:rPr lang="fr-FR" sz="1100" i="1" u="sng" dirty="0"/>
              <a:t>L’attestation de l’organisme complémentaire </a:t>
            </a:r>
            <a:r>
              <a:rPr lang="fr-FR" sz="1100" i="1" dirty="0"/>
              <a:t>: </a:t>
            </a:r>
          </a:p>
          <a:p>
            <a:pPr marL="171450" indent="-171450">
              <a:buFont typeface="Arial" panose="020B0604020202020204" pitchFamily="34" charset="0"/>
              <a:buChar char="•"/>
            </a:pPr>
            <a:r>
              <a:rPr lang="fr-FR" sz="1100" i="1" dirty="0"/>
              <a:t>Elle </a:t>
            </a:r>
            <a:r>
              <a:rPr lang="fr-FR" sz="1100" i="1" dirty="0">
                <a:solidFill>
                  <a:srgbClr val="000091"/>
                </a:solidFill>
              </a:rPr>
              <a:t>peut être établie sur l’année 2021 pour un versement effectué à compter de l’année 2022</a:t>
            </a:r>
            <a:r>
              <a:rPr lang="fr-FR" sz="1100" i="1" dirty="0"/>
              <a:t>. Une attestation émise cette année sera valable pour demander le remboursement à compter du 1er janvier 2022. Il n’est pas nécessaire de solliciter chaque année le versement du remboursement. </a:t>
            </a:r>
          </a:p>
          <a:p>
            <a:pPr marL="171450" indent="-171450">
              <a:buFont typeface="Arial" panose="020B0604020202020204" pitchFamily="34" charset="0"/>
              <a:buChar char="•"/>
            </a:pPr>
            <a:r>
              <a:rPr lang="fr-FR" sz="1100" i="1" dirty="0">
                <a:solidFill>
                  <a:srgbClr val="000091"/>
                </a:solidFill>
              </a:rPr>
              <a:t>Tout changement dans votre situation individuelle</a:t>
            </a:r>
            <a:r>
              <a:rPr lang="fr-FR" sz="1100" i="1" dirty="0"/>
              <a:t>, qui aurait pour conséquence de modifier vos droits au remboursement, </a:t>
            </a:r>
            <a:r>
              <a:rPr lang="fr-FR" sz="1100" i="1" dirty="0">
                <a:solidFill>
                  <a:srgbClr val="000091"/>
                </a:solidFill>
              </a:rPr>
              <a:t>devra être signalé à votre service gestionnaire.</a:t>
            </a:r>
          </a:p>
          <a:p>
            <a:pPr marL="171450" indent="-171450">
              <a:buFont typeface="Arial" panose="020B0604020202020204" pitchFamily="34" charset="0"/>
              <a:buChar char="•"/>
            </a:pPr>
            <a:r>
              <a:rPr lang="fr-FR" sz="1100" i="1" dirty="0"/>
              <a:t>Votre service de gestion a la possibilité de mettre en œuvre, à tout moment, un contrôle selon les modalités et la périodicité de son choix, pendant toute la durée du dispositif. </a:t>
            </a:r>
          </a:p>
          <a:p>
            <a:pPr marL="171450" indent="-171450">
              <a:buFont typeface="Arial" panose="020B0604020202020204" pitchFamily="34" charset="0"/>
              <a:buChar char="•"/>
            </a:pPr>
            <a:r>
              <a:rPr lang="fr-FR" sz="1100" i="1" dirty="0">
                <a:solidFill>
                  <a:srgbClr val="000091"/>
                </a:solidFill>
              </a:rPr>
              <a:t>Tous les documents justifiant de votre éligibilité au versement du remboursement doivent être transmis à votre service de gestion, </a:t>
            </a:r>
            <a:r>
              <a:rPr lang="fr-FR" sz="1100" i="1" dirty="0"/>
              <a:t>dans un </a:t>
            </a:r>
            <a:r>
              <a:rPr lang="fr-FR" sz="1100" b="1" i="1" dirty="0"/>
              <a:t>délai de deux mois à compter de la notification du contrôle</a:t>
            </a:r>
            <a:r>
              <a:rPr lang="fr-FR" sz="1100" i="1" dirty="0"/>
              <a:t>, sous peine d’interruption du versement du remboursement.</a:t>
            </a:r>
          </a:p>
        </p:txBody>
      </p:sp>
      <p:sp>
        <p:nvSpPr>
          <p:cNvPr id="7" name="Espace réservé du texte 6"/>
          <p:cNvSpPr>
            <a:spLocks noGrp="1"/>
          </p:cNvSpPr>
          <p:nvPr>
            <p:ph type="body" sz="quarter" idx="10"/>
          </p:nvPr>
        </p:nvSpPr>
        <p:spPr/>
        <p:txBody>
          <a:bodyPr/>
          <a:lstStyle/>
          <a:p>
            <a:r>
              <a:rPr lang="fr-FR" dirty="0"/>
              <a:t>Informations liées à la page 3 du formulaire COLIBRIS : « Informations concernant la mutuelle »</a:t>
            </a:r>
          </a:p>
        </p:txBody>
      </p:sp>
      <p:sp>
        <p:nvSpPr>
          <p:cNvPr id="14"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2" name="Image 1"/>
          <p:cNvPicPr>
            <a:picLocks noChangeAspect="1"/>
          </p:cNvPicPr>
          <p:nvPr/>
        </p:nvPicPr>
        <p:blipFill>
          <a:blip r:embed="rId2"/>
          <a:stretch>
            <a:fillRect/>
          </a:stretch>
        </p:blipFill>
        <p:spPr>
          <a:xfrm>
            <a:off x="339108" y="1352978"/>
            <a:ext cx="2462614" cy="1220783"/>
          </a:xfrm>
          <a:prstGeom prst="rect">
            <a:avLst/>
          </a:prstGeom>
          <a:ln>
            <a:solidFill>
              <a:schemeClr val="bg1">
                <a:lumMod val="85000"/>
              </a:schemeClr>
            </a:solidFill>
          </a:ln>
        </p:spPr>
      </p:pic>
      <p:sp>
        <p:nvSpPr>
          <p:cNvPr id="8"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89703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p:nvPr/>
        </p:nvSpPr>
        <p:spPr>
          <a:xfrm>
            <a:off x="345213" y="1289961"/>
            <a:ext cx="8750902" cy="3506576"/>
          </a:xfrm>
          <a:custGeom>
            <a:avLst/>
            <a:gdLst>
              <a:gd name="connsiteX0" fmla="*/ 0 w 5575237"/>
              <a:gd name="connsiteY0" fmla="*/ 0 h 4794399"/>
              <a:gd name="connsiteX1" fmla="*/ 5575237 w 5575237"/>
              <a:gd name="connsiteY1" fmla="*/ 0 h 4794399"/>
              <a:gd name="connsiteX2" fmla="*/ 5575237 w 5575237"/>
              <a:gd name="connsiteY2" fmla="*/ 4794399 h 4794399"/>
              <a:gd name="connsiteX3" fmla="*/ 0 w 5575237"/>
              <a:gd name="connsiteY3" fmla="*/ 4794399 h 4794399"/>
              <a:gd name="connsiteX4" fmla="*/ 0 w 5575237"/>
              <a:gd name="connsiteY4" fmla="*/ 0 h 4794399"/>
              <a:gd name="connsiteX0" fmla="*/ 14514 w 5575237"/>
              <a:gd name="connsiteY0" fmla="*/ 116114 h 4794399"/>
              <a:gd name="connsiteX1" fmla="*/ 5575237 w 5575237"/>
              <a:gd name="connsiteY1" fmla="*/ 0 h 4794399"/>
              <a:gd name="connsiteX2" fmla="*/ 5575237 w 5575237"/>
              <a:gd name="connsiteY2" fmla="*/ 4794399 h 4794399"/>
              <a:gd name="connsiteX3" fmla="*/ 0 w 5575237"/>
              <a:gd name="connsiteY3" fmla="*/ 4794399 h 4794399"/>
              <a:gd name="connsiteX4" fmla="*/ 14514 w 5575237"/>
              <a:gd name="connsiteY4" fmla="*/ 116114 h 4794399"/>
              <a:gd name="connsiteX0" fmla="*/ 14514 w 5575237"/>
              <a:gd name="connsiteY0" fmla="*/ 29028 h 4707313"/>
              <a:gd name="connsiteX1" fmla="*/ 5255922 w 5575237"/>
              <a:gd name="connsiteY1" fmla="*/ 0 h 4707313"/>
              <a:gd name="connsiteX2" fmla="*/ 5575237 w 5575237"/>
              <a:gd name="connsiteY2" fmla="*/ 4707313 h 4707313"/>
              <a:gd name="connsiteX3" fmla="*/ 0 w 5575237"/>
              <a:gd name="connsiteY3" fmla="*/ 4707313 h 4707313"/>
              <a:gd name="connsiteX4" fmla="*/ 14514 w 5575237"/>
              <a:gd name="connsiteY4" fmla="*/ 29028 h 4707313"/>
              <a:gd name="connsiteX0" fmla="*/ 14514 w 5299466"/>
              <a:gd name="connsiteY0" fmla="*/ 29028 h 4707313"/>
              <a:gd name="connsiteX1" fmla="*/ 5255922 w 5299466"/>
              <a:gd name="connsiteY1" fmla="*/ 0 h 4707313"/>
              <a:gd name="connsiteX2" fmla="*/ 5299466 w 5299466"/>
              <a:gd name="connsiteY2" fmla="*/ 4489599 h 4707313"/>
              <a:gd name="connsiteX3" fmla="*/ 0 w 5299466"/>
              <a:gd name="connsiteY3" fmla="*/ 4707313 h 4707313"/>
              <a:gd name="connsiteX4" fmla="*/ 14514 w 5299466"/>
              <a:gd name="connsiteY4" fmla="*/ 29028 h 4707313"/>
              <a:gd name="connsiteX0" fmla="*/ 14514 w 5313980"/>
              <a:gd name="connsiteY0" fmla="*/ 29028 h 4895999"/>
              <a:gd name="connsiteX1" fmla="*/ 5255922 w 5313980"/>
              <a:gd name="connsiteY1" fmla="*/ 0 h 4895999"/>
              <a:gd name="connsiteX2" fmla="*/ 5313980 w 5313980"/>
              <a:gd name="connsiteY2" fmla="*/ 4895999 h 4895999"/>
              <a:gd name="connsiteX3" fmla="*/ 0 w 5313980"/>
              <a:gd name="connsiteY3" fmla="*/ 4707313 h 4895999"/>
              <a:gd name="connsiteX4" fmla="*/ 14514 w 5313980"/>
              <a:gd name="connsiteY4" fmla="*/ 29028 h 4895999"/>
              <a:gd name="connsiteX0" fmla="*/ 14514 w 5633295"/>
              <a:gd name="connsiteY0" fmla="*/ 29028 h 4910513"/>
              <a:gd name="connsiteX1" fmla="*/ 5255922 w 5633295"/>
              <a:gd name="connsiteY1" fmla="*/ 0 h 4910513"/>
              <a:gd name="connsiteX2" fmla="*/ 5633295 w 5633295"/>
              <a:gd name="connsiteY2" fmla="*/ 4910513 h 4910513"/>
              <a:gd name="connsiteX3" fmla="*/ 0 w 5633295"/>
              <a:gd name="connsiteY3" fmla="*/ 4707313 h 4910513"/>
              <a:gd name="connsiteX4" fmla="*/ 14514 w 5633295"/>
              <a:gd name="connsiteY4" fmla="*/ 29028 h 4910513"/>
              <a:gd name="connsiteX0" fmla="*/ 14514 w 5473637"/>
              <a:gd name="connsiteY0" fmla="*/ 29028 h 4707313"/>
              <a:gd name="connsiteX1" fmla="*/ 5255922 w 5473637"/>
              <a:gd name="connsiteY1" fmla="*/ 0 h 4707313"/>
              <a:gd name="connsiteX2" fmla="*/ 5473637 w 5473637"/>
              <a:gd name="connsiteY2" fmla="*/ 4692799 h 4707313"/>
              <a:gd name="connsiteX3" fmla="*/ 0 w 5473637"/>
              <a:gd name="connsiteY3" fmla="*/ 4707313 h 4707313"/>
              <a:gd name="connsiteX4" fmla="*/ 14514 w 5473637"/>
              <a:gd name="connsiteY4" fmla="*/ 29028 h 470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637" h="4707313">
                <a:moveTo>
                  <a:pt x="14514" y="29028"/>
                </a:moveTo>
                <a:lnTo>
                  <a:pt x="5255922" y="0"/>
                </a:lnTo>
                <a:lnTo>
                  <a:pt x="5473637" y="4692799"/>
                </a:lnTo>
                <a:lnTo>
                  <a:pt x="0" y="4707313"/>
                </a:lnTo>
                <a:lnTo>
                  <a:pt x="14514" y="2902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p:txBody>
      </p:sp>
      <p:sp>
        <p:nvSpPr>
          <p:cNvPr id="8" name="Titre 7">
            <a:extLst>
              <a:ext uri="{FF2B5EF4-FFF2-40B4-BE49-F238E27FC236}">
                <a16:creationId xmlns:a16="http://schemas.microsoft.com/office/drawing/2014/main" id="{07F737EB-A4F5-4870-A458-6FF005C00465}"/>
              </a:ext>
            </a:extLst>
          </p:cNvPr>
          <p:cNvSpPr>
            <a:spLocks noGrp="1"/>
          </p:cNvSpPr>
          <p:nvPr>
            <p:ph type="title"/>
          </p:nvPr>
        </p:nvSpPr>
        <p:spPr>
          <a:xfrm>
            <a:off x="1148080" y="187471"/>
            <a:ext cx="7900670" cy="442726"/>
          </a:xfrm>
        </p:spPr>
        <p:txBody>
          <a:bodyPr/>
          <a:lstStyle/>
          <a:p>
            <a:r>
              <a:rPr lang="fr-FR" dirty="0"/>
              <a:t>Contexte (1/3)</a:t>
            </a:r>
          </a:p>
        </p:txBody>
      </p:sp>
      <p:sp>
        <p:nvSpPr>
          <p:cNvPr id="73"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
        <p:nvSpPr>
          <p:cNvPr id="82" name="Rectangle 8"/>
          <p:cNvSpPr/>
          <p:nvPr/>
        </p:nvSpPr>
        <p:spPr>
          <a:xfrm>
            <a:off x="214758" y="1203396"/>
            <a:ext cx="8750902" cy="3506576"/>
          </a:xfrm>
          <a:custGeom>
            <a:avLst/>
            <a:gdLst>
              <a:gd name="connsiteX0" fmla="*/ 0 w 5575237"/>
              <a:gd name="connsiteY0" fmla="*/ 0 h 4794399"/>
              <a:gd name="connsiteX1" fmla="*/ 5575237 w 5575237"/>
              <a:gd name="connsiteY1" fmla="*/ 0 h 4794399"/>
              <a:gd name="connsiteX2" fmla="*/ 5575237 w 5575237"/>
              <a:gd name="connsiteY2" fmla="*/ 4794399 h 4794399"/>
              <a:gd name="connsiteX3" fmla="*/ 0 w 5575237"/>
              <a:gd name="connsiteY3" fmla="*/ 4794399 h 4794399"/>
              <a:gd name="connsiteX4" fmla="*/ 0 w 5575237"/>
              <a:gd name="connsiteY4" fmla="*/ 0 h 4794399"/>
              <a:gd name="connsiteX0" fmla="*/ 14514 w 5575237"/>
              <a:gd name="connsiteY0" fmla="*/ 116114 h 4794399"/>
              <a:gd name="connsiteX1" fmla="*/ 5575237 w 5575237"/>
              <a:gd name="connsiteY1" fmla="*/ 0 h 4794399"/>
              <a:gd name="connsiteX2" fmla="*/ 5575237 w 5575237"/>
              <a:gd name="connsiteY2" fmla="*/ 4794399 h 4794399"/>
              <a:gd name="connsiteX3" fmla="*/ 0 w 5575237"/>
              <a:gd name="connsiteY3" fmla="*/ 4794399 h 4794399"/>
              <a:gd name="connsiteX4" fmla="*/ 14514 w 5575237"/>
              <a:gd name="connsiteY4" fmla="*/ 116114 h 4794399"/>
              <a:gd name="connsiteX0" fmla="*/ 14514 w 5575237"/>
              <a:gd name="connsiteY0" fmla="*/ 29028 h 4707313"/>
              <a:gd name="connsiteX1" fmla="*/ 5255922 w 5575237"/>
              <a:gd name="connsiteY1" fmla="*/ 0 h 4707313"/>
              <a:gd name="connsiteX2" fmla="*/ 5575237 w 5575237"/>
              <a:gd name="connsiteY2" fmla="*/ 4707313 h 4707313"/>
              <a:gd name="connsiteX3" fmla="*/ 0 w 5575237"/>
              <a:gd name="connsiteY3" fmla="*/ 4707313 h 4707313"/>
              <a:gd name="connsiteX4" fmla="*/ 14514 w 5575237"/>
              <a:gd name="connsiteY4" fmla="*/ 29028 h 4707313"/>
              <a:gd name="connsiteX0" fmla="*/ 14514 w 5299466"/>
              <a:gd name="connsiteY0" fmla="*/ 29028 h 4707313"/>
              <a:gd name="connsiteX1" fmla="*/ 5255922 w 5299466"/>
              <a:gd name="connsiteY1" fmla="*/ 0 h 4707313"/>
              <a:gd name="connsiteX2" fmla="*/ 5299466 w 5299466"/>
              <a:gd name="connsiteY2" fmla="*/ 4489599 h 4707313"/>
              <a:gd name="connsiteX3" fmla="*/ 0 w 5299466"/>
              <a:gd name="connsiteY3" fmla="*/ 4707313 h 4707313"/>
              <a:gd name="connsiteX4" fmla="*/ 14514 w 5299466"/>
              <a:gd name="connsiteY4" fmla="*/ 29028 h 4707313"/>
              <a:gd name="connsiteX0" fmla="*/ 14514 w 5313980"/>
              <a:gd name="connsiteY0" fmla="*/ 29028 h 4895999"/>
              <a:gd name="connsiteX1" fmla="*/ 5255922 w 5313980"/>
              <a:gd name="connsiteY1" fmla="*/ 0 h 4895999"/>
              <a:gd name="connsiteX2" fmla="*/ 5313980 w 5313980"/>
              <a:gd name="connsiteY2" fmla="*/ 4895999 h 4895999"/>
              <a:gd name="connsiteX3" fmla="*/ 0 w 5313980"/>
              <a:gd name="connsiteY3" fmla="*/ 4707313 h 4895999"/>
              <a:gd name="connsiteX4" fmla="*/ 14514 w 5313980"/>
              <a:gd name="connsiteY4" fmla="*/ 29028 h 4895999"/>
              <a:gd name="connsiteX0" fmla="*/ 14514 w 5633295"/>
              <a:gd name="connsiteY0" fmla="*/ 29028 h 4910513"/>
              <a:gd name="connsiteX1" fmla="*/ 5255922 w 5633295"/>
              <a:gd name="connsiteY1" fmla="*/ 0 h 4910513"/>
              <a:gd name="connsiteX2" fmla="*/ 5633295 w 5633295"/>
              <a:gd name="connsiteY2" fmla="*/ 4910513 h 4910513"/>
              <a:gd name="connsiteX3" fmla="*/ 0 w 5633295"/>
              <a:gd name="connsiteY3" fmla="*/ 4707313 h 4910513"/>
              <a:gd name="connsiteX4" fmla="*/ 14514 w 5633295"/>
              <a:gd name="connsiteY4" fmla="*/ 29028 h 4910513"/>
              <a:gd name="connsiteX0" fmla="*/ 14514 w 5473637"/>
              <a:gd name="connsiteY0" fmla="*/ 29028 h 4707313"/>
              <a:gd name="connsiteX1" fmla="*/ 5255922 w 5473637"/>
              <a:gd name="connsiteY1" fmla="*/ 0 h 4707313"/>
              <a:gd name="connsiteX2" fmla="*/ 5473637 w 5473637"/>
              <a:gd name="connsiteY2" fmla="*/ 4692799 h 4707313"/>
              <a:gd name="connsiteX3" fmla="*/ 0 w 5473637"/>
              <a:gd name="connsiteY3" fmla="*/ 4707313 h 4707313"/>
              <a:gd name="connsiteX4" fmla="*/ 14514 w 5473637"/>
              <a:gd name="connsiteY4" fmla="*/ 29028 h 470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637" h="4707313">
                <a:moveTo>
                  <a:pt x="14514" y="29028"/>
                </a:moveTo>
                <a:lnTo>
                  <a:pt x="5255922" y="0"/>
                </a:lnTo>
                <a:lnTo>
                  <a:pt x="5473637" y="4692799"/>
                </a:lnTo>
                <a:lnTo>
                  <a:pt x="0" y="4707313"/>
                </a:lnTo>
                <a:lnTo>
                  <a:pt x="14514" y="29028"/>
                </a:lnTo>
                <a:close/>
              </a:path>
            </a:pathLst>
          </a:custGeom>
          <a:solidFill>
            <a:srgbClr val="E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p:txBody>
      </p:sp>
      <p:sp>
        <p:nvSpPr>
          <p:cNvPr id="87" name="Rectangle 86"/>
          <p:cNvSpPr/>
          <p:nvPr/>
        </p:nvSpPr>
        <p:spPr>
          <a:xfrm>
            <a:off x="236703" y="1291845"/>
            <a:ext cx="8569242" cy="3403496"/>
          </a:xfrm>
          <a:prstGeom prst="rect">
            <a:avLst/>
          </a:prstGeom>
        </p:spPr>
        <p:txBody>
          <a:bodyPr wrap="square">
            <a:spAutoFit/>
          </a:bodyPr>
          <a:lstStyle/>
          <a:p>
            <a:pPr>
              <a:spcBef>
                <a:spcPts val="200"/>
              </a:spcBef>
              <a:spcAft>
                <a:spcPts val="600"/>
              </a:spcAft>
            </a:pPr>
            <a:r>
              <a:rPr lang="fr-FR" sz="1050" b="1" dirty="0">
                <a:solidFill>
                  <a:srgbClr val="000091"/>
                </a:solidFill>
              </a:rPr>
              <a:t>Qu’est-ce que le dispositif de remboursement forfaitaire des cotisations de protection sociale complémentaire (PSC) en santé ?</a:t>
            </a:r>
          </a:p>
          <a:p>
            <a:pPr marL="171450" indent="-171450">
              <a:spcBef>
                <a:spcPts val="200"/>
              </a:spcBef>
              <a:buFont typeface="Arial" panose="020B0604020202020204" pitchFamily="34" charset="0"/>
              <a:buChar char="•"/>
            </a:pPr>
            <a:r>
              <a:rPr lang="fr-FR" sz="1050" dirty="0"/>
              <a:t>Le dispositif de remboursement d’une partie des cotisations de PSC vise à prendre en charge, à compter du </a:t>
            </a:r>
            <a:r>
              <a:rPr lang="fr-FR" sz="1050" b="1" dirty="0"/>
              <a:t>1er janvier 2022</a:t>
            </a:r>
            <a:r>
              <a:rPr lang="fr-FR" sz="1050" dirty="0"/>
              <a:t>, une partie du coût de la complémentaire santé des agents publics. </a:t>
            </a:r>
          </a:p>
          <a:p>
            <a:pPr marL="171450" indent="-171450">
              <a:spcBef>
                <a:spcPts val="200"/>
              </a:spcBef>
              <a:buFont typeface="Arial" panose="020B0604020202020204" pitchFamily="34" charset="0"/>
              <a:buChar char="•"/>
            </a:pPr>
            <a:r>
              <a:rPr lang="fr-FR" sz="1050" dirty="0"/>
              <a:t>Ce dispositif est temporaire : il vise à assurer la transition vers un nouveau régime cible de financement de la PSC dans la FPE. </a:t>
            </a:r>
          </a:p>
          <a:p>
            <a:pPr marL="171450" indent="-171450">
              <a:spcBef>
                <a:spcPts val="200"/>
              </a:spcBef>
              <a:buFont typeface="Arial" panose="020B0604020202020204" pitchFamily="34" charset="0"/>
              <a:buChar char="•"/>
            </a:pPr>
            <a:r>
              <a:rPr lang="fr-FR" sz="1050" dirty="0"/>
              <a:t>Les conditions d’éligibilité, le montant et les modalités de remboursement sont précisés par le </a:t>
            </a:r>
            <a:r>
              <a:rPr lang="fr-FR" sz="1050" dirty="0">
                <a:hlinkClick r:id="rId3"/>
              </a:rPr>
              <a:t>décret n° 2021-1164 du 8 septembre 2021</a:t>
            </a:r>
            <a:r>
              <a:rPr lang="fr-FR" sz="1050" dirty="0"/>
              <a:t> relatif au remboursement d’une partie des cotisations de PSC destinées à couvrir les frais de santé des agents civils et militaires de l’État. </a:t>
            </a:r>
          </a:p>
          <a:p>
            <a:pPr marL="171450" indent="-171450">
              <a:spcBef>
                <a:spcPts val="200"/>
              </a:spcBef>
              <a:buFont typeface="Arial" panose="020B0604020202020204" pitchFamily="34" charset="0"/>
              <a:buChar char="•"/>
            </a:pPr>
            <a:r>
              <a:rPr lang="fr-FR" sz="1050" dirty="0"/>
              <a:t>Les agents éligibles bénéficieront </a:t>
            </a:r>
            <a:r>
              <a:rPr lang="fr-FR" sz="1050" b="1" dirty="0"/>
              <a:t>du forfait mensuel brut de 15 €</a:t>
            </a:r>
            <a:r>
              <a:rPr lang="fr-FR" sz="1050" dirty="0"/>
              <a:t>, correspondant au remboursement d'une partie des cotisations de PSC destinées à couvrir les frais de santé (frais occasionnés par une maternité, une maladie ou un accident).</a:t>
            </a:r>
          </a:p>
          <a:p>
            <a:pPr marL="171450" lvl="1" indent="-171450">
              <a:spcBef>
                <a:spcPts val="200"/>
              </a:spcBef>
              <a:buFont typeface="Arial" panose="020B0604020202020204" pitchFamily="34" charset="0"/>
              <a:buChar char="•"/>
            </a:pPr>
            <a:r>
              <a:rPr lang="fr-FR" sz="1050" dirty="0"/>
              <a:t>Le droit au remboursement est </a:t>
            </a:r>
            <a:r>
              <a:rPr lang="fr-FR" sz="1050" b="1" dirty="0"/>
              <a:t>ouvert à compter de janvier 2022</a:t>
            </a:r>
            <a:r>
              <a:rPr lang="fr-FR" sz="1050" dirty="0"/>
              <a:t>, </a:t>
            </a:r>
            <a:r>
              <a:rPr lang="fr-FR" sz="1050" b="1" dirty="0"/>
              <a:t>quelle que soit la date à laquelle intervient la demande</a:t>
            </a:r>
            <a:r>
              <a:rPr lang="fr-FR" sz="1050" dirty="0"/>
              <a:t>. </a:t>
            </a:r>
          </a:p>
          <a:p>
            <a:pPr marL="0" lvl="1">
              <a:spcBef>
                <a:spcPts val="200"/>
              </a:spcBef>
            </a:pPr>
            <a:endParaRPr lang="fr-FR" sz="1000" b="1" dirty="0"/>
          </a:p>
          <a:p>
            <a:pPr>
              <a:spcBef>
                <a:spcPts val="200"/>
              </a:spcBef>
            </a:pPr>
            <a:r>
              <a:rPr lang="fr-FR" sz="1050" b="1" dirty="0">
                <a:solidFill>
                  <a:srgbClr val="000091"/>
                </a:solidFill>
              </a:rPr>
              <a:t>Quelles sont les démarches que vous devez effectuer pour bénéficier du remboursement forfaitaire ?</a:t>
            </a:r>
          </a:p>
          <a:p>
            <a:pPr marL="171450" indent="-171450">
              <a:spcBef>
                <a:spcPts val="200"/>
              </a:spcBef>
              <a:buFont typeface="Arial" panose="020B0604020202020204" pitchFamily="34" charset="0"/>
              <a:buChar char="•"/>
            </a:pPr>
            <a:r>
              <a:rPr lang="fr-FR" sz="1050" dirty="0"/>
              <a:t>Vous devez adresser une demande à l’employeur public dont il relève vous relevez sur l’outil COLIBRIS</a:t>
            </a:r>
          </a:p>
          <a:p>
            <a:pPr marL="171450" indent="-171450">
              <a:spcBef>
                <a:spcPts val="200"/>
              </a:spcBef>
              <a:buFont typeface="Arial" panose="020B0604020202020204" pitchFamily="34" charset="0"/>
              <a:buChar char="•"/>
            </a:pPr>
            <a:r>
              <a:rPr lang="fr-FR" sz="1050" dirty="0"/>
              <a:t>Votre demande doit être accompagnée d’une </a:t>
            </a:r>
            <a:r>
              <a:rPr lang="fr-FR" sz="1050" b="1" dirty="0"/>
              <a:t>pièce justificative transmise au sein du formulaire sur l’outil COLIBRIS</a:t>
            </a:r>
            <a:r>
              <a:rPr lang="fr-FR" sz="1050" dirty="0"/>
              <a:t> : </a:t>
            </a:r>
          </a:p>
          <a:p>
            <a:pPr marL="468000" lvl="1" indent="-171450">
              <a:spcBef>
                <a:spcPts val="200"/>
              </a:spcBef>
              <a:buFont typeface="Wingdings" panose="05000000000000000000" pitchFamily="2" charset="2"/>
              <a:buChar char="ü"/>
            </a:pPr>
            <a:r>
              <a:rPr lang="fr-FR" sz="1050" dirty="0"/>
              <a:t>attestation émise par l’organisme de PSC avec lequel le contrat est conclu et au titre duquel les cotisations sont versées. </a:t>
            </a:r>
          </a:p>
          <a:p>
            <a:pPr marL="171450" indent="-171450">
              <a:spcBef>
                <a:spcPts val="200"/>
              </a:spcBef>
              <a:buFont typeface="Arial" panose="020B0604020202020204" pitchFamily="34" charset="0"/>
              <a:buChar char="•"/>
            </a:pPr>
            <a:r>
              <a:rPr lang="fr-FR" sz="1050" dirty="0"/>
              <a:t>L’agent n’aura pas à renouveler sa </a:t>
            </a:r>
            <a:r>
              <a:rPr lang="fr-FR" sz="1050" b="1" dirty="0"/>
              <a:t>demande, qui vaut jusqu’à l’expiration du dispositif temporaire</a:t>
            </a:r>
            <a:r>
              <a:rPr lang="fr-FR" sz="1050" dirty="0"/>
              <a:t>.</a:t>
            </a:r>
          </a:p>
          <a:p>
            <a:pPr marL="358775" algn="ctr">
              <a:spcBef>
                <a:spcPts val="200"/>
              </a:spcBef>
            </a:pPr>
            <a:endParaRPr lang="fr-FR" sz="1050" dirty="0"/>
          </a:p>
          <a:p>
            <a:pPr marL="358775">
              <a:spcBef>
                <a:spcPts val="200"/>
              </a:spcBef>
            </a:pPr>
            <a:r>
              <a:rPr lang="fr-FR" sz="1050" dirty="0"/>
              <a:t>Tout formulaire de demande de remboursement transmis au-delà du </a:t>
            </a:r>
            <a:r>
              <a:rPr lang="fr-FR" sz="1050" b="1" dirty="0"/>
              <a:t>3 décembre 2021 </a:t>
            </a:r>
            <a:r>
              <a:rPr lang="fr-FR" sz="1050" dirty="0"/>
              <a:t>ne pourra pas faire l’objet d’une prise en charge sur la paye du mois de janvier 2022. Il sera traité sur la paye de février 2022 avec une régularisation pour le mois de janvier.</a:t>
            </a:r>
          </a:p>
        </p:txBody>
      </p:sp>
      <p:pic>
        <p:nvPicPr>
          <p:cNvPr id="7" name="Picture 2" descr="Icône De Contexte Illustration Délément Simple Conception De Symbole De  Concept De Contexte Peut Être Utilisé Pour Le Web Et Mobile Vecteurs libres  de droits et plus d&amp;#39;images vectorielles de Icône -"/>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573" t="24775" r="30575" b="26186"/>
          <a:stretch/>
        </p:blipFill>
        <p:spPr bwMode="auto">
          <a:xfrm>
            <a:off x="8106658" y="3514066"/>
            <a:ext cx="523502" cy="716054"/>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pied de page 3"/>
          <p:cNvSpPr>
            <a:spLocks noGrp="1"/>
          </p:cNvSpPr>
          <p:nvPr>
            <p:ph type="ftr" sz="quarter" idx="11"/>
          </p:nvPr>
        </p:nvSpPr>
        <p:spPr>
          <a:xfrm>
            <a:off x="734518" y="4834299"/>
            <a:ext cx="5637400" cy="360000"/>
          </a:xfrm>
        </p:spPr>
        <p:txBody>
          <a:bodyPr/>
          <a:lstStyle/>
          <a:p>
            <a:r>
              <a:rPr lang="fr-FR" dirty="0"/>
              <a:t>COLIBRIS Mode opératoire formulaire PSC - Agent</a:t>
            </a:r>
            <a:endParaRPr lang="fr-FR" b="0" dirty="0"/>
          </a:p>
        </p:txBody>
      </p:sp>
      <p:pic>
        <p:nvPicPr>
          <p:cNvPr id="11" name="Picture 2" descr="C:\Users\Utilisateur\AppData\Local\Microsoft\Windows\Temporary Internet Files\Content.IE5\LONKJCUF\exclamation-in-triangle[1].jpg"/>
          <p:cNvPicPr>
            <a:picLocks noChangeAspect="1" noChangeArrowheads="1"/>
          </p:cNvPicPr>
          <p:nvPr/>
        </p:nvPicPr>
        <p:blipFill>
          <a:blip r:embed="rId5" cstate="print">
            <a:clrChange>
              <a:clrFrom>
                <a:srgbClr val="FCFFF4"/>
              </a:clrFrom>
              <a:clrTo>
                <a:srgbClr val="FCFFF4">
                  <a:alpha val="0"/>
                </a:srgbClr>
              </a:clrTo>
            </a:clrChange>
            <a:extLst>
              <a:ext uri="{28A0092B-C50C-407E-A947-70E740481C1C}">
                <a14:useLocalDpi xmlns:a14="http://schemas.microsoft.com/office/drawing/2010/main" val="0"/>
              </a:ext>
            </a:extLst>
          </a:blip>
          <a:srcRect/>
          <a:stretch>
            <a:fillRect/>
          </a:stretch>
        </p:blipFill>
        <p:spPr bwMode="auto">
          <a:xfrm>
            <a:off x="327385" y="4297137"/>
            <a:ext cx="314264" cy="31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1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p:nvPr/>
        </p:nvSpPr>
        <p:spPr>
          <a:xfrm>
            <a:off x="476879" y="1622441"/>
            <a:ext cx="8248936" cy="3083669"/>
          </a:xfrm>
          <a:custGeom>
            <a:avLst/>
            <a:gdLst>
              <a:gd name="connsiteX0" fmla="*/ 0 w 5575237"/>
              <a:gd name="connsiteY0" fmla="*/ 0 h 4794399"/>
              <a:gd name="connsiteX1" fmla="*/ 5575237 w 5575237"/>
              <a:gd name="connsiteY1" fmla="*/ 0 h 4794399"/>
              <a:gd name="connsiteX2" fmla="*/ 5575237 w 5575237"/>
              <a:gd name="connsiteY2" fmla="*/ 4794399 h 4794399"/>
              <a:gd name="connsiteX3" fmla="*/ 0 w 5575237"/>
              <a:gd name="connsiteY3" fmla="*/ 4794399 h 4794399"/>
              <a:gd name="connsiteX4" fmla="*/ 0 w 5575237"/>
              <a:gd name="connsiteY4" fmla="*/ 0 h 4794399"/>
              <a:gd name="connsiteX0" fmla="*/ 14514 w 5575237"/>
              <a:gd name="connsiteY0" fmla="*/ 116114 h 4794399"/>
              <a:gd name="connsiteX1" fmla="*/ 5575237 w 5575237"/>
              <a:gd name="connsiteY1" fmla="*/ 0 h 4794399"/>
              <a:gd name="connsiteX2" fmla="*/ 5575237 w 5575237"/>
              <a:gd name="connsiteY2" fmla="*/ 4794399 h 4794399"/>
              <a:gd name="connsiteX3" fmla="*/ 0 w 5575237"/>
              <a:gd name="connsiteY3" fmla="*/ 4794399 h 4794399"/>
              <a:gd name="connsiteX4" fmla="*/ 14514 w 5575237"/>
              <a:gd name="connsiteY4" fmla="*/ 116114 h 4794399"/>
              <a:gd name="connsiteX0" fmla="*/ 14514 w 5575237"/>
              <a:gd name="connsiteY0" fmla="*/ 29028 h 4707313"/>
              <a:gd name="connsiteX1" fmla="*/ 5255922 w 5575237"/>
              <a:gd name="connsiteY1" fmla="*/ 0 h 4707313"/>
              <a:gd name="connsiteX2" fmla="*/ 5575237 w 5575237"/>
              <a:gd name="connsiteY2" fmla="*/ 4707313 h 4707313"/>
              <a:gd name="connsiteX3" fmla="*/ 0 w 5575237"/>
              <a:gd name="connsiteY3" fmla="*/ 4707313 h 4707313"/>
              <a:gd name="connsiteX4" fmla="*/ 14514 w 5575237"/>
              <a:gd name="connsiteY4" fmla="*/ 29028 h 4707313"/>
              <a:gd name="connsiteX0" fmla="*/ 14514 w 5299466"/>
              <a:gd name="connsiteY0" fmla="*/ 29028 h 4707313"/>
              <a:gd name="connsiteX1" fmla="*/ 5255922 w 5299466"/>
              <a:gd name="connsiteY1" fmla="*/ 0 h 4707313"/>
              <a:gd name="connsiteX2" fmla="*/ 5299466 w 5299466"/>
              <a:gd name="connsiteY2" fmla="*/ 4489599 h 4707313"/>
              <a:gd name="connsiteX3" fmla="*/ 0 w 5299466"/>
              <a:gd name="connsiteY3" fmla="*/ 4707313 h 4707313"/>
              <a:gd name="connsiteX4" fmla="*/ 14514 w 5299466"/>
              <a:gd name="connsiteY4" fmla="*/ 29028 h 4707313"/>
              <a:gd name="connsiteX0" fmla="*/ 14514 w 5313980"/>
              <a:gd name="connsiteY0" fmla="*/ 29028 h 4895999"/>
              <a:gd name="connsiteX1" fmla="*/ 5255922 w 5313980"/>
              <a:gd name="connsiteY1" fmla="*/ 0 h 4895999"/>
              <a:gd name="connsiteX2" fmla="*/ 5313980 w 5313980"/>
              <a:gd name="connsiteY2" fmla="*/ 4895999 h 4895999"/>
              <a:gd name="connsiteX3" fmla="*/ 0 w 5313980"/>
              <a:gd name="connsiteY3" fmla="*/ 4707313 h 4895999"/>
              <a:gd name="connsiteX4" fmla="*/ 14514 w 5313980"/>
              <a:gd name="connsiteY4" fmla="*/ 29028 h 4895999"/>
              <a:gd name="connsiteX0" fmla="*/ 14514 w 5633295"/>
              <a:gd name="connsiteY0" fmla="*/ 29028 h 4910513"/>
              <a:gd name="connsiteX1" fmla="*/ 5255922 w 5633295"/>
              <a:gd name="connsiteY1" fmla="*/ 0 h 4910513"/>
              <a:gd name="connsiteX2" fmla="*/ 5633295 w 5633295"/>
              <a:gd name="connsiteY2" fmla="*/ 4910513 h 4910513"/>
              <a:gd name="connsiteX3" fmla="*/ 0 w 5633295"/>
              <a:gd name="connsiteY3" fmla="*/ 4707313 h 4910513"/>
              <a:gd name="connsiteX4" fmla="*/ 14514 w 5633295"/>
              <a:gd name="connsiteY4" fmla="*/ 29028 h 4910513"/>
              <a:gd name="connsiteX0" fmla="*/ 14514 w 5473637"/>
              <a:gd name="connsiteY0" fmla="*/ 29028 h 4707313"/>
              <a:gd name="connsiteX1" fmla="*/ 5255922 w 5473637"/>
              <a:gd name="connsiteY1" fmla="*/ 0 h 4707313"/>
              <a:gd name="connsiteX2" fmla="*/ 5473637 w 5473637"/>
              <a:gd name="connsiteY2" fmla="*/ 4692799 h 4707313"/>
              <a:gd name="connsiteX3" fmla="*/ 0 w 5473637"/>
              <a:gd name="connsiteY3" fmla="*/ 4707313 h 4707313"/>
              <a:gd name="connsiteX4" fmla="*/ 14514 w 5473637"/>
              <a:gd name="connsiteY4" fmla="*/ 29028 h 470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637" h="4707313">
                <a:moveTo>
                  <a:pt x="14514" y="29028"/>
                </a:moveTo>
                <a:lnTo>
                  <a:pt x="5255922" y="0"/>
                </a:lnTo>
                <a:lnTo>
                  <a:pt x="5473637" y="4692799"/>
                </a:lnTo>
                <a:lnTo>
                  <a:pt x="0" y="4707313"/>
                </a:lnTo>
                <a:lnTo>
                  <a:pt x="14514" y="2902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p:txBody>
      </p:sp>
      <p:sp>
        <p:nvSpPr>
          <p:cNvPr id="8" name="Titre 7">
            <a:extLst>
              <a:ext uri="{FF2B5EF4-FFF2-40B4-BE49-F238E27FC236}">
                <a16:creationId xmlns:a16="http://schemas.microsoft.com/office/drawing/2014/main" id="{07F737EB-A4F5-4870-A458-6FF005C00465}"/>
              </a:ext>
            </a:extLst>
          </p:cNvPr>
          <p:cNvSpPr>
            <a:spLocks noGrp="1"/>
          </p:cNvSpPr>
          <p:nvPr>
            <p:ph type="title"/>
          </p:nvPr>
        </p:nvSpPr>
        <p:spPr>
          <a:xfrm>
            <a:off x="1148080" y="187471"/>
            <a:ext cx="7900670" cy="442726"/>
          </a:xfrm>
        </p:spPr>
        <p:txBody>
          <a:bodyPr/>
          <a:lstStyle/>
          <a:p>
            <a:r>
              <a:rPr lang="fr-FR" dirty="0"/>
              <a:t>Contexte (2/3)</a:t>
            </a:r>
          </a:p>
        </p:txBody>
      </p:sp>
      <p:sp>
        <p:nvSpPr>
          <p:cNvPr id="73"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a:p>
        </p:txBody>
      </p:sp>
      <p:sp>
        <p:nvSpPr>
          <p:cNvPr id="82" name="Rectangle 8"/>
          <p:cNvSpPr/>
          <p:nvPr/>
        </p:nvSpPr>
        <p:spPr>
          <a:xfrm>
            <a:off x="324479" y="1353000"/>
            <a:ext cx="8248936" cy="3236069"/>
          </a:xfrm>
          <a:custGeom>
            <a:avLst/>
            <a:gdLst>
              <a:gd name="connsiteX0" fmla="*/ 0 w 5575237"/>
              <a:gd name="connsiteY0" fmla="*/ 0 h 4794399"/>
              <a:gd name="connsiteX1" fmla="*/ 5575237 w 5575237"/>
              <a:gd name="connsiteY1" fmla="*/ 0 h 4794399"/>
              <a:gd name="connsiteX2" fmla="*/ 5575237 w 5575237"/>
              <a:gd name="connsiteY2" fmla="*/ 4794399 h 4794399"/>
              <a:gd name="connsiteX3" fmla="*/ 0 w 5575237"/>
              <a:gd name="connsiteY3" fmla="*/ 4794399 h 4794399"/>
              <a:gd name="connsiteX4" fmla="*/ 0 w 5575237"/>
              <a:gd name="connsiteY4" fmla="*/ 0 h 4794399"/>
              <a:gd name="connsiteX0" fmla="*/ 14514 w 5575237"/>
              <a:gd name="connsiteY0" fmla="*/ 116114 h 4794399"/>
              <a:gd name="connsiteX1" fmla="*/ 5575237 w 5575237"/>
              <a:gd name="connsiteY1" fmla="*/ 0 h 4794399"/>
              <a:gd name="connsiteX2" fmla="*/ 5575237 w 5575237"/>
              <a:gd name="connsiteY2" fmla="*/ 4794399 h 4794399"/>
              <a:gd name="connsiteX3" fmla="*/ 0 w 5575237"/>
              <a:gd name="connsiteY3" fmla="*/ 4794399 h 4794399"/>
              <a:gd name="connsiteX4" fmla="*/ 14514 w 5575237"/>
              <a:gd name="connsiteY4" fmla="*/ 116114 h 4794399"/>
              <a:gd name="connsiteX0" fmla="*/ 14514 w 5575237"/>
              <a:gd name="connsiteY0" fmla="*/ 29028 h 4707313"/>
              <a:gd name="connsiteX1" fmla="*/ 5255922 w 5575237"/>
              <a:gd name="connsiteY1" fmla="*/ 0 h 4707313"/>
              <a:gd name="connsiteX2" fmla="*/ 5575237 w 5575237"/>
              <a:gd name="connsiteY2" fmla="*/ 4707313 h 4707313"/>
              <a:gd name="connsiteX3" fmla="*/ 0 w 5575237"/>
              <a:gd name="connsiteY3" fmla="*/ 4707313 h 4707313"/>
              <a:gd name="connsiteX4" fmla="*/ 14514 w 5575237"/>
              <a:gd name="connsiteY4" fmla="*/ 29028 h 4707313"/>
              <a:gd name="connsiteX0" fmla="*/ 14514 w 5299466"/>
              <a:gd name="connsiteY0" fmla="*/ 29028 h 4707313"/>
              <a:gd name="connsiteX1" fmla="*/ 5255922 w 5299466"/>
              <a:gd name="connsiteY1" fmla="*/ 0 h 4707313"/>
              <a:gd name="connsiteX2" fmla="*/ 5299466 w 5299466"/>
              <a:gd name="connsiteY2" fmla="*/ 4489599 h 4707313"/>
              <a:gd name="connsiteX3" fmla="*/ 0 w 5299466"/>
              <a:gd name="connsiteY3" fmla="*/ 4707313 h 4707313"/>
              <a:gd name="connsiteX4" fmla="*/ 14514 w 5299466"/>
              <a:gd name="connsiteY4" fmla="*/ 29028 h 4707313"/>
              <a:gd name="connsiteX0" fmla="*/ 14514 w 5313980"/>
              <a:gd name="connsiteY0" fmla="*/ 29028 h 4895999"/>
              <a:gd name="connsiteX1" fmla="*/ 5255922 w 5313980"/>
              <a:gd name="connsiteY1" fmla="*/ 0 h 4895999"/>
              <a:gd name="connsiteX2" fmla="*/ 5313980 w 5313980"/>
              <a:gd name="connsiteY2" fmla="*/ 4895999 h 4895999"/>
              <a:gd name="connsiteX3" fmla="*/ 0 w 5313980"/>
              <a:gd name="connsiteY3" fmla="*/ 4707313 h 4895999"/>
              <a:gd name="connsiteX4" fmla="*/ 14514 w 5313980"/>
              <a:gd name="connsiteY4" fmla="*/ 29028 h 4895999"/>
              <a:gd name="connsiteX0" fmla="*/ 14514 w 5633295"/>
              <a:gd name="connsiteY0" fmla="*/ 29028 h 4910513"/>
              <a:gd name="connsiteX1" fmla="*/ 5255922 w 5633295"/>
              <a:gd name="connsiteY1" fmla="*/ 0 h 4910513"/>
              <a:gd name="connsiteX2" fmla="*/ 5633295 w 5633295"/>
              <a:gd name="connsiteY2" fmla="*/ 4910513 h 4910513"/>
              <a:gd name="connsiteX3" fmla="*/ 0 w 5633295"/>
              <a:gd name="connsiteY3" fmla="*/ 4707313 h 4910513"/>
              <a:gd name="connsiteX4" fmla="*/ 14514 w 5633295"/>
              <a:gd name="connsiteY4" fmla="*/ 29028 h 4910513"/>
              <a:gd name="connsiteX0" fmla="*/ 14514 w 5473637"/>
              <a:gd name="connsiteY0" fmla="*/ 29028 h 4707313"/>
              <a:gd name="connsiteX1" fmla="*/ 5255922 w 5473637"/>
              <a:gd name="connsiteY1" fmla="*/ 0 h 4707313"/>
              <a:gd name="connsiteX2" fmla="*/ 5473637 w 5473637"/>
              <a:gd name="connsiteY2" fmla="*/ 4692799 h 4707313"/>
              <a:gd name="connsiteX3" fmla="*/ 0 w 5473637"/>
              <a:gd name="connsiteY3" fmla="*/ 4707313 h 4707313"/>
              <a:gd name="connsiteX4" fmla="*/ 14514 w 5473637"/>
              <a:gd name="connsiteY4" fmla="*/ 29028 h 470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637" h="4707313">
                <a:moveTo>
                  <a:pt x="14514" y="29028"/>
                </a:moveTo>
                <a:lnTo>
                  <a:pt x="5255922" y="0"/>
                </a:lnTo>
                <a:lnTo>
                  <a:pt x="5473637" y="4692799"/>
                </a:lnTo>
                <a:lnTo>
                  <a:pt x="0" y="4707313"/>
                </a:lnTo>
                <a:lnTo>
                  <a:pt x="14514" y="29028"/>
                </a:lnTo>
                <a:close/>
              </a:path>
            </a:pathLst>
          </a:custGeom>
          <a:solidFill>
            <a:srgbClr val="E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p:txBody>
      </p:sp>
      <p:sp>
        <p:nvSpPr>
          <p:cNvPr id="9" name="Rectangle 8"/>
          <p:cNvSpPr/>
          <p:nvPr/>
        </p:nvSpPr>
        <p:spPr>
          <a:xfrm>
            <a:off x="464128" y="1508558"/>
            <a:ext cx="7802049" cy="2977738"/>
          </a:xfrm>
          <a:prstGeom prst="rect">
            <a:avLst/>
          </a:prstGeom>
        </p:spPr>
        <p:txBody>
          <a:bodyPr wrap="square">
            <a:spAutoFit/>
          </a:bodyPr>
          <a:lstStyle/>
          <a:p>
            <a:pPr>
              <a:spcBef>
                <a:spcPts val="600"/>
              </a:spcBef>
            </a:pPr>
            <a:r>
              <a:rPr lang="fr-FR" sz="1050" b="1" dirty="0">
                <a:solidFill>
                  <a:srgbClr val="000091"/>
                </a:solidFill>
              </a:rPr>
              <a:t>Qui peut en bénéficier ?</a:t>
            </a:r>
          </a:p>
          <a:p>
            <a:pPr marL="171450" indent="-171450">
              <a:spcBef>
                <a:spcPts val="600"/>
              </a:spcBef>
              <a:spcAft>
                <a:spcPts val="600"/>
              </a:spcAft>
              <a:buFont typeface="Arial" panose="020B0604020202020204" pitchFamily="34" charset="0"/>
              <a:buChar char="•"/>
            </a:pPr>
            <a:r>
              <a:rPr lang="fr-FR" sz="1050" b="1" dirty="0"/>
              <a:t>3 conditions pour bénéficier du remboursement :</a:t>
            </a:r>
          </a:p>
          <a:p>
            <a:pPr marL="540000" lvl="1" indent="-228600">
              <a:spcBef>
                <a:spcPts val="600"/>
              </a:spcBef>
              <a:buFont typeface="+mj-lt"/>
              <a:buAutoNum type="arabicPeriod"/>
            </a:pPr>
            <a:r>
              <a:rPr lang="fr-FR" sz="1050" b="1" dirty="0"/>
              <a:t>Agents bénéficiaires </a:t>
            </a:r>
            <a:r>
              <a:rPr lang="fr-FR" sz="1050" dirty="0"/>
              <a:t>: fonctionnaires titulaires et stagiaires, personnels contractuels de droit public ou de droit privé relevant du code du travail, apprentis, personnels enseignants et de documentation des établissements d’enseignement privés sous contrat d’association relevant du code de l’éducation.</a:t>
            </a:r>
          </a:p>
          <a:p>
            <a:pPr marL="540000" lvl="1" indent="-228600">
              <a:spcBef>
                <a:spcPts val="600"/>
              </a:spcBef>
              <a:buFont typeface="+mj-lt"/>
              <a:buAutoNum type="arabicPeriod"/>
            </a:pPr>
            <a:r>
              <a:rPr lang="fr-FR" sz="1050" b="1" dirty="0"/>
              <a:t>Positions ou situations ouvrant droit au bénéfice du remboursement </a:t>
            </a:r>
            <a:r>
              <a:rPr lang="fr-FR" sz="1050" dirty="0"/>
              <a:t>: activité, détachement ou congé de mobilité, congé parental, disponibilité pour raison de santé, congé sans rémunération pour raison de santé ou tout dispositif de même nature, congé de proche aidant, congé de présence parentale et congé de solidarité familiale ou en position, situation ou congé de toute nature donnant lieu au versement d’une rémunération, d’un traitement, d’une solde, d’un salaire ou d’une prestation en espèces versée par l’employeur.</a:t>
            </a:r>
          </a:p>
          <a:p>
            <a:pPr marL="540000" lvl="1" indent="-228600">
              <a:spcBef>
                <a:spcPts val="600"/>
              </a:spcBef>
              <a:buFont typeface="+mj-lt"/>
              <a:buAutoNum type="arabicPeriod"/>
            </a:pPr>
            <a:r>
              <a:rPr lang="fr-FR" sz="1050" b="1" dirty="0"/>
              <a:t>Contrat de complémentaire santé éligible au remboursement </a:t>
            </a:r>
            <a:r>
              <a:rPr lang="fr-FR" sz="1050" dirty="0"/>
              <a:t>: contrat ou règlement de PSC </a:t>
            </a:r>
            <a:r>
              <a:rPr lang="fr-FR" sz="1050" b="1" dirty="0"/>
              <a:t>responsable et solidaire </a:t>
            </a:r>
            <a:r>
              <a:rPr lang="fr-FR" sz="1050" dirty="0"/>
              <a:t>destiné à couvrir les frais occasionnés par une maternité, une maladie ou un accident, </a:t>
            </a:r>
            <a:r>
              <a:rPr lang="fr-FR" sz="1050" b="1" dirty="0"/>
              <a:t>à titre individuel ou en qualité d’ayant-droit</a:t>
            </a:r>
            <a:r>
              <a:rPr lang="fr-FR" sz="1050" dirty="0"/>
              <a:t>. </a:t>
            </a:r>
          </a:p>
          <a:p>
            <a:pPr marL="540000" lvl="1">
              <a:spcBef>
                <a:spcPts val="600"/>
              </a:spcBef>
            </a:pPr>
            <a:r>
              <a:rPr lang="fr-FR" sz="1050" dirty="0"/>
              <a:t>Les </a:t>
            </a:r>
            <a:r>
              <a:rPr lang="fr-FR" sz="1050" b="1" dirty="0"/>
              <a:t>cotisations doivent être versées par l’agent </a:t>
            </a:r>
            <a:r>
              <a:rPr lang="fr-FR" sz="1050" dirty="0"/>
              <a:t>(titulaire ou ayant-droit) à l’un des organismes : mutuelle, institut de prévoyance ou entreprise d’assurance.</a:t>
            </a:r>
            <a:endParaRPr lang="fr-FR" sz="1200" b="1" dirty="0"/>
          </a:p>
        </p:txBody>
      </p:sp>
      <p:sp>
        <p:nvSpPr>
          <p:cNvPr id="7" name="Espace réservé du pied de page 3"/>
          <p:cNvSpPr>
            <a:spLocks noGrp="1"/>
          </p:cNvSpPr>
          <p:nvPr>
            <p:ph type="ftr" sz="quarter" idx="11"/>
          </p:nvPr>
        </p:nvSpPr>
        <p:spPr>
          <a:xfrm>
            <a:off x="734518" y="4834299"/>
            <a:ext cx="5637400" cy="360000"/>
          </a:xfrm>
        </p:spPr>
        <p:txBody>
          <a:bodyPr/>
          <a:lstStyle/>
          <a:p>
            <a:r>
              <a:rPr lang="fr-FR" dirty="0"/>
              <a:t>COLIBRIS Mode opératoire formulaire PSC - Agent</a:t>
            </a:r>
            <a:endParaRPr lang="fr-FR" b="0" dirty="0"/>
          </a:p>
        </p:txBody>
      </p:sp>
    </p:spTree>
    <p:extLst>
      <p:ext uri="{BB962C8B-B14F-4D97-AF65-F5344CB8AC3E}">
        <p14:creationId xmlns:p14="http://schemas.microsoft.com/office/powerpoint/2010/main" val="15459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p:nvPr/>
        </p:nvSpPr>
        <p:spPr>
          <a:xfrm>
            <a:off x="339647" y="1345997"/>
            <a:ext cx="8519058" cy="3531528"/>
          </a:xfrm>
          <a:custGeom>
            <a:avLst/>
            <a:gdLst>
              <a:gd name="connsiteX0" fmla="*/ 0 w 5575237"/>
              <a:gd name="connsiteY0" fmla="*/ 0 h 4794399"/>
              <a:gd name="connsiteX1" fmla="*/ 5575237 w 5575237"/>
              <a:gd name="connsiteY1" fmla="*/ 0 h 4794399"/>
              <a:gd name="connsiteX2" fmla="*/ 5575237 w 5575237"/>
              <a:gd name="connsiteY2" fmla="*/ 4794399 h 4794399"/>
              <a:gd name="connsiteX3" fmla="*/ 0 w 5575237"/>
              <a:gd name="connsiteY3" fmla="*/ 4794399 h 4794399"/>
              <a:gd name="connsiteX4" fmla="*/ 0 w 5575237"/>
              <a:gd name="connsiteY4" fmla="*/ 0 h 4794399"/>
              <a:gd name="connsiteX0" fmla="*/ 14514 w 5575237"/>
              <a:gd name="connsiteY0" fmla="*/ 116114 h 4794399"/>
              <a:gd name="connsiteX1" fmla="*/ 5575237 w 5575237"/>
              <a:gd name="connsiteY1" fmla="*/ 0 h 4794399"/>
              <a:gd name="connsiteX2" fmla="*/ 5575237 w 5575237"/>
              <a:gd name="connsiteY2" fmla="*/ 4794399 h 4794399"/>
              <a:gd name="connsiteX3" fmla="*/ 0 w 5575237"/>
              <a:gd name="connsiteY3" fmla="*/ 4794399 h 4794399"/>
              <a:gd name="connsiteX4" fmla="*/ 14514 w 5575237"/>
              <a:gd name="connsiteY4" fmla="*/ 116114 h 4794399"/>
              <a:gd name="connsiteX0" fmla="*/ 14514 w 5575237"/>
              <a:gd name="connsiteY0" fmla="*/ 29028 h 4707313"/>
              <a:gd name="connsiteX1" fmla="*/ 5255922 w 5575237"/>
              <a:gd name="connsiteY1" fmla="*/ 0 h 4707313"/>
              <a:gd name="connsiteX2" fmla="*/ 5575237 w 5575237"/>
              <a:gd name="connsiteY2" fmla="*/ 4707313 h 4707313"/>
              <a:gd name="connsiteX3" fmla="*/ 0 w 5575237"/>
              <a:gd name="connsiteY3" fmla="*/ 4707313 h 4707313"/>
              <a:gd name="connsiteX4" fmla="*/ 14514 w 5575237"/>
              <a:gd name="connsiteY4" fmla="*/ 29028 h 4707313"/>
              <a:gd name="connsiteX0" fmla="*/ 14514 w 5299466"/>
              <a:gd name="connsiteY0" fmla="*/ 29028 h 4707313"/>
              <a:gd name="connsiteX1" fmla="*/ 5255922 w 5299466"/>
              <a:gd name="connsiteY1" fmla="*/ 0 h 4707313"/>
              <a:gd name="connsiteX2" fmla="*/ 5299466 w 5299466"/>
              <a:gd name="connsiteY2" fmla="*/ 4489599 h 4707313"/>
              <a:gd name="connsiteX3" fmla="*/ 0 w 5299466"/>
              <a:gd name="connsiteY3" fmla="*/ 4707313 h 4707313"/>
              <a:gd name="connsiteX4" fmla="*/ 14514 w 5299466"/>
              <a:gd name="connsiteY4" fmla="*/ 29028 h 4707313"/>
              <a:gd name="connsiteX0" fmla="*/ 14514 w 5313980"/>
              <a:gd name="connsiteY0" fmla="*/ 29028 h 4895999"/>
              <a:gd name="connsiteX1" fmla="*/ 5255922 w 5313980"/>
              <a:gd name="connsiteY1" fmla="*/ 0 h 4895999"/>
              <a:gd name="connsiteX2" fmla="*/ 5313980 w 5313980"/>
              <a:gd name="connsiteY2" fmla="*/ 4895999 h 4895999"/>
              <a:gd name="connsiteX3" fmla="*/ 0 w 5313980"/>
              <a:gd name="connsiteY3" fmla="*/ 4707313 h 4895999"/>
              <a:gd name="connsiteX4" fmla="*/ 14514 w 5313980"/>
              <a:gd name="connsiteY4" fmla="*/ 29028 h 4895999"/>
              <a:gd name="connsiteX0" fmla="*/ 14514 w 5633295"/>
              <a:gd name="connsiteY0" fmla="*/ 29028 h 4910513"/>
              <a:gd name="connsiteX1" fmla="*/ 5255922 w 5633295"/>
              <a:gd name="connsiteY1" fmla="*/ 0 h 4910513"/>
              <a:gd name="connsiteX2" fmla="*/ 5633295 w 5633295"/>
              <a:gd name="connsiteY2" fmla="*/ 4910513 h 4910513"/>
              <a:gd name="connsiteX3" fmla="*/ 0 w 5633295"/>
              <a:gd name="connsiteY3" fmla="*/ 4707313 h 4910513"/>
              <a:gd name="connsiteX4" fmla="*/ 14514 w 5633295"/>
              <a:gd name="connsiteY4" fmla="*/ 29028 h 4910513"/>
              <a:gd name="connsiteX0" fmla="*/ 14514 w 5473637"/>
              <a:gd name="connsiteY0" fmla="*/ 29028 h 4707313"/>
              <a:gd name="connsiteX1" fmla="*/ 5255922 w 5473637"/>
              <a:gd name="connsiteY1" fmla="*/ 0 h 4707313"/>
              <a:gd name="connsiteX2" fmla="*/ 5473637 w 5473637"/>
              <a:gd name="connsiteY2" fmla="*/ 4692799 h 4707313"/>
              <a:gd name="connsiteX3" fmla="*/ 0 w 5473637"/>
              <a:gd name="connsiteY3" fmla="*/ 4707313 h 4707313"/>
              <a:gd name="connsiteX4" fmla="*/ 14514 w 5473637"/>
              <a:gd name="connsiteY4" fmla="*/ 29028 h 470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637" h="4707313">
                <a:moveTo>
                  <a:pt x="14514" y="29028"/>
                </a:moveTo>
                <a:lnTo>
                  <a:pt x="5255922" y="0"/>
                </a:lnTo>
                <a:lnTo>
                  <a:pt x="5473637" y="4692799"/>
                </a:lnTo>
                <a:lnTo>
                  <a:pt x="0" y="4707313"/>
                </a:lnTo>
                <a:lnTo>
                  <a:pt x="14514" y="2902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p:txBody>
      </p:sp>
      <p:sp>
        <p:nvSpPr>
          <p:cNvPr id="8" name="Titre 7">
            <a:extLst>
              <a:ext uri="{FF2B5EF4-FFF2-40B4-BE49-F238E27FC236}">
                <a16:creationId xmlns:a16="http://schemas.microsoft.com/office/drawing/2014/main" id="{07F737EB-A4F5-4870-A458-6FF005C00465}"/>
              </a:ext>
            </a:extLst>
          </p:cNvPr>
          <p:cNvSpPr>
            <a:spLocks noGrp="1"/>
          </p:cNvSpPr>
          <p:nvPr>
            <p:ph type="title"/>
          </p:nvPr>
        </p:nvSpPr>
        <p:spPr>
          <a:xfrm>
            <a:off x="1148080" y="187471"/>
            <a:ext cx="7900670" cy="442726"/>
          </a:xfrm>
        </p:spPr>
        <p:txBody>
          <a:bodyPr/>
          <a:lstStyle/>
          <a:p>
            <a:r>
              <a:rPr lang="fr-FR" dirty="0"/>
              <a:t>Contexte (3/3)</a:t>
            </a:r>
          </a:p>
        </p:txBody>
      </p:sp>
      <p:sp>
        <p:nvSpPr>
          <p:cNvPr id="73"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a:p>
        </p:txBody>
      </p:sp>
      <p:sp>
        <p:nvSpPr>
          <p:cNvPr id="82" name="Rectangle 8"/>
          <p:cNvSpPr/>
          <p:nvPr/>
        </p:nvSpPr>
        <p:spPr>
          <a:xfrm>
            <a:off x="200660" y="1192727"/>
            <a:ext cx="8519058" cy="3559669"/>
          </a:xfrm>
          <a:custGeom>
            <a:avLst/>
            <a:gdLst>
              <a:gd name="connsiteX0" fmla="*/ 0 w 5575237"/>
              <a:gd name="connsiteY0" fmla="*/ 0 h 4794399"/>
              <a:gd name="connsiteX1" fmla="*/ 5575237 w 5575237"/>
              <a:gd name="connsiteY1" fmla="*/ 0 h 4794399"/>
              <a:gd name="connsiteX2" fmla="*/ 5575237 w 5575237"/>
              <a:gd name="connsiteY2" fmla="*/ 4794399 h 4794399"/>
              <a:gd name="connsiteX3" fmla="*/ 0 w 5575237"/>
              <a:gd name="connsiteY3" fmla="*/ 4794399 h 4794399"/>
              <a:gd name="connsiteX4" fmla="*/ 0 w 5575237"/>
              <a:gd name="connsiteY4" fmla="*/ 0 h 4794399"/>
              <a:gd name="connsiteX0" fmla="*/ 14514 w 5575237"/>
              <a:gd name="connsiteY0" fmla="*/ 116114 h 4794399"/>
              <a:gd name="connsiteX1" fmla="*/ 5575237 w 5575237"/>
              <a:gd name="connsiteY1" fmla="*/ 0 h 4794399"/>
              <a:gd name="connsiteX2" fmla="*/ 5575237 w 5575237"/>
              <a:gd name="connsiteY2" fmla="*/ 4794399 h 4794399"/>
              <a:gd name="connsiteX3" fmla="*/ 0 w 5575237"/>
              <a:gd name="connsiteY3" fmla="*/ 4794399 h 4794399"/>
              <a:gd name="connsiteX4" fmla="*/ 14514 w 5575237"/>
              <a:gd name="connsiteY4" fmla="*/ 116114 h 4794399"/>
              <a:gd name="connsiteX0" fmla="*/ 14514 w 5575237"/>
              <a:gd name="connsiteY0" fmla="*/ 29028 h 4707313"/>
              <a:gd name="connsiteX1" fmla="*/ 5255922 w 5575237"/>
              <a:gd name="connsiteY1" fmla="*/ 0 h 4707313"/>
              <a:gd name="connsiteX2" fmla="*/ 5575237 w 5575237"/>
              <a:gd name="connsiteY2" fmla="*/ 4707313 h 4707313"/>
              <a:gd name="connsiteX3" fmla="*/ 0 w 5575237"/>
              <a:gd name="connsiteY3" fmla="*/ 4707313 h 4707313"/>
              <a:gd name="connsiteX4" fmla="*/ 14514 w 5575237"/>
              <a:gd name="connsiteY4" fmla="*/ 29028 h 4707313"/>
              <a:gd name="connsiteX0" fmla="*/ 14514 w 5299466"/>
              <a:gd name="connsiteY0" fmla="*/ 29028 h 4707313"/>
              <a:gd name="connsiteX1" fmla="*/ 5255922 w 5299466"/>
              <a:gd name="connsiteY1" fmla="*/ 0 h 4707313"/>
              <a:gd name="connsiteX2" fmla="*/ 5299466 w 5299466"/>
              <a:gd name="connsiteY2" fmla="*/ 4489599 h 4707313"/>
              <a:gd name="connsiteX3" fmla="*/ 0 w 5299466"/>
              <a:gd name="connsiteY3" fmla="*/ 4707313 h 4707313"/>
              <a:gd name="connsiteX4" fmla="*/ 14514 w 5299466"/>
              <a:gd name="connsiteY4" fmla="*/ 29028 h 4707313"/>
              <a:gd name="connsiteX0" fmla="*/ 14514 w 5313980"/>
              <a:gd name="connsiteY0" fmla="*/ 29028 h 4895999"/>
              <a:gd name="connsiteX1" fmla="*/ 5255922 w 5313980"/>
              <a:gd name="connsiteY1" fmla="*/ 0 h 4895999"/>
              <a:gd name="connsiteX2" fmla="*/ 5313980 w 5313980"/>
              <a:gd name="connsiteY2" fmla="*/ 4895999 h 4895999"/>
              <a:gd name="connsiteX3" fmla="*/ 0 w 5313980"/>
              <a:gd name="connsiteY3" fmla="*/ 4707313 h 4895999"/>
              <a:gd name="connsiteX4" fmla="*/ 14514 w 5313980"/>
              <a:gd name="connsiteY4" fmla="*/ 29028 h 4895999"/>
              <a:gd name="connsiteX0" fmla="*/ 14514 w 5633295"/>
              <a:gd name="connsiteY0" fmla="*/ 29028 h 4910513"/>
              <a:gd name="connsiteX1" fmla="*/ 5255922 w 5633295"/>
              <a:gd name="connsiteY1" fmla="*/ 0 h 4910513"/>
              <a:gd name="connsiteX2" fmla="*/ 5633295 w 5633295"/>
              <a:gd name="connsiteY2" fmla="*/ 4910513 h 4910513"/>
              <a:gd name="connsiteX3" fmla="*/ 0 w 5633295"/>
              <a:gd name="connsiteY3" fmla="*/ 4707313 h 4910513"/>
              <a:gd name="connsiteX4" fmla="*/ 14514 w 5633295"/>
              <a:gd name="connsiteY4" fmla="*/ 29028 h 4910513"/>
              <a:gd name="connsiteX0" fmla="*/ 14514 w 5473637"/>
              <a:gd name="connsiteY0" fmla="*/ 29028 h 4707313"/>
              <a:gd name="connsiteX1" fmla="*/ 5255922 w 5473637"/>
              <a:gd name="connsiteY1" fmla="*/ 0 h 4707313"/>
              <a:gd name="connsiteX2" fmla="*/ 5473637 w 5473637"/>
              <a:gd name="connsiteY2" fmla="*/ 4692799 h 4707313"/>
              <a:gd name="connsiteX3" fmla="*/ 0 w 5473637"/>
              <a:gd name="connsiteY3" fmla="*/ 4707313 h 4707313"/>
              <a:gd name="connsiteX4" fmla="*/ 14514 w 5473637"/>
              <a:gd name="connsiteY4" fmla="*/ 29028 h 470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637" h="4707313">
                <a:moveTo>
                  <a:pt x="14514" y="29028"/>
                </a:moveTo>
                <a:lnTo>
                  <a:pt x="5255922" y="0"/>
                </a:lnTo>
                <a:lnTo>
                  <a:pt x="5473637" y="4692799"/>
                </a:lnTo>
                <a:lnTo>
                  <a:pt x="0" y="4707313"/>
                </a:lnTo>
                <a:lnTo>
                  <a:pt x="14514" y="29028"/>
                </a:lnTo>
                <a:close/>
              </a:path>
            </a:pathLst>
          </a:custGeom>
          <a:solidFill>
            <a:srgbClr val="E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p:txBody>
      </p:sp>
      <p:sp>
        <p:nvSpPr>
          <p:cNvPr id="9" name="Rectangle 8"/>
          <p:cNvSpPr/>
          <p:nvPr/>
        </p:nvSpPr>
        <p:spPr>
          <a:xfrm>
            <a:off x="295078" y="1289910"/>
            <a:ext cx="8205186" cy="3462486"/>
          </a:xfrm>
          <a:prstGeom prst="rect">
            <a:avLst/>
          </a:prstGeom>
        </p:spPr>
        <p:txBody>
          <a:bodyPr wrap="square">
            <a:spAutoFit/>
          </a:bodyPr>
          <a:lstStyle/>
          <a:p>
            <a:pPr>
              <a:spcBef>
                <a:spcPts val="600"/>
              </a:spcBef>
            </a:pPr>
            <a:r>
              <a:rPr lang="fr-FR" sz="1050" b="1" dirty="0">
                <a:solidFill>
                  <a:srgbClr val="000091"/>
                </a:solidFill>
              </a:rPr>
              <a:t>Quels agents ne sont pas éligibles au remboursement ?</a:t>
            </a:r>
          </a:p>
          <a:p>
            <a:pPr>
              <a:spcBef>
                <a:spcPts val="600"/>
              </a:spcBef>
            </a:pPr>
            <a:r>
              <a:rPr lang="fr-FR" sz="1050" dirty="0"/>
              <a:t>Sont exclus du remboursement les personnels suivants :</a:t>
            </a:r>
          </a:p>
          <a:p>
            <a:pPr marL="171450" indent="-171450">
              <a:spcBef>
                <a:spcPts val="600"/>
              </a:spcBef>
              <a:buFont typeface="Arial" panose="020B0604020202020204" pitchFamily="34" charset="0"/>
              <a:buChar char="•"/>
            </a:pPr>
            <a:r>
              <a:rPr lang="fr-FR" sz="1050" b="1" dirty="0"/>
              <a:t>personnels engagés pour une tâche précise, ponctuelle et limitée à l’exécution d’actes déterminés</a:t>
            </a:r>
            <a:r>
              <a:rPr lang="fr-FR" sz="1050" dirty="0"/>
              <a:t>, ne répondant pas à un besoin durable et continu dans le temps. Il s’agit d’agents </a:t>
            </a:r>
            <a:r>
              <a:rPr lang="fr-FR" sz="1050" b="1" dirty="0"/>
              <a:t>rémunérés à l’acte ou pour exécuter des missions déterminées</a:t>
            </a:r>
            <a:r>
              <a:rPr lang="fr-FR" sz="1050" dirty="0"/>
              <a:t>, ou faire face à des besoins ponctuels de l’administration. Ces personnels ne perçoivent pas </a:t>
            </a:r>
            <a:r>
              <a:rPr lang="fr-FR" sz="1050" u="sng" dirty="0"/>
              <a:t>à ce titre</a:t>
            </a:r>
            <a:r>
              <a:rPr lang="fr-FR" sz="1050" dirty="0"/>
              <a:t> de traitement indiciaire (ni indemnité de résidence, ni supplément familial de traitement), ne sont pas recrutés pour assurer un besoin permanent ou temporaire de l'administration ;</a:t>
            </a:r>
          </a:p>
          <a:p>
            <a:pPr marL="171450" indent="-171450">
              <a:spcBef>
                <a:spcPts val="600"/>
              </a:spcBef>
              <a:buFont typeface="Arial" panose="020B0604020202020204" pitchFamily="34" charset="0"/>
              <a:buChar char="•"/>
            </a:pPr>
            <a:r>
              <a:rPr lang="fr-FR" sz="1050" b="1" dirty="0"/>
              <a:t>maîtres des établissements d’enseignement privés sous contrat simple</a:t>
            </a:r>
            <a:r>
              <a:rPr lang="fr-FR" sz="1050" dirty="0"/>
              <a:t> (par exemple, les maîtres délégués des établissements sous contrat simple du 1</a:t>
            </a:r>
            <a:r>
              <a:rPr lang="fr-FR" sz="1050" baseline="30000" dirty="0"/>
              <a:t>er</a:t>
            </a:r>
            <a:r>
              <a:rPr lang="fr-FR" sz="1050" dirty="0"/>
              <a:t> degré, l'autorité de recrutement est l'établissement d'enseignement privé) ;</a:t>
            </a:r>
          </a:p>
          <a:p>
            <a:pPr marL="171450" indent="-171450">
              <a:spcBef>
                <a:spcPts val="600"/>
              </a:spcBef>
              <a:buFont typeface="Arial" panose="020B0604020202020204" pitchFamily="34" charset="0"/>
              <a:buChar char="•"/>
            </a:pPr>
            <a:r>
              <a:rPr lang="fr-FR" sz="1050" b="1" dirty="0"/>
              <a:t>personnels indemnitaires</a:t>
            </a:r>
            <a:r>
              <a:rPr lang="fr-FR" sz="1050" dirty="0"/>
              <a:t> qui, à ce titre, solliciteraient un remboursement : personnels de l’État et personnels extérieurs à l’État, participant </a:t>
            </a:r>
            <a:r>
              <a:rPr lang="fr-FR" sz="1050" b="1" dirty="0"/>
              <a:t>à titre d’activité accessoire</a:t>
            </a:r>
            <a:r>
              <a:rPr lang="fr-FR" sz="1050" dirty="0"/>
              <a:t> à des activités comme la formation ou le fonctionnement des jurys d’examens ou concours ;</a:t>
            </a:r>
          </a:p>
          <a:p>
            <a:pPr marL="171450" indent="-171450">
              <a:spcBef>
                <a:spcPts val="600"/>
              </a:spcBef>
              <a:buFont typeface="Arial" panose="020B0604020202020204" pitchFamily="34" charset="0"/>
              <a:buChar char="•"/>
            </a:pPr>
            <a:r>
              <a:rPr lang="fr-FR" sz="1050" b="1" dirty="0"/>
              <a:t>stagiaires (hors fonctionnaires stagiaires)</a:t>
            </a:r>
            <a:r>
              <a:rPr lang="fr-FR" sz="1050" dirty="0"/>
              <a:t> : c’est le cas, par exemple, des stagiaires percevant une gratification en vertu des dispositions de l’article </a:t>
            </a:r>
            <a:r>
              <a:rPr lang="fr-FR" sz="1050" u="sng" dirty="0">
                <a:hlinkClick r:id="rId3"/>
              </a:rPr>
              <a:t>L. 124-6 du code de l’éducation</a:t>
            </a:r>
            <a:r>
              <a:rPr lang="fr-FR" sz="1050" dirty="0"/>
              <a:t> pour un stage ou une période de formation en milieu professionnelle, qui ne perçoivent pas de traitement indiciaire ;</a:t>
            </a:r>
          </a:p>
          <a:p>
            <a:pPr marL="171450" indent="-171450">
              <a:spcBef>
                <a:spcPts val="600"/>
              </a:spcBef>
              <a:buFont typeface="Arial" panose="020B0604020202020204" pitchFamily="34" charset="0"/>
              <a:buChar char="•"/>
            </a:pPr>
            <a:r>
              <a:rPr lang="fr-FR" sz="1050" b="1" dirty="0"/>
              <a:t>et les agents bénéficiant d’une participation d’un employeur au financement de leurs cotisations</a:t>
            </a:r>
            <a:r>
              <a:rPr lang="fr-FR" sz="1050" dirty="0"/>
              <a:t> de protection sociale complémentaire destinées à couvrir les frais occasionnés par une maternité, une maladie ou un accident (exemple : l’agent est ayant droit du contrat collectif de son conjoint, employé dans le secteur privé, et bénéficie à ce titre d’un financement, quel qu’en soit le montant, de l’employeur de son conjoint. Dans ce cas, la cotisation versée n’est pas éligible au remboursement).</a:t>
            </a:r>
          </a:p>
        </p:txBody>
      </p:sp>
      <p:sp>
        <p:nvSpPr>
          <p:cNvPr id="7" name="Espace réservé du pied de page 3"/>
          <p:cNvSpPr>
            <a:spLocks noGrp="1"/>
          </p:cNvSpPr>
          <p:nvPr>
            <p:ph type="ftr" sz="quarter" idx="11"/>
          </p:nvPr>
        </p:nvSpPr>
        <p:spPr>
          <a:xfrm>
            <a:off x="734518" y="4834299"/>
            <a:ext cx="5637400" cy="360000"/>
          </a:xfrm>
        </p:spPr>
        <p:txBody>
          <a:bodyPr/>
          <a:lstStyle/>
          <a:p>
            <a:r>
              <a:rPr lang="fr-FR" dirty="0"/>
              <a:t>COLIBRIS Mode opératoire formulaire PSC - Agent</a:t>
            </a:r>
            <a:endParaRPr lang="fr-FR" b="0" dirty="0"/>
          </a:p>
        </p:txBody>
      </p:sp>
    </p:spTree>
    <p:extLst>
      <p:ext uri="{BB962C8B-B14F-4D97-AF65-F5344CB8AC3E}">
        <p14:creationId xmlns:p14="http://schemas.microsoft.com/office/powerpoint/2010/main" val="298496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676020" y="1262065"/>
            <a:ext cx="3735046" cy="2479427"/>
          </a:xfrm>
          <a:prstGeom prst="roundRect">
            <a:avLst>
              <a:gd name="adj" fmla="val 51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3" name="Titre 2"/>
          <p:cNvSpPr>
            <a:spLocks noGrp="1"/>
          </p:cNvSpPr>
          <p:nvPr>
            <p:ph type="title"/>
          </p:nvPr>
        </p:nvSpPr>
        <p:spPr/>
        <p:txBody>
          <a:bodyPr/>
          <a:lstStyle/>
          <a:p>
            <a:r>
              <a:rPr lang="fr-FR" dirty="0">
                <a:solidFill>
                  <a:srgbClr val="000091"/>
                </a:solidFill>
              </a:rPr>
              <a:t>1| </a:t>
            </a:r>
            <a:r>
              <a:rPr lang="fr-FR" dirty="0"/>
              <a:t>Se connecter à l’espace et accéder au formulaire (1/1)</a:t>
            </a:r>
          </a:p>
        </p:txBody>
      </p:sp>
      <p:sp>
        <p:nvSpPr>
          <p:cNvPr id="13" name="ZoneTexte 12"/>
          <p:cNvSpPr txBox="1"/>
          <p:nvPr/>
        </p:nvSpPr>
        <p:spPr>
          <a:xfrm>
            <a:off x="734383" y="1352127"/>
            <a:ext cx="3610845" cy="2462213"/>
          </a:xfrm>
          <a:prstGeom prst="rect">
            <a:avLst/>
          </a:prstGeom>
          <a:noFill/>
          <a:ln w="19050">
            <a:noFill/>
          </a:ln>
        </p:spPr>
        <p:txBody>
          <a:bodyPr wrap="square" rtlCol="0">
            <a:spAutoFit/>
          </a:bodyPr>
          <a:lstStyle>
            <a:defPPr>
              <a:defRPr lang="fr-FR"/>
            </a:defPPr>
            <a:lvl1pPr>
              <a:defRPr sz="1200"/>
            </a:lvl1pPr>
          </a:lstStyle>
          <a:p>
            <a:r>
              <a:rPr lang="fr-FR" sz="1100" dirty="0"/>
              <a:t>Pour accéder à votre démarche, rendez-vous le </a:t>
            </a:r>
            <a:r>
              <a:rPr lang="fr-FR" sz="1100" b="1" dirty="0">
                <a:solidFill>
                  <a:srgbClr val="000091"/>
                </a:solidFill>
              </a:rPr>
              <a:t>portail ARENA</a:t>
            </a:r>
            <a:r>
              <a:rPr lang="fr-FR" sz="1100" dirty="0"/>
              <a:t> (ou Pléiade) :</a:t>
            </a:r>
          </a:p>
          <a:p>
            <a:pPr indent="268288"/>
            <a:endParaRPr lang="fr-FR" sz="1100" dirty="0"/>
          </a:p>
          <a:p>
            <a:pPr indent="268288"/>
            <a:r>
              <a:rPr lang="fr-FR" sz="1100" dirty="0"/>
              <a:t>Cliquez sur « </a:t>
            </a:r>
            <a:r>
              <a:rPr lang="fr-FR" sz="1100" b="1" dirty="0">
                <a:solidFill>
                  <a:srgbClr val="000091"/>
                </a:solidFill>
              </a:rPr>
              <a:t>Dématérialisation des Formulaires – Colibris </a:t>
            </a:r>
            <a:r>
              <a:rPr lang="fr-FR" sz="1100" dirty="0"/>
              <a:t>».</a:t>
            </a:r>
            <a:endParaRPr lang="fr-FR" sz="1100" dirty="0">
              <a:highlight>
                <a:srgbClr val="FFFF00"/>
              </a:highlight>
            </a:endParaRPr>
          </a:p>
          <a:p>
            <a:pPr indent="268288"/>
            <a:endParaRPr lang="fr-FR" sz="1100" dirty="0">
              <a:highlight>
                <a:srgbClr val="FFFF00"/>
              </a:highlight>
            </a:endParaRPr>
          </a:p>
          <a:p>
            <a:pPr indent="268288"/>
            <a:r>
              <a:rPr lang="fr-FR" sz="1100" dirty="0"/>
              <a:t>Cliquez sur «  </a:t>
            </a:r>
            <a:r>
              <a:rPr lang="fr-FR" sz="1100" b="1" dirty="0">
                <a:solidFill>
                  <a:srgbClr val="000091"/>
                </a:solidFill>
              </a:rPr>
              <a:t>RH - Demande de remboursement forfaitaire de cotisation PSC en santé</a:t>
            </a:r>
            <a:r>
              <a:rPr lang="fr-FR" sz="1100" dirty="0"/>
              <a:t> ».</a:t>
            </a:r>
          </a:p>
          <a:p>
            <a:pPr indent="268288"/>
            <a:endParaRPr lang="fr-FR" sz="1100" dirty="0"/>
          </a:p>
          <a:p>
            <a:pPr indent="268288"/>
            <a:r>
              <a:rPr lang="fr-FR" sz="1100" dirty="0"/>
              <a:t>Puis cliquez sur « </a:t>
            </a:r>
            <a:r>
              <a:rPr lang="fr-FR" sz="1100" b="1" dirty="0">
                <a:solidFill>
                  <a:srgbClr val="000091"/>
                </a:solidFill>
              </a:rPr>
              <a:t>Se connecter</a:t>
            </a:r>
            <a:r>
              <a:rPr lang="fr-FR" sz="1100" dirty="0"/>
              <a:t> » afin d’initier votre démarche.</a:t>
            </a:r>
          </a:p>
          <a:p>
            <a:pPr indent="268288"/>
            <a:endParaRPr lang="fr-FR" sz="1100" dirty="0"/>
          </a:p>
          <a:p>
            <a:r>
              <a:rPr lang="fr-FR" sz="1100" dirty="0"/>
              <a:t>Le formulaire à renseigner est composé de 4 pages.</a:t>
            </a:r>
          </a:p>
          <a:p>
            <a:pPr indent="268288"/>
            <a:endParaRPr lang="fr-FR" sz="1100" dirty="0">
              <a:highlight>
                <a:srgbClr val="FFFF00"/>
              </a:highlight>
            </a:endParaRPr>
          </a:p>
        </p:txBody>
      </p:sp>
      <p:sp>
        <p:nvSpPr>
          <p:cNvPr id="20" name="1"/>
          <p:cNvSpPr>
            <a:spLocks noChangeAspect="1"/>
          </p:cNvSpPr>
          <p:nvPr>
            <p:custDataLst>
              <p:tags r:id="rId1"/>
            </p:custDataLst>
          </p:nvPr>
        </p:nvSpPr>
        <p:spPr>
          <a:xfrm>
            <a:off x="868230" y="1888305"/>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1"/>
          <p:cNvSpPr>
            <a:spLocks noChangeAspect="1"/>
          </p:cNvSpPr>
          <p:nvPr>
            <p:custDataLst>
              <p:tags r:id="rId2"/>
            </p:custDataLst>
          </p:nvPr>
        </p:nvSpPr>
        <p:spPr>
          <a:xfrm>
            <a:off x="868230" y="2390187"/>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1"/>
          <p:cNvSpPr>
            <a:spLocks noChangeAspect="1"/>
          </p:cNvSpPr>
          <p:nvPr>
            <p:custDataLst>
              <p:tags r:id="rId3"/>
            </p:custDataLst>
          </p:nvPr>
        </p:nvSpPr>
        <p:spPr>
          <a:xfrm>
            <a:off x="868230" y="2888694"/>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noProof="0">
                <a:solidFill>
                  <a:prstClr val="white"/>
                </a:solidFill>
                <a:latin typeface="Calibri" panose="020F0502020204030204"/>
              </a:rPr>
              <a:t>3</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sp>
        <p:nvSpPr>
          <p:cNvPr id="22"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pic>
        <p:nvPicPr>
          <p:cNvPr id="4" name="Image 3"/>
          <p:cNvPicPr>
            <a:picLocks noChangeAspect="1"/>
          </p:cNvPicPr>
          <p:nvPr/>
        </p:nvPicPr>
        <p:blipFill>
          <a:blip r:embed="rId6"/>
          <a:stretch>
            <a:fillRect/>
          </a:stretch>
        </p:blipFill>
        <p:spPr>
          <a:xfrm>
            <a:off x="4770555" y="1246958"/>
            <a:ext cx="3322074" cy="1612778"/>
          </a:xfrm>
          <a:prstGeom prst="rect">
            <a:avLst/>
          </a:prstGeom>
          <a:ln>
            <a:solidFill>
              <a:schemeClr val="bg1">
                <a:lumMod val="85000"/>
              </a:schemeClr>
            </a:solidFill>
          </a:ln>
        </p:spPr>
      </p:pic>
      <p:pic>
        <p:nvPicPr>
          <p:cNvPr id="6" name="Image 5"/>
          <p:cNvPicPr>
            <a:picLocks noChangeAspect="1"/>
          </p:cNvPicPr>
          <p:nvPr/>
        </p:nvPicPr>
        <p:blipFill>
          <a:blip r:embed="rId7"/>
          <a:stretch>
            <a:fillRect/>
          </a:stretch>
        </p:blipFill>
        <p:spPr>
          <a:xfrm>
            <a:off x="5370946" y="3005140"/>
            <a:ext cx="3139789" cy="762686"/>
          </a:xfrm>
          <a:prstGeom prst="rect">
            <a:avLst/>
          </a:prstGeom>
          <a:ln>
            <a:solidFill>
              <a:schemeClr val="bg1">
                <a:lumMod val="85000"/>
              </a:schemeClr>
            </a:solidFill>
          </a:ln>
        </p:spPr>
      </p:pic>
      <p:pic>
        <p:nvPicPr>
          <p:cNvPr id="7" name="Image 6"/>
          <p:cNvPicPr>
            <a:picLocks noChangeAspect="1"/>
          </p:cNvPicPr>
          <p:nvPr/>
        </p:nvPicPr>
        <p:blipFill>
          <a:blip r:embed="rId8"/>
          <a:stretch>
            <a:fillRect/>
          </a:stretch>
        </p:blipFill>
        <p:spPr>
          <a:xfrm>
            <a:off x="5158117" y="3899262"/>
            <a:ext cx="2237410" cy="818662"/>
          </a:xfrm>
          <a:prstGeom prst="rect">
            <a:avLst/>
          </a:prstGeom>
          <a:ln>
            <a:solidFill>
              <a:schemeClr val="bg1">
                <a:lumMod val="85000"/>
              </a:schemeClr>
            </a:solidFill>
          </a:ln>
        </p:spPr>
      </p:pic>
      <p:sp>
        <p:nvSpPr>
          <p:cNvPr id="32" name="ZoneTexte 31"/>
          <p:cNvSpPr txBox="1"/>
          <p:nvPr/>
        </p:nvSpPr>
        <p:spPr>
          <a:xfrm>
            <a:off x="734383" y="3986887"/>
            <a:ext cx="3676683" cy="769441"/>
          </a:xfrm>
          <a:prstGeom prst="rect">
            <a:avLst/>
          </a:prstGeom>
          <a:noFill/>
          <a:ln w="3175">
            <a:noFill/>
            <a:prstDash val="dash"/>
          </a:ln>
        </p:spPr>
        <p:txBody>
          <a:bodyPr wrap="square" rtlCol="0">
            <a:spAutoFit/>
          </a:bodyPr>
          <a:lstStyle>
            <a:defPPr>
              <a:defRPr lang="fr-FR"/>
            </a:defPPr>
            <a:lvl1pPr>
              <a:defRPr sz="1200"/>
            </a:lvl1pPr>
          </a:lstStyle>
          <a:p>
            <a:r>
              <a:rPr lang="fr-FR" sz="1100" i="1" dirty="0">
                <a:solidFill>
                  <a:srgbClr val="7F7F7F"/>
                </a:solidFill>
              </a:rPr>
              <a:t>Vous pourrez également suivre votre dossier en cours depuis cette page grâce au code de suivi qui vous aura été communiqué automatiquement par mail ou en cliquant sur le lien Mes demandes</a:t>
            </a:r>
          </a:p>
        </p:txBody>
      </p:sp>
      <p:sp>
        <p:nvSpPr>
          <p:cNvPr id="34" name="Rectangle à coins arrondis 33"/>
          <p:cNvSpPr/>
          <p:nvPr/>
        </p:nvSpPr>
        <p:spPr>
          <a:xfrm>
            <a:off x="679019" y="3899262"/>
            <a:ext cx="3732047" cy="881677"/>
          </a:xfrm>
          <a:prstGeom prst="roundRect">
            <a:avLst>
              <a:gd name="adj" fmla="val 5119"/>
            </a:avLst>
          </a:prstGeom>
          <a:noFill/>
          <a:ln w="3175">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35" name="Espace réservé du texte 8"/>
          <p:cNvSpPr txBox="1">
            <a:spLocks/>
          </p:cNvSpPr>
          <p:nvPr/>
        </p:nvSpPr>
        <p:spPr bwMode="gray">
          <a:xfrm rot="21313496">
            <a:off x="674724" y="3797490"/>
            <a:ext cx="756000" cy="180000"/>
          </a:xfrm>
          <a:prstGeom prst="wedgeRoundRectCallout">
            <a:avLst>
              <a:gd name="adj1" fmla="val 20081"/>
              <a:gd name="adj2" fmla="val 85822"/>
              <a:gd name="adj3" fmla="val 16667"/>
            </a:avLst>
          </a:prstGeom>
          <a:solidFill>
            <a:srgbClr val="000091"/>
          </a:solidFill>
        </p:spPr>
        <p:txBody>
          <a:bodyPr vert="horz" lIns="0" tIns="0" rIns="0" bIns="0" rtlCol="0" anchor="ctr">
            <a:noAutofit/>
          </a:bodyPr>
          <a:lstStyle>
            <a:lvl1pPr marL="0" indent="0" algn="l" defTabSz="914199" rtl="0" eaLnBrk="1" latinLnBrk="0" hangingPunct="1">
              <a:spcBef>
                <a:spcPts val="800"/>
              </a:spcBef>
              <a:buClr>
                <a:srgbClr val="CF022B"/>
              </a:buClr>
              <a:buSzPct val="90000"/>
              <a:buFont typeface="Arial" panose="020B0604020202020204" pitchFamily="34" charset="0"/>
              <a:buNone/>
              <a:tabLst/>
              <a:defRPr sz="1200" b="1" kern="1200" normalizeH="0" baseline="0">
                <a:solidFill>
                  <a:schemeClr val="accent1"/>
                </a:solidFill>
                <a:latin typeface="+mn-lt"/>
                <a:ea typeface="+mn-ea"/>
                <a:cs typeface="+mn-cs"/>
              </a:defRPr>
            </a:lvl1pPr>
            <a:lvl2pPr marL="0" indent="0" algn="l" defTabSz="914199" rtl="0" eaLnBrk="1" latinLnBrk="0" hangingPunct="1">
              <a:spcBef>
                <a:spcPts val="800"/>
              </a:spcBef>
              <a:buClr>
                <a:schemeClr val="accent4"/>
              </a:buClr>
              <a:buSzPct val="100000"/>
              <a:buFont typeface="Arial" panose="020B0604020202020204" pitchFamily="34" charset="0"/>
              <a:buNone/>
              <a:tabLst/>
              <a:defRPr sz="1400" b="1" kern="1200">
                <a:solidFill>
                  <a:schemeClr val="tx1"/>
                </a:solidFill>
                <a:latin typeface="+mn-lt"/>
                <a:ea typeface="+mn-ea"/>
                <a:cs typeface="+mn-cs"/>
              </a:defRPr>
            </a:lvl2pPr>
            <a:lvl3pPr marL="493713" marR="0" indent="0" algn="l" defTabSz="725488" rtl="0" eaLnBrk="1" fontAlgn="auto" latinLnBrk="0" hangingPunct="1">
              <a:lnSpc>
                <a:spcPct val="100000"/>
              </a:lnSpc>
              <a:spcBef>
                <a:spcPts val="411"/>
              </a:spcBef>
              <a:spcAft>
                <a:spcPts val="0"/>
              </a:spcAft>
              <a:buClrTx/>
              <a:buSzTx/>
              <a:buFont typeface="Calibri" panose="020F0502020204030204" pitchFamily="34" charset="0"/>
              <a:buNone/>
              <a:tabLst/>
              <a:defRPr lang="fr-FR" sz="1600" i="0" kern="1200" baseline="0">
                <a:solidFill>
                  <a:schemeClr val="tx1"/>
                </a:solidFill>
                <a:latin typeface="+mn-lt"/>
                <a:ea typeface="+mn-ea"/>
                <a:cs typeface="+mn-cs"/>
              </a:defRPr>
            </a:lvl3pPr>
            <a:lvl4pPr marL="898525" indent="0" algn="l" defTabSz="914199" rtl="0" eaLnBrk="1" latinLnBrk="0" hangingPunct="1">
              <a:spcBef>
                <a:spcPts val="0"/>
              </a:spcBef>
              <a:buFont typeface="Arial" panose="020B0604020202020204" pitchFamily="34" charset="0"/>
              <a:buNone/>
              <a:tabLst/>
              <a:defRPr sz="1600" i="0" kern="1200">
                <a:solidFill>
                  <a:schemeClr val="tx1"/>
                </a:solidFill>
                <a:latin typeface="+mn-lt"/>
                <a:ea typeface="+mn-ea"/>
                <a:cs typeface="+mn-cs"/>
              </a:defRPr>
            </a:lvl4pPr>
            <a:lvl5pPr marL="898525" marR="0" indent="0" algn="l" defTabSz="914199" rtl="0" eaLnBrk="1" fontAlgn="auto" latinLnBrk="0" hangingPunct="1">
              <a:lnSpc>
                <a:spcPct val="100000"/>
              </a:lnSpc>
              <a:spcBef>
                <a:spcPts val="0"/>
              </a:spcBef>
              <a:spcAft>
                <a:spcPts val="0"/>
              </a:spcAft>
              <a:buClrTx/>
              <a:buSzTx/>
              <a:buFont typeface="Arial" panose="020B0604020202020204" pitchFamily="34" charset="0"/>
              <a:buNone/>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spcBef>
                <a:spcPts val="0"/>
              </a:spcBef>
              <a:defRPr/>
            </a:pPr>
            <a:r>
              <a:rPr lang="fr-FR">
                <a:solidFill>
                  <a:schemeClr val="bg1"/>
                </a:solidFill>
                <a:latin typeface="Bradley Hand ITC" panose="03070402050302030203" pitchFamily="66" charset="0"/>
              </a:rPr>
              <a:t>Astuces</a:t>
            </a:r>
            <a:endParaRPr kumimoji="0" lang="fr-FR" i="0" u="none" strike="noStrike" kern="1200" cap="none" spc="0" normalizeH="0" baseline="0" noProof="0">
              <a:ln>
                <a:noFill/>
              </a:ln>
              <a:solidFill>
                <a:schemeClr val="bg1"/>
              </a:solidFill>
              <a:effectLst/>
              <a:uLnTx/>
              <a:uFillTx/>
              <a:latin typeface="Bradley Hand ITC" panose="03070402050302030203" pitchFamily="66" charset="0"/>
            </a:endParaRPr>
          </a:p>
        </p:txBody>
      </p:sp>
      <p:pic>
        <p:nvPicPr>
          <p:cNvPr id="36" name="Picture 2" descr="idée Icône gratui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1218" y="3805346"/>
            <a:ext cx="313859" cy="31385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en arc 9"/>
          <p:cNvCxnSpPr>
            <a:stCxn id="4" idx="3"/>
            <a:endCxn id="6" idx="3"/>
          </p:cNvCxnSpPr>
          <p:nvPr/>
        </p:nvCxnSpPr>
        <p:spPr>
          <a:xfrm>
            <a:off x="8092629" y="2053347"/>
            <a:ext cx="418106" cy="1333136"/>
          </a:xfrm>
          <a:prstGeom prst="curvedConnector3">
            <a:avLst>
              <a:gd name="adj1" fmla="val 154675"/>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eur en arc 36"/>
          <p:cNvCxnSpPr>
            <a:stCxn id="6" idx="1"/>
            <a:endCxn id="7" idx="1"/>
          </p:cNvCxnSpPr>
          <p:nvPr/>
        </p:nvCxnSpPr>
        <p:spPr>
          <a:xfrm rot="10800000" flipV="1">
            <a:off x="5158118" y="3386483"/>
            <a:ext cx="212829" cy="922110"/>
          </a:xfrm>
          <a:prstGeom prst="curvedConnector3">
            <a:avLst>
              <a:gd name="adj1" fmla="val 2074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2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476838" y="1405087"/>
            <a:ext cx="3411944" cy="3174236"/>
          </a:xfrm>
          <a:prstGeom prst="roundRect">
            <a:avLst>
              <a:gd name="adj" fmla="val 77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2" name="Espace réservé du texte 1"/>
          <p:cNvSpPr>
            <a:spLocks noGrp="1"/>
          </p:cNvSpPr>
          <p:nvPr>
            <p:ph type="body" sz="quarter" idx="10"/>
          </p:nvPr>
        </p:nvSpPr>
        <p:spPr/>
        <p:txBody>
          <a:bodyPr/>
          <a:lstStyle/>
          <a:p>
            <a:r>
              <a:rPr lang="fr-FR"/>
              <a:t>Préparer les éléments nécessaires</a:t>
            </a:r>
          </a:p>
        </p:txBody>
      </p:sp>
      <p:sp>
        <p:nvSpPr>
          <p:cNvPr id="3" name="Titre 2"/>
          <p:cNvSpPr>
            <a:spLocks noGrp="1"/>
          </p:cNvSpPr>
          <p:nvPr>
            <p:ph type="title"/>
          </p:nvPr>
        </p:nvSpPr>
        <p:spPr/>
        <p:txBody>
          <a:bodyPr/>
          <a:lstStyle/>
          <a:p>
            <a:r>
              <a:rPr lang="fr-FR" dirty="0">
                <a:solidFill>
                  <a:srgbClr val="000091"/>
                </a:solidFill>
              </a:rPr>
              <a:t>2| </a:t>
            </a:r>
            <a:r>
              <a:rPr lang="fr-FR" dirty="0"/>
              <a:t>Remplir le formulaire (1/5)</a:t>
            </a:r>
          </a:p>
        </p:txBody>
      </p:sp>
      <p:sp>
        <p:nvSpPr>
          <p:cNvPr id="17" name="ZoneTexte 16"/>
          <p:cNvSpPr txBox="1"/>
          <p:nvPr/>
        </p:nvSpPr>
        <p:spPr>
          <a:xfrm>
            <a:off x="537948" y="1519084"/>
            <a:ext cx="3350834" cy="2970044"/>
          </a:xfrm>
          <a:prstGeom prst="rect">
            <a:avLst/>
          </a:prstGeom>
          <a:noFill/>
          <a:ln w="19050">
            <a:noFill/>
          </a:ln>
        </p:spPr>
        <p:txBody>
          <a:bodyPr wrap="square" rtlCol="0">
            <a:spAutoFit/>
          </a:bodyPr>
          <a:lstStyle>
            <a:defPPr>
              <a:defRPr lang="fr-FR"/>
            </a:defPPr>
            <a:lvl1pPr>
              <a:defRPr sz="1200"/>
            </a:lvl1pPr>
          </a:lstStyle>
          <a:p>
            <a:r>
              <a:rPr lang="fr-FR" sz="1100" dirty="0"/>
              <a:t>Une </a:t>
            </a:r>
            <a:r>
              <a:rPr lang="fr-FR" sz="1100" u="sng" dirty="0"/>
              <a:t>page d’introduction </a:t>
            </a:r>
            <a:r>
              <a:rPr lang="fr-FR" sz="1100" dirty="0"/>
              <a:t>s’affiche, décrivant les </a:t>
            </a:r>
            <a:r>
              <a:rPr lang="fr-FR" sz="1100" b="1" dirty="0">
                <a:solidFill>
                  <a:srgbClr val="000091"/>
                </a:solidFill>
              </a:rPr>
              <a:t>instructions de la démarche </a:t>
            </a:r>
            <a:r>
              <a:rPr lang="fr-FR" sz="1100" dirty="0"/>
              <a:t>à suivre pour effectuer la demande. Merci de bien vouloir prendre connaissance des documents à préparer au préalable.</a:t>
            </a:r>
          </a:p>
          <a:p>
            <a:endParaRPr lang="fr-FR" sz="1100" dirty="0"/>
          </a:p>
          <a:p>
            <a:pPr indent="269875"/>
            <a:r>
              <a:rPr lang="fr-FR" sz="1100" dirty="0"/>
              <a:t>Le document </a:t>
            </a:r>
            <a:r>
              <a:rPr lang="fr-FR" sz="1100" b="1" dirty="0">
                <a:solidFill>
                  <a:srgbClr val="000091"/>
                </a:solidFill>
              </a:rPr>
              <a:t>mode opératoire </a:t>
            </a:r>
            <a:r>
              <a:rPr lang="fr-FR" sz="1100" dirty="0"/>
              <a:t>est disponible en ligne.</a:t>
            </a:r>
          </a:p>
          <a:p>
            <a:endParaRPr lang="fr-FR" sz="1100" dirty="0"/>
          </a:p>
          <a:p>
            <a:pPr indent="269875"/>
            <a:r>
              <a:rPr lang="fr-FR" sz="1100" dirty="0"/>
              <a:t>Cochez la case attestant que vous avez pris connaissance des mentions RGPD.</a:t>
            </a:r>
          </a:p>
          <a:p>
            <a:pPr indent="269875"/>
            <a:endParaRPr lang="fr-FR" sz="1100" dirty="0"/>
          </a:p>
          <a:p>
            <a:pPr indent="269875"/>
            <a:r>
              <a:rPr lang="fr-FR" sz="1100" dirty="0"/>
              <a:t>Cliquez sur « Suivant » pour accéder à la suite du formulaire.</a:t>
            </a:r>
          </a:p>
          <a:p>
            <a:pPr indent="269875"/>
            <a:endParaRPr lang="fr-FR" sz="1100" dirty="0"/>
          </a:p>
          <a:p>
            <a:r>
              <a:rPr lang="fr-FR" sz="1100" dirty="0"/>
              <a:t>*</a:t>
            </a:r>
            <a:r>
              <a:rPr lang="fr-FR" sz="1100" i="1" dirty="0"/>
              <a:t>Les champs avec une astérisque sont à renseigner obligatoirement.</a:t>
            </a:r>
          </a:p>
        </p:txBody>
      </p:sp>
      <p:sp>
        <p:nvSpPr>
          <p:cNvPr id="12" name="1"/>
          <p:cNvSpPr>
            <a:spLocks noChangeAspect="1"/>
          </p:cNvSpPr>
          <p:nvPr>
            <p:custDataLst>
              <p:tags r:id="rId1"/>
            </p:custDataLst>
          </p:nvPr>
        </p:nvSpPr>
        <p:spPr>
          <a:xfrm>
            <a:off x="651833" y="2561846"/>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13" name="1"/>
          <p:cNvSpPr>
            <a:spLocks noChangeAspect="1"/>
          </p:cNvSpPr>
          <p:nvPr>
            <p:custDataLst>
              <p:tags r:id="rId2"/>
            </p:custDataLst>
          </p:nvPr>
        </p:nvSpPr>
        <p:spPr>
          <a:xfrm>
            <a:off x="651833" y="3062376"/>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1"/>
          <p:cNvSpPr>
            <a:spLocks noChangeAspect="1"/>
          </p:cNvSpPr>
          <p:nvPr>
            <p:custDataLst>
              <p:tags r:id="rId3"/>
            </p:custDataLst>
          </p:nvPr>
        </p:nvSpPr>
        <p:spPr>
          <a:xfrm>
            <a:off x="651833" y="3554184"/>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3</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pic>
        <p:nvPicPr>
          <p:cNvPr id="4" name="Image 3"/>
          <p:cNvPicPr>
            <a:picLocks noChangeAspect="1"/>
          </p:cNvPicPr>
          <p:nvPr/>
        </p:nvPicPr>
        <p:blipFill rotWithShape="1">
          <a:blip r:embed="rId5"/>
          <a:srcRect t="6961"/>
          <a:stretch/>
        </p:blipFill>
        <p:spPr>
          <a:xfrm>
            <a:off x="4268448" y="1191744"/>
            <a:ext cx="4163049" cy="3793295"/>
          </a:xfrm>
          <a:prstGeom prst="rect">
            <a:avLst/>
          </a:prstGeom>
          <a:ln>
            <a:solidFill>
              <a:schemeClr val="bg1">
                <a:lumMod val="85000"/>
              </a:schemeClr>
            </a:solidFill>
          </a:ln>
        </p:spPr>
      </p:pic>
      <p:sp>
        <p:nvSpPr>
          <p:cNvPr id="6" name="Ellipse 5"/>
          <p:cNvSpPr/>
          <p:nvPr/>
        </p:nvSpPr>
        <p:spPr>
          <a:xfrm>
            <a:off x="4381805" y="1953158"/>
            <a:ext cx="109728" cy="87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tx1"/>
              </a:solidFill>
            </a:endParaRPr>
          </a:p>
        </p:txBody>
      </p:sp>
      <p:sp>
        <p:nvSpPr>
          <p:cNvPr id="15"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244325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5134773" y="1525754"/>
            <a:ext cx="3522496" cy="2894246"/>
          </a:xfrm>
          <a:prstGeom prst="roundRect">
            <a:avLst>
              <a:gd name="adj" fmla="val 88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2" name="Espace réservé du texte 1"/>
          <p:cNvSpPr>
            <a:spLocks noGrp="1"/>
          </p:cNvSpPr>
          <p:nvPr>
            <p:ph type="body" sz="quarter" idx="10"/>
          </p:nvPr>
        </p:nvSpPr>
        <p:spPr/>
        <p:txBody>
          <a:bodyPr/>
          <a:lstStyle/>
          <a:p>
            <a:r>
              <a:rPr lang="fr-FR" dirty="0"/>
              <a:t>Renseigner vos informations administratives (</a:t>
            </a:r>
            <a:r>
              <a:rPr lang="fr-FR" dirty="0" err="1"/>
              <a:t>c.f</a:t>
            </a:r>
            <a:r>
              <a:rPr lang="fr-FR" dirty="0"/>
              <a:t>. lexique page 16 en annexe)</a:t>
            </a:r>
          </a:p>
          <a:p>
            <a:endParaRPr lang="fr-FR" dirty="0"/>
          </a:p>
        </p:txBody>
      </p:sp>
      <p:sp>
        <p:nvSpPr>
          <p:cNvPr id="3" name="Titre 2"/>
          <p:cNvSpPr>
            <a:spLocks noGrp="1"/>
          </p:cNvSpPr>
          <p:nvPr>
            <p:ph type="title"/>
          </p:nvPr>
        </p:nvSpPr>
        <p:spPr/>
        <p:txBody>
          <a:bodyPr/>
          <a:lstStyle/>
          <a:p>
            <a:r>
              <a:rPr lang="fr-FR" dirty="0">
                <a:solidFill>
                  <a:srgbClr val="000091"/>
                </a:solidFill>
              </a:rPr>
              <a:t>2| </a:t>
            </a:r>
            <a:r>
              <a:rPr lang="fr-FR" dirty="0"/>
              <a:t>Remplir le formulaire (2/5)</a:t>
            </a:r>
          </a:p>
        </p:txBody>
      </p:sp>
      <p:sp>
        <p:nvSpPr>
          <p:cNvPr id="17" name="ZoneTexte 16"/>
          <p:cNvSpPr txBox="1"/>
          <p:nvPr/>
        </p:nvSpPr>
        <p:spPr>
          <a:xfrm>
            <a:off x="5243822" y="1619233"/>
            <a:ext cx="3304399" cy="2800767"/>
          </a:xfrm>
          <a:prstGeom prst="rect">
            <a:avLst/>
          </a:prstGeom>
          <a:noFill/>
          <a:ln w="19050">
            <a:noFill/>
          </a:ln>
        </p:spPr>
        <p:txBody>
          <a:bodyPr wrap="square" rtlCol="0">
            <a:spAutoFit/>
          </a:bodyPr>
          <a:lstStyle>
            <a:defPPr>
              <a:defRPr lang="fr-FR"/>
            </a:defPPr>
            <a:lvl1pPr>
              <a:defRPr sz="1200"/>
            </a:lvl1pPr>
          </a:lstStyle>
          <a:p>
            <a:r>
              <a:rPr lang="fr-FR" sz="1100" dirty="0"/>
              <a:t>La </a:t>
            </a:r>
            <a:r>
              <a:rPr lang="fr-FR" sz="1100" u="sng" dirty="0"/>
              <a:t>page n°2 </a:t>
            </a:r>
            <a:r>
              <a:rPr lang="fr-FR" sz="1100" dirty="0"/>
              <a:t>s’affiche :</a:t>
            </a:r>
          </a:p>
          <a:p>
            <a:endParaRPr lang="fr-FR" sz="1100" i="1" dirty="0"/>
          </a:p>
          <a:p>
            <a:pPr indent="266700"/>
            <a:r>
              <a:rPr lang="fr-FR" sz="1100" dirty="0"/>
              <a:t>Vos</a:t>
            </a:r>
            <a:r>
              <a:rPr lang="fr-FR" sz="1100" b="1" dirty="0">
                <a:solidFill>
                  <a:srgbClr val="000091"/>
                </a:solidFill>
              </a:rPr>
              <a:t> informations personnelles </a:t>
            </a:r>
            <a:r>
              <a:rPr lang="fr-FR" sz="1100" dirty="0"/>
              <a:t>(votre nom d’usage et votre prénom) sont pré-remplies.</a:t>
            </a:r>
          </a:p>
          <a:p>
            <a:pPr indent="266700"/>
            <a:endParaRPr lang="fr-FR" sz="1100" dirty="0"/>
          </a:p>
          <a:p>
            <a:pPr indent="266700"/>
            <a:r>
              <a:rPr lang="fr-FR" sz="1100" dirty="0"/>
              <a:t>Indiquez vos </a:t>
            </a:r>
            <a:r>
              <a:rPr lang="fr-FR" sz="1100" b="1" dirty="0">
                <a:solidFill>
                  <a:srgbClr val="000091"/>
                </a:solidFill>
              </a:rPr>
              <a:t>informations administratives </a:t>
            </a:r>
            <a:r>
              <a:rPr lang="fr-FR" sz="1100" dirty="0"/>
              <a:t>(disponibles sur votre bulletin de salaire) : code département, numéro de dossier, numéro INSEE, code ministère et code administration</a:t>
            </a:r>
          </a:p>
          <a:p>
            <a:pPr indent="266700"/>
            <a:endParaRPr lang="fr-FR" sz="1100" dirty="0"/>
          </a:p>
          <a:p>
            <a:pPr indent="266700"/>
            <a:r>
              <a:rPr lang="fr-FR" sz="1100" dirty="0"/>
              <a:t>Cliquez sur « </a:t>
            </a:r>
            <a:r>
              <a:rPr lang="fr-FR" sz="1100" b="1" dirty="0">
                <a:solidFill>
                  <a:srgbClr val="000091"/>
                </a:solidFill>
              </a:rPr>
              <a:t>Suivant </a:t>
            </a:r>
            <a:r>
              <a:rPr lang="fr-FR" sz="1100" dirty="0"/>
              <a:t>» lorsque tous les champs sont remplis. Les éléments renseignés s’enregistrent automatiquement.</a:t>
            </a:r>
          </a:p>
          <a:p>
            <a:r>
              <a:rPr lang="fr-FR" sz="1100" dirty="0"/>
              <a:t> </a:t>
            </a:r>
          </a:p>
          <a:p>
            <a:r>
              <a:rPr lang="fr-FR" sz="1100" dirty="0"/>
              <a:t>*</a:t>
            </a:r>
            <a:r>
              <a:rPr lang="fr-FR" sz="1100" i="1" dirty="0"/>
              <a:t>Les champs avec une astérisque sont à renseigner obligatoirement.</a:t>
            </a:r>
          </a:p>
        </p:txBody>
      </p:sp>
      <p:sp>
        <p:nvSpPr>
          <p:cNvPr id="18" name="1"/>
          <p:cNvSpPr>
            <a:spLocks noChangeAspect="1"/>
          </p:cNvSpPr>
          <p:nvPr>
            <p:custDataLst>
              <p:tags r:id="rId1"/>
            </p:custDataLst>
          </p:nvPr>
        </p:nvSpPr>
        <p:spPr>
          <a:xfrm>
            <a:off x="5376256" y="1976163"/>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1"/>
          <p:cNvSpPr>
            <a:spLocks noChangeAspect="1"/>
          </p:cNvSpPr>
          <p:nvPr>
            <p:custDataLst>
              <p:tags r:id="rId2"/>
            </p:custDataLst>
          </p:nvPr>
        </p:nvSpPr>
        <p:spPr>
          <a:xfrm>
            <a:off x="5376256" y="2488581"/>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prstClr val="white"/>
                </a:solidFill>
                <a:latin typeface="Calibri" panose="020F0502020204030204"/>
              </a:rPr>
              <a:t>2</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1"/>
          <p:cNvSpPr>
            <a:spLocks noChangeAspect="1"/>
          </p:cNvSpPr>
          <p:nvPr>
            <p:custDataLst>
              <p:tags r:id="rId3"/>
            </p:custDataLst>
          </p:nvPr>
        </p:nvSpPr>
        <p:spPr>
          <a:xfrm>
            <a:off x="5375577" y="3333054"/>
            <a:ext cx="180000" cy="180000"/>
          </a:xfrm>
          <a:prstGeom prst="ellipse">
            <a:avLst/>
          </a:prstGeom>
          <a:solidFill>
            <a:srgbClr val="E1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noProof="0">
                <a:solidFill>
                  <a:prstClr val="white"/>
                </a:solidFill>
                <a:latin typeface="Calibri" panose="020F0502020204030204"/>
              </a:rPr>
              <a:t>3</a:t>
            </a:r>
            <a:endParaRPr kumimoji="0" lang="fr-FR"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Espace réservé du pied de page 3"/>
          <p:cNvSpPr>
            <a:spLocks noGrp="1"/>
          </p:cNvSpPr>
          <p:nvPr>
            <p:ph type="ftr" sz="quarter" idx="11"/>
          </p:nvPr>
        </p:nvSpPr>
        <p:spPr>
          <a:xfrm>
            <a:off x="734518" y="4834299"/>
            <a:ext cx="5637400" cy="360000"/>
          </a:xfrm>
        </p:spPr>
        <p:txBody>
          <a:bodyPr/>
          <a:lstStyle/>
          <a:p>
            <a:r>
              <a:rPr lang="fr-FR" dirty="0"/>
              <a:t>COLIBRIS Mode opératoire formulaire PSC - Agent</a:t>
            </a:r>
            <a:endParaRPr lang="fr-FR" b="0" dirty="0"/>
          </a:p>
        </p:txBody>
      </p:sp>
      <p:sp>
        <p:nvSpPr>
          <p:cNvPr id="29"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pic>
        <p:nvPicPr>
          <p:cNvPr id="5" name="Image 4"/>
          <p:cNvPicPr>
            <a:picLocks noChangeAspect="1"/>
          </p:cNvPicPr>
          <p:nvPr/>
        </p:nvPicPr>
        <p:blipFill>
          <a:blip r:embed="rId5"/>
          <a:stretch>
            <a:fillRect/>
          </a:stretch>
        </p:blipFill>
        <p:spPr>
          <a:xfrm>
            <a:off x="452336" y="1196320"/>
            <a:ext cx="4477969" cy="3553114"/>
          </a:xfrm>
          <a:prstGeom prst="rect">
            <a:avLst/>
          </a:prstGeom>
          <a:ln>
            <a:solidFill>
              <a:schemeClr val="bg1">
                <a:lumMod val="85000"/>
              </a:schemeClr>
            </a:solidFill>
          </a:ln>
        </p:spPr>
      </p:pic>
    </p:spTree>
    <p:extLst>
      <p:ext uri="{BB962C8B-B14F-4D97-AF65-F5344CB8AC3E}">
        <p14:creationId xmlns:p14="http://schemas.microsoft.com/office/powerpoint/2010/main" val="275894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Renseigner les informations concernant la mutuelle (</a:t>
            </a:r>
            <a:r>
              <a:rPr lang="fr-FR" dirty="0" err="1"/>
              <a:t>c.f</a:t>
            </a:r>
            <a:r>
              <a:rPr lang="fr-FR" dirty="0"/>
              <a:t>. lexique pages 17 à 20 en annexe) :</a:t>
            </a:r>
            <a:endParaRPr lang="fr-FR" u="sng" dirty="0">
              <a:solidFill>
                <a:srgbClr val="FF0000"/>
              </a:solidFill>
            </a:endParaRPr>
          </a:p>
        </p:txBody>
      </p:sp>
      <p:sp>
        <p:nvSpPr>
          <p:cNvPr id="3" name="Titre 2"/>
          <p:cNvSpPr>
            <a:spLocks noGrp="1"/>
          </p:cNvSpPr>
          <p:nvPr>
            <p:ph type="title"/>
          </p:nvPr>
        </p:nvSpPr>
        <p:spPr/>
        <p:txBody>
          <a:bodyPr/>
          <a:lstStyle/>
          <a:p>
            <a:r>
              <a:rPr lang="fr-FR" dirty="0">
                <a:solidFill>
                  <a:srgbClr val="000091"/>
                </a:solidFill>
              </a:rPr>
              <a:t>2| </a:t>
            </a:r>
            <a:r>
              <a:rPr lang="fr-FR" dirty="0"/>
              <a:t>Remplir le formulaire (3/5)</a:t>
            </a:r>
          </a:p>
        </p:txBody>
      </p:sp>
      <p:sp>
        <p:nvSpPr>
          <p:cNvPr id="17" name="ZoneTexte 16"/>
          <p:cNvSpPr txBox="1"/>
          <p:nvPr/>
        </p:nvSpPr>
        <p:spPr>
          <a:xfrm>
            <a:off x="586432" y="2205236"/>
            <a:ext cx="8557568" cy="2644314"/>
          </a:xfrm>
          <a:prstGeom prst="rect">
            <a:avLst/>
          </a:prstGeom>
          <a:noFill/>
          <a:ln w="19050">
            <a:noFill/>
          </a:ln>
        </p:spPr>
        <p:txBody>
          <a:bodyPr wrap="square" rtlCol="0">
            <a:spAutoFit/>
          </a:bodyPr>
          <a:lstStyle>
            <a:defPPr>
              <a:defRPr lang="fr-FR"/>
            </a:defPPr>
            <a:lvl1pPr>
              <a:defRPr sz="1200"/>
            </a:lvl1pPr>
          </a:lstStyle>
          <a:p>
            <a:r>
              <a:rPr lang="fr-FR" sz="1000" dirty="0"/>
              <a:t>Vous allez répondre à une question qui portera sur le prélèvement sur salaire (précompte) de vos cotisations : </a:t>
            </a:r>
          </a:p>
          <a:p>
            <a:pPr marL="171450" indent="-171450">
              <a:buFont typeface="Wingdings" panose="05000000000000000000" pitchFamily="2" charset="2"/>
              <a:buChar char="Ø"/>
            </a:pPr>
            <a:r>
              <a:rPr lang="fr-FR" sz="1000" dirty="0"/>
              <a:t>Votre situation correspond soit à celle d’un </a:t>
            </a:r>
            <a:r>
              <a:rPr lang="fr-FR" sz="1000" b="1" dirty="0">
                <a:solidFill>
                  <a:srgbClr val="E1000F"/>
                </a:solidFill>
              </a:rPr>
              <a:t>agent non précompté (exemple 1)</a:t>
            </a:r>
            <a:r>
              <a:rPr lang="fr-FR" sz="1000" dirty="0"/>
              <a:t>, soit d’un </a:t>
            </a:r>
            <a:r>
              <a:rPr lang="fr-FR" sz="1000" b="1" dirty="0">
                <a:solidFill>
                  <a:srgbClr val="E1000F"/>
                </a:solidFill>
              </a:rPr>
              <a:t>agent précompté (exemple 2)</a:t>
            </a:r>
            <a:r>
              <a:rPr lang="fr-FR" sz="1000" dirty="0"/>
              <a:t>. Deux exemples sont à votre disposition dans ce guide pour renseigner votre demande de remboursement.</a:t>
            </a:r>
          </a:p>
          <a:p>
            <a:pPr marL="171450" indent="-171450">
              <a:buFont typeface="Wingdings" panose="05000000000000000000" pitchFamily="2" charset="2"/>
              <a:buChar char="Ø"/>
            </a:pPr>
            <a:r>
              <a:rPr lang="fr-FR" sz="1000" b="1" dirty="0">
                <a:solidFill>
                  <a:srgbClr val="FF0000"/>
                </a:solidFill>
              </a:rPr>
              <a:t>Attention: si vous êtes adhérent à la MGEN </a:t>
            </a:r>
            <a:r>
              <a:rPr lang="fr-FR" sz="1000" b="1" u="sng" dirty="0">
                <a:solidFill>
                  <a:srgbClr val="FF0000"/>
                </a:solidFill>
              </a:rPr>
              <a:t>et</a:t>
            </a:r>
            <a:r>
              <a:rPr lang="fr-FR" sz="1000" b="1" dirty="0">
                <a:solidFill>
                  <a:srgbClr val="FF0000"/>
                </a:solidFill>
              </a:rPr>
              <a:t> que votre cotisation santé est prélevée sur votre salaire, vous percevrez automatiquement le remboursement forfaitaire sur la paye de janvier </a:t>
            </a:r>
            <a:r>
              <a:rPr lang="fr-FR" sz="1000" b="1" u="sng" dirty="0">
                <a:solidFill>
                  <a:srgbClr val="FF0000"/>
                </a:solidFill>
              </a:rPr>
              <a:t>sans aucune démarche à accomplir</a:t>
            </a:r>
            <a:r>
              <a:rPr lang="fr-FR" sz="1000" b="1" dirty="0">
                <a:solidFill>
                  <a:srgbClr val="FF0000"/>
                </a:solidFill>
              </a:rPr>
              <a:t>.</a:t>
            </a:r>
            <a:endParaRPr lang="fr-FR" sz="1000" dirty="0"/>
          </a:p>
          <a:p>
            <a:r>
              <a:rPr lang="fr-FR" sz="1000" dirty="0"/>
              <a:t>En fonction de votre situation, il vous sera demandé de </a:t>
            </a:r>
            <a:r>
              <a:rPr lang="fr-FR" sz="1000" b="1" dirty="0"/>
              <a:t>déposer l’attestation d’affiliation </a:t>
            </a:r>
            <a:r>
              <a:rPr lang="fr-FR" sz="1000" dirty="0"/>
              <a:t>transmise par votre organisme en cliquant sur l’icône </a:t>
            </a:r>
            <a:r>
              <a:rPr lang="fr-FR" sz="1000" i="1" dirty="0"/>
              <a:t>« Déposez un fichier ou cliquez pour en sélectionner un »</a:t>
            </a:r>
            <a:r>
              <a:rPr lang="fr-FR" sz="1000" dirty="0"/>
              <a:t>. </a:t>
            </a:r>
          </a:p>
          <a:p>
            <a:pPr>
              <a:spcBef>
                <a:spcPts val="100"/>
              </a:spcBef>
            </a:pPr>
            <a:r>
              <a:rPr lang="fr-FR" sz="1000" b="1" dirty="0"/>
              <a:t>Quelques bonnes pratiques </a:t>
            </a:r>
            <a:r>
              <a:rPr lang="fr-FR" sz="1000" dirty="0"/>
              <a:t>: </a:t>
            </a:r>
          </a:p>
          <a:p>
            <a:pPr marL="171450" indent="-171450">
              <a:spcBef>
                <a:spcPts val="100"/>
              </a:spcBef>
              <a:buFont typeface="Wingdings" panose="05000000000000000000" pitchFamily="2" charset="2"/>
              <a:buChar char="Ø"/>
            </a:pPr>
            <a:r>
              <a:rPr lang="fr-FR" sz="1000" dirty="0"/>
              <a:t>Il est recommandé de déposer la pièce justificative numérisée </a:t>
            </a:r>
            <a:r>
              <a:rPr lang="fr-FR" sz="1000" b="1" dirty="0">
                <a:solidFill>
                  <a:srgbClr val="E1000F"/>
                </a:solidFill>
              </a:rPr>
              <a:t>sous format PDF</a:t>
            </a:r>
            <a:r>
              <a:rPr lang="fr-FR" sz="1000" dirty="0"/>
              <a:t>. </a:t>
            </a:r>
          </a:p>
          <a:p>
            <a:pPr>
              <a:spcBef>
                <a:spcPts val="100"/>
              </a:spcBef>
            </a:pPr>
            <a:r>
              <a:rPr lang="fr-FR" sz="1000" dirty="0"/>
              <a:t>Vous pouvez « glisser-déposer » votre attestation. Pour numériser votre justificatif, vous pouvez le scanner ou le photographier : </a:t>
            </a:r>
          </a:p>
          <a:p>
            <a:pPr marL="351450" indent="-171450">
              <a:spcBef>
                <a:spcPts val="100"/>
              </a:spcBef>
              <a:buFont typeface="Arial" panose="020B0604020202020204" pitchFamily="34" charset="0"/>
              <a:buChar char="•"/>
            </a:pPr>
            <a:r>
              <a:rPr lang="fr-FR" sz="1000" b="1" dirty="0"/>
              <a:t>assurez-vous que votre justificatif soit cadré et bien lisible</a:t>
            </a:r>
            <a:r>
              <a:rPr lang="fr-FR" sz="1000" dirty="0"/>
              <a:t> ;</a:t>
            </a:r>
          </a:p>
          <a:p>
            <a:pPr marL="351450" indent="-171450">
              <a:spcBef>
                <a:spcPts val="100"/>
              </a:spcBef>
              <a:buFont typeface="Arial" panose="020B0604020202020204" pitchFamily="34" charset="0"/>
              <a:buChar char="•"/>
            </a:pPr>
            <a:r>
              <a:rPr lang="fr-FR" sz="1000" dirty="0"/>
              <a:t>n’utilisez que </a:t>
            </a:r>
            <a:r>
              <a:rPr lang="fr-FR" sz="1000" b="1" dirty="0"/>
              <a:t>l’un des formats compatible </a:t>
            </a:r>
            <a:r>
              <a:rPr lang="fr-FR" sz="1000" dirty="0"/>
              <a:t>(Word, PDF, JPEG ou PNG) ;</a:t>
            </a:r>
          </a:p>
          <a:p>
            <a:pPr marL="351450" indent="-171450">
              <a:spcBef>
                <a:spcPts val="100"/>
              </a:spcBef>
              <a:buFont typeface="Arial" panose="020B0604020202020204" pitchFamily="34" charset="0"/>
              <a:buChar char="•"/>
            </a:pPr>
            <a:r>
              <a:rPr lang="fr-FR" sz="1000" dirty="0"/>
              <a:t>la </a:t>
            </a:r>
            <a:r>
              <a:rPr lang="fr-FR" sz="1000" b="1" dirty="0"/>
              <a:t>taille maximale </a:t>
            </a:r>
            <a:r>
              <a:rPr lang="fr-FR" sz="1000" dirty="0"/>
              <a:t>pour votre justificatif est de </a:t>
            </a:r>
            <a:r>
              <a:rPr lang="fr-FR" sz="1000" b="1" dirty="0"/>
              <a:t>2 Mo</a:t>
            </a:r>
            <a:r>
              <a:rPr lang="fr-FR" sz="1000" dirty="0"/>
              <a:t>. </a:t>
            </a:r>
          </a:p>
          <a:p>
            <a:pPr indent="-171450">
              <a:spcBef>
                <a:spcPts val="100"/>
              </a:spcBef>
              <a:buFont typeface="Wingdings" panose="05000000000000000000" pitchFamily="2" charset="2"/>
              <a:buChar char="Ø"/>
            </a:pPr>
            <a:r>
              <a:rPr lang="fr-FR" sz="1000" dirty="0"/>
              <a:t>Si votre pièce justificative contient plusieurs pages, qu’elle a été numérisée en plusieurs fichiers ou si </a:t>
            </a:r>
            <a:r>
              <a:rPr lang="fr-FR" sz="1000" b="1" dirty="0"/>
              <a:t>votre mutuelle vous a envoyé plusieurs documents </a:t>
            </a:r>
            <a:r>
              <a:rPr lang="fr-FR" sz="1000" dirty="0"/>
              <a:t>(exemple : l’attestation d’affiliation et un autre document pour le non financement de l’employeur du titulaire du contrat), il faut </a:t>
            </a:r>
            <a:r>
              <a:rPr lang="fr-FR" sz="1000" b="1" dirty="0"/>
              <a:t>fusionner ces fichiers afin d’obtenir un seul document numérique </a:t>
            </a:r>
            <a:r>
              <a:rPr lang="fr-FR" sz="1000" dirty="0"/>
              <a:t>(PDF ou autre format compatible). </a:t>
            </a:r>
          </a:p>
        </p:txBody>
      </p:sp>
      <p:sp>
        <p:nvSpPr>
          <p:cNvPr id="12" name="Espace réservé du pied de page 3"/>
          <p:cNvSpPr>
            <a:spLocks noGrp="1"/>
          </p:cNvSpPr>
          <p:nvPr>
            <p:ph type="ftr" sz="quarter" idx="11"/>
          </p:nvPr>
        </p:nvSpPr>
        <p:spPr>
          <a:xfrm>
            <a:off x="734518" y="4834299"/>
            <a:ext cx="5637400" cy="360000"/>
          </a:xfrm>
        </p:spPr>
        <p:txBody>
          <a:bodyPr/>
          <a:lstStyle/>
          <a:p>
            <a:r>
              <a:rPr lang="fr-FR"/>
              <a:t>COLIBRIS Mode opératoire formulaire PSC - Agent</a:t>
            </a:r>
            <a:endParaRPr lang="fr-FR" b="0"/>
          </a:p>
        </p:txBody>
      </p:sp>
      <p:sp>
        <p:nvSpPr>
          <p:cNvPr id="14" name="ZoneTexte 13"/>
          <p:cNvSpPr txBox="1"/>
          <p:nvPr/>
        </p:nvSpPr>
        <p:spPr>
          <a:xfrm>
            <a:off x="350919" y="1406686"/>
            <a:ext cx="8387430" cy="600164"/>
          </a:xfrm>
          <a:prstGeom prst="rect">
            <a:avLst/>
          </a:prstGeom>
          <a:noFill/>
          <a:ln w="3175">
            <a:noFill/>
            <a:prstDash val="dash"/>
          </a:ln>
        </p:spPr>
        <p:txBody>
          <a:bodyPr wrap="square" rtlCol="0">
            <a:spAutoFit/>
          </a:bodyPr>
          <a:lstStyle>
            <a:defPPr>
              <a:defRPr lang="fr-FR"/>
            </a:defPPr>
            <a:lvl1pPr>
              <a:defRPr sz="1200"/>
            </a:lvl1pPr>
          </a:lstStyle>
          <a:p>
            <a:r>
              <a:rPr lang="fr-FR" sz="1100" i="1">
                <a:solidFill>
                  <a:srgbClr val="7F7F7F"/>
                </a:solidFill>
              </a:rPr>
              <a:t>Après avoir complété vos informations administratives, vous allez répondre à des questions qui porteront sur votre mutuelle. </a:t>
            </a:r>
          </a:p>
          <a:p>
            <a:r>
              <a:rPr lang="fr-FR" sz="1100" i="1">
                <a:solidFill>
                  <a:srgbClr val="7F7F7F"/>
                </a:solidFill>
              </a:rPr>
              <a:t>Pour en savoir plus sur les conditions d'éligibilité au remboursement forfaitaire des cotisations de protection sociale complémentaire (PSC) en santé </a:t>
            </a:r>
            <a:r>
              <a:rPr lang="fr-FR" sz="1100" b="1" i="1">
                <a:solidFill>
                  <a:srgbClr val="000091"/>
                </a:solidFill>
                <a:hlinkClick r:id="rId2"/>
              </a:rPr>
              <a:t>&gt; Tout savoir sur </a:t>
            </a:r>
            <a:r>
              <a:rPr lang="fr-FR" sz="1100" b="1" i="1" u="sng">
                <a:hlinkClick r:id="rId2"/>
              </a:rPr>
              <a:t>le dispositif de remboursement forfaitaire des cotisations de la PSC en santé</a:t>
            </a:r>
            <a:endParaRPr lang="fr-FR" sz="1100" i="1" u="sng"/>
          </a:p>
        </p:txBody>
      </p:sp>
      <p:sp>
        <p:nvSpPr>
          <p:cNvPr id="16" name="Rectangle à coins arrondis 15"/>
          <p:cNvSpPr/>
          <p:nvPr/>
        </p:nvSpPr>
        <p:spPr>
          <a:xfrm>
            <a:off x="350919" y="1243088"/>
            <a:ext cx="8364695" cy="836594"/>
          </a:xfrm>
          <a:prstGeom prst="roundRect">
            <a:avLst>
              <a:gd name="adj" fmla="val 5119"/>
            </a:avLst>
          </a:prstGeom>
          <a:noFill/>
          <a:ln w="3175">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chemeClr val="tx1"/>
              </a:solidFill>
            </a:endParaRPr>
          </a:p>
        </p:txBody>
      </p:sp>
      <p:sp>
        <p:nvSpPr>
          <p:cNvPr id="19" name="Espace réservé du texte 8"/>
          <p:cNvSpPr txBox="1">
            <a:spLocks/>
          </p:cNvSpPr>
          <p:nvPr/>
        </p:nvSpPr>
        <p:spPr bwMode="gray">
          <a:xfrm rot="21313496">
            <a:off x="245867" y="1183841"/>
            <a:ext cx="1056867" cy="216000"/>
          </a:xfrm>
          <a:prstGeom prst="wedgeRoundRectCallout">
            <a:avLst>
              <a:gd name="adj1" fmla="val 20081"/>
              <a:gd name="adj2" fmla="val 85822"/>
              <a:gd name="adj3" fmla="val 16667"/>
            </a:avLst>
          </a:prstGeom>
          <a:solidFill>
            <a:srgbClr val="000091"/>
          </a:solidFill>
        </p:spPr>
        <p:txBody>
          <a:bodyPr vert="horz" lIns="0" tIns="0" rIns="0" bIns="0" rtlCol="0" anchor="ctr">
            <a:noAutofit/>
          </a:bodyPr>
          <a:lstStyle>
            <a:lvl1pPr marL="0" indent="0" algn="l" defTabSz="914199" rtl="0" eaLnBrk="1" latinLnBrk="0" hangingPunct="1">
              <a:spcBef>
                <a:spcPts val="800"/>
              </a:spcBef>
              <a:buClr>
                <a:srgbClr val="CF022B"/>
              </a:buClr>
              <a:buSzPct val="90000"/>
              <a:buFont typeface="Arial" panose="020B0604020202020204" pitchFamily="34" charset="0"/>
              <a:buNone/>
              <a:tabLst/>
              <a:defRPr sz="1200" b="1" kern="1200" normalizeH="0" baseline="0">
                <a:solidFill>
                  <a:schemeClr val="accent1"/>
                </a:solidFill>
                <a:latin typeface="+mn-lt"/>
                <a:ea typeface="+mn-ea"/>
                <a:cs typeface="+mn-cs"/>
              </a:defRPr>
            </a:lvl1pPr>
            <a:lvl2pPr marL="0" indent="0" algn="l" defTabSz="914199" rtl="0" eaLnBrk="1" latinLnBrk="0" hangingPunct="1">
              <a:spcBef>
                <a:spcPts val="800"/>
              </a:spcBef>
              <a:buClr>
                <a:schemeClr val="accent4"/>
              </a:buClr>
              <a:buSzPct val="100000"/>
              <a:buFont typeface="Arial" panose="020B0604020202020204" pitchFamily="34" charset="0"/>
              <a:buNone/>
              <a:tabLst/>
              <a:defRPr sz="1400" b="1" kern="1200">
                <a:solidFill>
                  <a:schemeClr val="tx1"/>
                </a:solidFill>
                <a:latin typeface="+mn-lt"/>
                <a:ea typeface="+mn-ea"/>
                <a:cs typeface="+mn-cs"/>
              </a:defRPr>
            </a:lvl2pPr>
            <a:lvl3pPr marL="493713" marR="0" indent="0" algn="l" defTabSz="725488" rtl="0" eaLnBrk="1" fontAlgn="auto" latinLnBrk="0" hangingPunct="1">
              <a:lnSpc>
                <a:spcPct val="100000"/>
              </a:lnSpc>
              <a:spcBef>
                <a:spcPts val="411"/>
              </a:spcBef>
              <a:spcAft>
                <a:spcPts val="0"/>
              </a:spcAft>
              <a:buClrTx/>
              <a:buSzTx/>
              <a:buFont typeface="Calibri" panose="020F0502020204030204" pitchFamily="34" charset="0"/>
              <a:buNone/>
              <a:tabLst/>
              <a:defRPr lang="fr-FR" sz="1600" i="0" kern="1200" baseline="0">
                <a:solidFill>
                  <a:schemeClr val="tx1"/>
                </a:solidFill>
                <a:latin typeface="+mn-lt"/>
                <a:ea typeface="+mn-ea"/>
                <a:cs typeface="+mn-cs"/>
              </a:defRPr>
            </a:lvl3pPr>
            <a:lvl4pPr marL="898525" indent="0" algn="l" defTabSz="914199" rtl="0" eaLnBrk="1" latinLnBrk="0" hangingPunct="1">
              <a:spcBef>
                <a:spcPts val="0"/>
              </a:spcBef>
              <a:buFont typeface="Arial" panose="020B0604020202020204" pitchFamily="34" charset="0"/>
              <a:buNone/>
              <a:tabLst/>
              <a:defRPr sz="1600" i="0" kern="1200">
                <a:solidFill>
                  <a:schemeClr val="tx1"/>
                </a:solidFill>
                <a:latin typeface="+mn-lt"/>
                <a:ea typeface="+mn-ea"/>
                <a:cs typeface="+mn-cs"/>
              </a:defRPr>
            </a:lvl4pPr>
            <a:lvl5pPr marL="898525" marR="0" indent="0" algn="l" defTabSz="914199" rtl="0" eaLnBrk="1" fontAlgn="auto" latinLnBrk="0" hangingPunct="1">
              <a:lnSpc>
                <a:spcPct val="100000"/>
              </a:lnSpc>
              <a:spcBef>
                <a:spcPts val="0"/>
              </a:spcBef>
              <a:spcAft>
                <a:spcPts val="0"/>
              </a:spcAft>
              <a:buClrTx/>
              <a:buSzTx/>
              <a:buFont typeface="Arial" panose="020B0604020202020204" pitchFamily="34" charset="0"/>
              <a:buNone/>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spcBef>
                <a:spcPts val="0"/>
              </a:spcBef>
              <a:defRPr/>
            </a:pPr>
            <a:r>
              <a:rPr kumimoji="0" lang="fr-FR" i="0" u="none" strike="noStrike" kern="1200" cap="none" spc="0" normalizeH="0" baseline="0" noProof="0">
                <a:ln>
                  <a:noFill/>
                </a:ln>
                <a:solidFill>
                  <a:schemeClr val="bg1"/>
                </a:solidFill>
                <a:effectLst/>
                <a:uLnTx/>
                <a:uFillTx/>
                <a:latin typeface="Bradley Hand ITC" panose="03070402050302030203" pitchFamily="66" charset="0"/>
              </a:rPr>
              <a:t>Informations </a:t>
            </a:r>
          </a:p>
        </p:txBody>
      </p:sp>
      <p:pic>
        <p:nvPicPr>
          <p:cNvPr id="20" name="Picture 2" descr="idée Icône grat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684" y="1191236"/>
            <a:ext cx="313859" cy="3138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Utilisateur\AppData\Local\Microsoft\Windows\Temporary Internet Files\Content.IE5\LONKJCUF\exclamation-in-triangl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314" y="3851986"/>
            <a:ext cx="314264" cy="314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tilisateur\AppData\Local\Microsoft\Windows\Temporary Internet Files\Content.IE5\LONKJCUF\info-803717_960_720[1].png"/>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10" y="2277650"/>
            <a:ext cx="313200" cy="31583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e la date 5">
            <a:extLst>
              <a:ext uri="{FF2B5EF4-FFF2-40B4-BE49-F238E27FC236}">
                <a16:creationId xmlns:a16="http://schemas.microsoft.com/office/drawing/2014/main" id="{C2C8A09F-445B-446D-89A1-2B37B9CD4117}"/>
              </a:ext>
            </a:extLst>
          </p:cNvPr>
          <p:cNvSpPr>
            <a:spLocks noGrp="1"/>
          </p:cNvSpPr>
          <p:nvPr>
            <p:ph type="dt" sz="half" idx="12"/>
          </p:nvPr>
        </p:nvSpPr>
        <p:spPr>
          <a:xfrm>
            <a:off x="7614000" y="4876488"/>
            <a:ext cx="1170000" cy="360000"/>
          </a:xfrm>
        </p:spPr>
        <p:txBody>
          <a:bodyPr/>
          <a:lstStyle/>
          <a:p>
            <a:pPr algn="r"/>
            <a:fld id="{BB488585-9749-42F3-B26A-390060D2B474}" type="datetime1">
              <a:rPr lang="fr-FR" b="0" cap="all" smtClean="0"/>
              <a:t>03/12/2021</a:t>
            </a:fld>
            <a:endParaRPr lang="fr-FR" b="0" cap="all" dirty="0"/>
          </a:p>
        </p:txBody>
      </p:sp>
    </p:spTree>
    <p:extLst>
      <p:ext uri="{BB962C8B-B14F-4D97-AF65-F5344CB8AC3E}">
        <p14:creationId xmlns:p14="http://schemas.microsoft.com/office/powerpoint/2010/main" val="3645206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1*number*numbering*figures*one"/>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sz="8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Bearing Point Blue - Purple">
  <a:themeElements>
    <a:clrScheme name="Personnalisé 36">
      <a:dk1>
        <a:srgbClr val="000000"/>
      </a:dk1>
      <a:lt1>
        <a:sysClr val="window" lastClr="FFFFFF"/>
      </a:lt1>
      <a:dk2>
        <a:srgbClr val="6C03A8"/>
      </a:dk2>
      <a:lt2>
        <a:srgbClr val="29D5FF"/>
      </a:lt2>
      <a:accent1>
        <a:srgbClr val="6C03A8"/>
      </a:accent1>
      <a:accent2>
        <a:srgbClr val="29D5FF"/>
      </a:accent2>
      <a:accent3>
        <a:srgbClr val="D8D8D8"/>
      </a:accent3>
      <a:accent4>
        <a:srgbClr val="A5A5A5"/>
      </a:accent4>
      <a:accent5>
        <a:srgbClr val="7F7F7F"/>
      </a:accent5>
      <a:accent6>
        <a:srgbClr val="595959"/>
      </a:accent6>
      <a:hlink>
        <a:srgbClr val="FFFFFF"/>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B7B1A9"/>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BearingPoint Template 16-9 by Slidor v0.2.potx" id="{AD0FDBAD-F9C7-4BD7-B62F-277561A841ED}" vid="{94BD256D-9234-4E37-85A0-202FE6C55E86}"/>
    </a:ext>
  </a:extLst>
</a:theme>
</file>

<file path=ppt/theme/theme3.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sz="8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47C0A7B3E47E44BE475D699DD78A1E" ma:contentTypeVersion="8" ma:contentTypeDescription="Crée un document." ma:contentTypeScope="" ma:versionID="4448077427e2e85b0f15fdbaad6b1e5a">
  <xsd:schema xmlns:xsd="http://www.w3.org/2001/XMLSchema" xmlns:xs="http://www.w3.org/2001/XMLSchema" xmlns:p="http://schemas.microsoft.com/office/2006/metadata/properties" xmlns:ns2="3b051dde-ecb1-4bbf-ac1c-e7e71b0c56ce" xmlns:ns3="41a68bc0-fabe-42bd-9681-7fb1b621cee6" targetNamespace="http://schemas.microsoft.com/office/2006/metadata/properties" ma:root="true" ma:fieldsID="63eb2530094bfdeee9d9a8f79c73c34f" ns2:_="" ns3:_="">
    <xsd:import namespace="3b051dde-ecb1-4bbf-ac1c-e7e71b0c56ce"/>
    <xsd:import namespace="41a68bc0-fabe-42bd-9681-7fb1b621ce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51dde-ecb1-4bbf-ac1c-e7e71b0c5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68bc0-fabe-42bd-9681-7fb1b621ce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purl.org/dc/terms/"/>
    <ds:schemaRef ds:uri="41a68bc0-fabe-42bd-9681-7fb1b621cee6"/>
    <ds:schemaRef ds:uri="3b051dde-ecb1-4bbf-ac1c-e7e71b0c56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2B4B61F-94BB-4353-B36D-EB86CFF43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51dde-ecb1-4bbf-ac1c-e7e71b0c56ce"/>
    <ds:schemaRef ds:uri="41a68bc0-fabe-42bd-9681-7fb1b621c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5090</TotalTime>
  <Words>3422</Words>
  <Application>Microsoft Office PowerPoint</Application>
  <PresentationFormat>Affichage à l'écran (16:9)</PresentationFormat>
  <Paragraphs>264</Paragraphs>
  <Slides>20</Slides>
  <Notes>4</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20</vt:i4>
      </vt:variant>
    </vt:vector>
  </HeadingPairs>
  <TitlesOfParts>
    <vt:vector size="33" baseType="lpstr">
      <vt:lpstr>Arial</vt:lpstr>
      <vt:lpstr>Bradley Hand ITC</vt:lpstr>
      <vt:lpstr>Calibri</vt:lpstr>
      <vt:lpstr>Calibri Light</vt:lpstr>
      <vt:lpstr>Courier New</vt:lpstr>
      <vt:lpstr>Montserrat</vt:lpstr>
      <vt:lpstr>Segoe UI</vt:lpstr>
      <vt:lpstr>Segoe UI Semibold</vt:lpstr>
      <vt:lpstr>Verdana</vt:lpstr>
      <vt:lpstr>Wingdings</vt:lpstr>
      <vt:lpstr>MINISTÈRIEL</vt:lpstr>
      <vt:lpstr>Bearing Point Blue - Purple</vt:lpstr>
      <vt:lpstr>MINISTÈRIEL</vt:lpstr>
      <vt:lpstr>Présentation PowerPoint</vt:lpstr>
      <vt:lpstr>Objectif du document et table des matières</vt:lpstr>
      <vt:lpstr>Contexte (1/3)</vt:lpstr>
      <vt:lpstr>Contexte (2/3)</vt:lpstr>
      <vt:lpstr>Contexte (3/3)</vt:lpstr>
      <vt:lpstr>1| Se connecter à l’espace et accéder au formulaire (1/1)</vt:lpstr>
      <vt:lpstr>2| Remplir le formulaire (1/5)</vt:lpstr>
      <vt:lpstr>2| Remplir le formulaire (2/5)</vt:lpstr>
      <vt:lpstr>2| Remplir le formulaire (3/5)</vt:lpstr>
      <vt:lpstr>2| Remplir le formulaire (4/5)</vt:lpstr>
      <vt:lpstr>2| Remplir le formulaire (5/5)</vt:lpstr>
      <vt:lpstr>3| Valider l’envoi du formulaire (1/1)</vt:lpstr>
      <vt:lpstr>4| Récupérer le code de suivi de traitement (1/1)</vt:lpstr>
      <vt:lpstr>5| Suivre ma demande (1/1)</vt:lpstr>
      <vt:lpstr>Présentation PowerPoint</vt:lpstr>
      <vt:lpstr>Annexe : Lexique</vt:lpstr>
      <vt:lpstr>Annexe : Lexique</vt:lpstr>
      <vt:lpstr>Annexe : Lexique</vt:lpstr>
      <vt:lpstr>Annexe : Lexique</vt:lpstr>
      <vt:lpstr>Annexe : Lexique</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BEATRICE MUHEL</cp:lastModifiedBy>
  <cp:revision>199</cp:revision>
  <dcterms:created xsi:type="dcterms:W3CDTF">2020-03-05T15:21:24Z</dcterms:created>
  <dcterms:modified xsi:type="dcterms:W3CDTF">2021-12-03T13:51:53Z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0x010100E147C0A7B3E47E44BE475D699DD78A1E</vt:lpwstr>
  </property>
  <property fmtid="{D5CDD505-2E9C-101B-9397-08002B2CF9AE}" pid="3" name="MSIP_Label_5af1dbbe-1e64-4437-b4ae-0c846e98b90b_Enabled">
    <vt:lpwstr>true</vt:lpwstr>
  </property>
  <property fmtid="{D5CDD505-2E9C-101B-9397-08002B2CF9AE}" pid="4" name="MSIP_Label_5af1dbbe-1e64-4437-b4ae-0c846e98b90b_SetDate">
    <vt:lpwstr>2021-11-02T19:00:10Z</vt:lpwstr>
  </property>
  <property fmtid="{D5CDD505-2E9C-101B-9397-08002B2CF9AE}" pid="5" name="MSIP_Label_5af1dbbe-1e64-4437-b4ae-0c846e98b90b_Method">
    <vt:lpwstr>Privileged</vt:lpwstr>
  </property>
  <property fmtid="{D5CDD505-2E9C-101B-9397-08002B2CF9AE}" pid="6" name="MSIP_Label_5af1dbbe-1e64-4437-b4ae-0c846e98b90b_Name">
    <vt:lpwstr>EXTERNE</vt:lpwstr>
  </property>
  <property fmtid="{D5CDD505-2E9C-101B-9397-08002B2CF9AE}" pid="7" name="MSIP_Label_5af1dbbe-1e64-4437-b4ae-0c846e98b90b_SiteId">
    <vt:lpwstr>8b87af7d-8647-4dc7-8df4-5f69a2011bb5</vt:lpwstr>
  </property>
  <property fmtid="{D5CDD505-2E9C-101B-9397-08002B2CF9AE}" pid="8" name="MSIP_Label_5af1dbbe-1e64-4437-b4ae-0c846e98b90b_ActionId">
    <vt:lpwstr>f9228d25-43e5-4e3b-86c7-cea127905b5c</vt:lpwstr>
  </property>
  <property fmtid="{D5CDD505-2E9C-101B-9397-08002B2CF9AE}" pid="9" name="MSIP_Label_5af1dbbe-1e64-4437-b4ae-0c846e98b90b_ContentBits">
    <vt:lpwstr>0</vt:lpwstr>
  </property>
</Properties>
</file>