
<file path=[Content_Types].xml><?xml version="1.0" encoding="utf-8"?>
<Types xmlns="http://schemas.openxmlformats.org/package/2006/content-types">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heme/themeOverride5.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notesSlides/notesSlide9.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816" r:id="rId5"/>
  </p:sldMasterIdLst>
  <p:notesMasterIdLst>
    <p:notesMasterId r:id="rId35"/>
  </p:notesMasterIdLst>
  <p:handoutMasterIdLst>
    <p:handoutMasterId r:id="rId36"/>
  </p:handoutMasterIdLst>
  <p:sldIdLst>
    <p:sldId id="331" r:id="rId6"/>
    <p:sldId id="327" r:id="rId7"/>
    <p:sldId id="367" r:id="rId8"/>
    <p:sldId id="366" r:id="rId9"/>
    <p:sldId id="479" r:id="rId10"/>
    <p:sldId id="368" r:id="rId11"/>
    <p:sldId id="363" r:id="rId12"/>
    <p:sldId id="395" r:id="rId13"/>
    <p:sldId id="347" r:id="rId14"/>
    <p:sldId id="354" r:id="rId15"/>
    <p:sldId id="369" r:id="rId16"/>
    <p:sldId id="375" r:id="rId17"/>
    <p:sldId id="376" r:id="rId18"/>
    <p:sldId id="377" r:id="rId19"/>
    <p:sldId id="397" r:id="rId20"/>
    <p:sldId id="348" r:id="rId21"/>
    <p:sldId id="396" r:id="rId22"/>
    <p:sldId id="370" r:id="rId23"/>
    <p:sldId id="392" r:id="rId24"/>
    <p:sldId id="358" r:id="rId25"/>
    <p:sldId id="379" r:id="rId26"/>
    <p:sldId id="384" r:id="rId27"/>
    <p:sldId id="380" r:id="rId28"/>
    <p:sldId id="385" r:id="rId29"/>
    <p:sldId id="349" r:id="rId30"/>
    <p:sldId id="351" r:id="rId31"/>
    <p:sldId id="356" r:id="rId32"/>
    <p:sldId id="398" r:id="rId33"/>
    <p:sldId id="399" r:id="rId34"/>
  </p:sldIdLst>
  <p:sldSz cx="9906000" cy="6858000" type="A4"/>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ELE ACADÉMIQUE" id="{0B896E98-F45E-4768-8620-EDDF394BE181}">
          <p14:sldIdLst>
            <p14:sldId id="331"/>
            <p14:sldId id="327"/>
            <p14:sldId id="367"/>
            <p14:sldId id="366"/>
            <p14:sldId id="479"/>
            <p14:sldId id="368"/>
            <p14:sldId id="363"/>
            <p14:sldId id="395"/>
            <p14:sldId id="347"/>
            <p14:sldId id="354"/>
            <p14:sldId id="369"/>
            <p14:sldId id="375"/>
            <p14:sldId id="376"/>
            <p14:sldId id="377"/>
            <p14:sldId id="397"/>
            <p14:sldId id="348"/>
            <p14:sldId id="396"/>
            <p14:sldId id="370"/>
            <p14:sldId id="392"/>
            <p14:sldId id="358"/>
            <p14:sldId id="379"/>
            <p14:sldId id="384"/>
            <p14:sldId id="380"/>
            <p14:sldId id="385"/>
            <p14:sldId id="349"/>
            <p14:sldId id="351"/>
            <p14:sldId id="356"/>
            <p14:sldId id="398"/>
            <p14:sldId id="399"/>
          </p14:sldIdLst>
        </p14:section>
      </p14:sectionLst>
    </p:ext>
    <p:ext uri="{EFAFB233-063F-42B5-8137-9DF3F51BA10A}">
      <p15:sldGuideLst xmlns:p15="http://schemas.microsoft.com/office/powerpoint/2012/main">
        <p15:guide id="1" orient="horz" pos="2160" userDrawn="1">
          <p15:clr>
            <a:srgbClr val="A4A3A4"/>
          </p15:clr>
        </p15:guide>
        <p15:guide id="2" orient="horz" pos="255" userDrawn="1">
          <p15:clr>
            <a:srgbClr val="A4A3A4"/>
          </p15:clr>
        </p15:guide>
        <p15:guide id="3" orient="horz" pos="1139" userDrawn="1">
          <p15:clr>
            <a:srgbClr val="A4A3A4"/>
          </p15:clr>
        </p15:guide>
        <p15:guide id="4" orient="horz" pos="1117" userDrawn="1">
          <p15:clr>
            <a:srgbClr val="A4A3A4"/>
          </p15:clr>
        </p15:guide>
        <p15:guide id="5" orient="horz" pos="4065" userDrawn="1">
          <p15:clr>
            <a:srgbClr val="A4A3A4"/>
          </p15:clr>
        </p15:guide>
        <p15:guide id="6" orient="horz" pos="4201" userDrawn="1">
          <p15:clr>
            <a:srgbClr val="A4A3A4"/>
          </p15:clr>
        </p15:guide>
        <p15:guide id="7" pos="3120" userDrawn="1">
          <p15:clr>
            <a:srgbClr val="A4A3A4"/>
          </p15:clr>
        </p15:guide>
        <p15:guide id="8" pos="516" userDrawn="1">
          <p15:clr>
            <a:srgbClr val="A4A3A4"/>
          </p15:clr>
        </p15:guide>
        <p15:guide id="9" pos="5626" userDrawn="1">
          <p15:clr>
            <a:srgbClr val="A4A3A4"/>
          </p15:clr>
        </p15:guide>
        <p15:guide id="10" pos="588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verine Renard" initials="SR" lastIdx="1" clrIdx="0">
    <p:extLst>
      <p:ext uri="{19B8F6BF-5375-455C-9EA6-DF929625EA0E}">
        <p15:presenceInfo xmlns:p15="http://schemas.microsoft.com/office/powerpoint/2012/main" userId="S-1-5-21-4011372155-1405465474-3756106388-4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D"/>
    <a:srgbClr val="4F97BF"/>
    <a:srgbClr val="CFDA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4444" autoAdjust="0"/>
  </p:normalViewPr>
  <p:slideViewPr>
    <p:cSldViewPr showGuides="1">
      <p:cViewPr varScale="1">
        <p:scale>
          <a:sx n="66" d="100"/>
          <a:sy n="66" d="100"/>
        </p:scale>
        <p:origin x="1032" y="66"/>
      </p:cViewPr>
      <p:guideLst>
        <p:guide orient="horz" pos="2160"/>
        <p:guide orient="horz" pos="255"/>
        <p:guide orient="horz" pos="1139"/>
        <p:guide orient="horz" pos="1117"/>
        <p:guide orient="horz" pos="4065"/>
        <p:guide orient="horz" pos="4201"/>
        <p:guide pos="3120"/>
        <p:guide pos="516"/>
        <p:guide pos="5626"/>
        <p:guide pos="5887"/>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6" d="100"/>
          <a:sy n="106" d="100"/>
        </p:scale>
        <p:origin x="38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dat2.rectorat.adpaca.in.ac-aix-marseille.fr\services\draio\PREBAC\2019-2020\BILANS%20ET%20REQUETES%20STAT\Bilan%202020\Bilan%20Affectation%202020\Affelnet%20Lyc&#233;e%202020%20-%20Palier%203&#232;me%20-%20Etat%20de%20l'affectation%20en%20Voie%20Pro%20Public%202020.06.29%2014H%20Traitement%20Final.xlsx-2.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oleObject" Target="file:///\\dat2.rectorat.adpaca.in.ac-aix-marseille.fr\services\draio\PREBAC\2019-2020\BILANS%20ET%20REQUETES%20STAT\Bilan%202020\Bilan%20Affectation%202020\Affelnet%20Lyc&#233;e%202020%20-%20Palier%203&#232;me%20-%20Etat%20de%20l'affectation%20en%20Voie%20Pro%20Public%202020.06.29%2014H%20Traitement%20Final.xlsx-2.xlsx" TargetMode="External"/><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Phase provisoire : Pourcentage de saisies des demandes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'Avancement Collège'!$J$223</c:f>
              <c:strCache>
                <c:ptCount val="1"/>
                <c:pt idx="0">
                  <c:v>Service en ligne</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'Avancement Collège'!$I$224:$I$227</c:f>
              <c:numCache>
                <c:formatCode>General</c:formatCode>
                <c:ptCount val="4"/>
                <c:pt idx="0">
                  <c:v>2019</c:v>
                </c:pt>
                <c:pt idx="1">
                  <c:v>2020</c:v>
                </c:pt>
                <c:pt idx="2">
                  <c:v>2021</c:v>
                </c:pt>
                <c:pt idx="3">
                  <c:v>2022</c:v>
                </c:pt>
              </c:numCache>
            </c:numRef>
          </c:cat>
          <c:val>
            <c:numRef>
              <c:f>'Avancement Collège'!$J$224:$J$227</c:f>
              <c:numCache>
                <c:formatCode>General</c:formatCode>
                <c:ptCount val="4"/>
                <c:pt idx="2" formatCode="0.0%">
                  <c:v>0.54069317914411541</c:v>
                </c:pt>
                <c:pt idx="3" formatCode="0.0%">
                  <c:v>0.60218815378811263</c:v>
                </c:pt>
              </c:numCache>
            </c:numRef>
          </c:val>
          <c:extLst>
            <c:ext xmlns:c16="http://schemas.microsoft.com/office/drawing/2014/chart" uri="{C3380CC4-5D6E-409C-BE32-E72D297353CC}">
              <c16:uniqueId val="{00000000-CDA2-4E5F-9045-B583FCCC3C65}"/>
            </c:ext>
          </c:extLst>
        </c:ser>
        <c:ser>
          <c:idx val="1"/>
          <c:order val="1"/>
          <c:tx>
            <c:strRef>
              <c:f>'Avancement Collège'!$K$223</c:f>
              <c:strCache>
                <c:ptCount val="1"/>
                <c:pt idx="0">
                  <c:v>Siècle Orientation</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'Avancement Collège'!$I$224:$I$227</c:f>
              <c:numCache>
                <c:formatCode>General</c:formatCode>
                <c:ptCount val="4"/>
                <c:pt idx="0">
                  <c:v>2019</c:v>
                </c:pt>
                <c:pt idx="1">
                  <c:v>2020</c:v>
                </c:pt>
                <c:pt idx="2">
                  <c:v>2021</c:v>
                </c:pt>
                <c:pt idx="3">
                  <c:v>2022</c:v>
                </c:pt>
              </c:numCache>
            </c:numRef>
          </c:cat>
          <c:val>
            <c:numRef>
              <c:f>'Avancement Collège'!$K$224:$K$227</c:f>
              <c:numCache>
                <c:formatCode>0.0%</c:formatCode>
                <c:ptCount val="4"/>
                <c:pt idx="0">
                  <c:v>0.67078738498279133</c:v>
                </c:pt>
                <c:pt idx="1">
                  <c:v>0.80986401601435765</c:v>
                </c:pt>
                <c:pt idx="2">
                  <c:v>0.2855077822973745</c:v>
                </c:pt>
                <c:pt idx="3">
                  <c:v>0.18942278012141167</c:v>
                </c:pt>
              </c:numCache>
            </c:numRef>
          </c:val>
          <c:extLst>
            <c:ext xmlns:c16="http://schemas.microsoft.com/office/drawing/2014/chart" uri="{C3380CC4-5D6E-409C-BE32-E72D297353CC}">
              <c16:uniqueId val="{00000001-CDA2-4E5F-9045-B583FCCC3C65}"/>
            </c:ext>
          </c:extLst>
        </c:ser>
        <c:dLbls>
          <c:showLegendKey val="0"/>
          <c:showVal val="0"/>
          <c:showCatName val="0"/>
          <c:showSerName val="0"/>
          <c:showPercent val="0"/>
          <c:showBubbleSize val="0"/>
        </c:dLbls>
        <c:gapWidth val="150"/>
        <c:overlap val="100"/>
        <c:axId val="692595984"/>
        <c:axId val="425710656"/>
      </c:barChart>
      <c:catAx>
        <c:axId val="69259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710656"/>
        <c:crosses val="autoZero"/>
        <c:auto val="1"/>
        <c:lblAlgn val="ctr"/>
        <c:lblOffset val="100"/>
        <c:noMultiLvlLbl val="0"/>
      </c:catAx>
      <c:valAx>
        <c:axId val="425710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259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Décisions d'orientation vers la 1re technologique</a:t>
            </a:r>
          </a:p>
          <a:p>
            <a:pPr>
              <a:defRPr/>
            </a:pPr>
            <a:r>
              <a:rPr lang="en-US"/>
              <a:t>Orientation Post-2de (%) </a:t>
            </a:r>
          </a:p>
        </c:rich>
      </c:tx>
      <c:overlay val="0"/>
      <c:spPr>
        <a:noFill/>
        <a:ln w="25400">
          <a:noFill/>
        </a:ln>
      </c:spPr>
    </c:title>
    <c:autoTitleDeleted val="0"/>
    <c:plotArea>
      <c:layout>
        <c:manualLayout>
          <c:layoutTarget val="inner"/>
          <c:xMode val="edge"/>
          <c:yMode val="edge"/>
          <c:x val="3.0116358658453114E-2"/>
          <c:y val="0.24718531294756044"/>
          <c:w val="0.93976728268309373"/>
          <c:h val="0.54490094345566009"/>
        </c:manualLayout>
      </c:layout>
      <c:lineChart>
        <c:grouping val="standard"/>
        <c:varyColors val="0"/>
        <c:ser>
          <c:idx val="4"/>
          <c:order val="1"/>
          <c:tx>
            <c:strRef>
              <c:f>Feuil2!$C$16:$C$17</c:f>
              <c:strCache>
                <c:ptCount val="2"/>
                <c:pt idx="0">
                  <c:v>Académie</c:v>
                </c:pt>
                <c:pt idx="1">
                  <c:v>1re Technologique</c:v>
                </c:pt>
              </c:strCache>
            </c:strRef>
          </c:tx>
          <c:spPr>
            <a:ln w="25400">
              <a:solidFill>
                <a:srgbClr val="FF0000"/>
              </a:solidFill>
              <a:prstDash val="solid"/>
            </a:ln>
          </c:spPr>
          <c:marker>
            <c:symbol val="none"/>
          </c:marker>
          <c:dLbls>
            <c:dLbl>
              <c:idx val="0"/>
              <c:layout>
                <c:manualLayout>
                  <c:x val="-5.3100723805828171E-2"/>
                  <c:y val="-3.29061679790026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86-413E-9F64-86CB1C5E9769}"/>
                </c:ext>
              </c:extLst>
            </c:dLbl>
            <c:dLbl>
              <c:idx val="1"/>
              <c:layout>
                <c:manualLayout>
                  <c:x val="-4.7625022231563972E-2"/>
                  <c:y val="-2.457283464566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86-413E-9F64-86CB1C5E9769}"/>
                </c:ext>
              </c:extLst>
            </c:dLbl>
            <c:spPr>
              <a:noFill/>
              <a:ln w="25400">
                <a:noFill/>
              </a:ln>
            </c:spPr>
            <c:txPr>
              <a:bodyPr rot="0" vert="horz"/>
              <a:lstStyle/>
              <a:p>
                <a:pPr>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Feuil2!$A$18:$A$23</c:f>
              <c:strCache>
                <c:ptCount val="5"/>
                <c:pt idx="0">
                  <c:v>2017</c:v>
                </c:pt>
                <c:pt idx="1">
                  <c:v>2018*</c:v>
                </c:pt>
                <c:pt idx="2">
                  <c:v>2019</c:v>
                </c:pt>
                <c:pt idx="3">
                  <c:v>2020</c:v>
                </c:pt>
                <c:pt idx="4">
                  <c:v>2021</c:v>
                </c:pt>
              </c:strCache>
            </c:strRef>
          </c:cat>
          <c:val>
            <c:numRef>
              <c:f>Feuil2!$C$18:$C$23</c:f>
              <c:numCache>
                <c:formatCode>General</c:formatCode>
                <c:ptCount val="5"/>
                <c:pt idx="0">
                  <c:v>28.7</c:v>
                </c:pt>
                <c:pt idx="1">
                  <c:v>29.6</c:v>
                </c:pt>
                <c:pt idx="2" formatCode="0.0">
                  <c:v>26.65</c:v>
                </c:pt>
                <c:pt idx="3">
                  <c:v>28.2</c:v>
                </c:pt>
                <c:pt idx="4">
                  <c:v>28.1</c:v>
                </c:pt>
              </c:numCache>
            </c:numRef>
          </c:val>
          <c:smooth val="0"/>
          <c:extLst>
            <c:ext xmlns:c16="http://schemas.microsoft.com/office/drawing/2014/chart" uri="{C3380CC4-5D6E-409C-BE32-E72D297353CC}">
              <c16:uniqueId val="{00000002-1F86-413E-9F64-86CB1C5E9769}"/>
            </c:ext>
          </c:extLst>
        </c:ser>
        <c:ser>
          <c:idx val="3"/>
          <c:order val="4"/>
          <c:tx>
            <c:strRef>
              <c:f>Feuil2!$F$16:$F$17</c:f>
              <c:strCache>
                <c:ptCount val="2"/>
                <c:pt idx="0">
                  <c:v>National</c:v>
                </c:pt>
                <c:pt idx="1">
                  <c:v>1re Technologique</c:v>
                </c:pt>
              </c:strCache>
            </c:strRef>
          </c:tx>
          <c:marker>
            <c:symbol val="none"/>
          </c:marker>
          <c:dLbls>
            <c:dLbl>
              <c:idx val="0"/>
              <c:layout>
                <c:manualLayout>
                  <c:x val="-5.024646046554241E-2"/>
                  <c:y val="3.2906167979002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86-413E-9F64-86CB1C5E9769}"/>
                </c:ext>
              </c:extLst>
            </c:dLbl>
            <c:dLbl>
              <c:idx val="1"/>
              <c:layout>
                <c:manualLayout>
                  <c:x val="-4.750860967841037E-2"/>
                  <c:y val="4.5406167979002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86-413E-9F64-86CB1C5E9769}"/>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Feuil2!$A$18:$A$23</c:f>
              <c:strCache>
                <c:ptCount val="5"/>
                <c:pt idx="0">
                  <c:v>2017</c:v>
                </c:pt>
                <c:pt idx="1">
                  <c:v>2018*</c:v>
                </c:pt>
                <c:pt idx="2">
                  <c:v>2019</c:v>
                </c:pt>
                <c:pt idx="3">
                  <c:v>2020</c:v>
                </c:pt>
                <c:pt idx="4">
                  <c:v>2021</c:v>
                </c:pt>
              </c:strCache>
            </c:strRef>
          </c:cat>
          <c:val>
            <c:numRef>
              <c:f>Feuil2!$F$18:$F$23</c:f>
              <c:numCache>
                <c:formatCode>General</c:formatCode>
                <c:ptCount val="5"/>
                <c:pt idx="0">
                  <c:v>28.6</c:v>
                </c:pt>
                <c:pt idx="1">
                  <c:v>29.2</c:v>
                </c:pt>
                <c:pt idx="2" formatCode="0.0">
                  <c:v>27.82</c:v>
                </c:pt>
                <c:pt idx="3">
                  <c:v>28.4</c:v>
                </c:pt>
                <c:pt idx="4">
                  <c:v>28.3</c:v>
                </c:pt>
              </c:numCache>
            </c:numRef>
          </c:val>
          <c:smooth val="0"/>
          <c:extLst>
            <c:ext xmlns:c16="http://schemas.microsoft.com/office/drawing/2014/chart" uri="{C3380CC4-5D6E-409C-BE32-E72D297353CC}">
              <c16:uniqueId val="{00000005-1F86-413E-9F64-86CB1C5E9769}"/>
            </c:ext>
          </c:extLst>
        </c:ser>
        <c:dLbls>
          <c:showLegendKey val="0"/>
          <c:showVal val="0"/>
          <c:showCatName val="0"/>
          <c:showSerName val="0"/>
          <c:showPercent val="0"/>
          <c:showBubbleSize val="0"/>
        </c:dLbls>
        <c:smooth val="0"/>
        <c:axId val="1969523024"/>
        <c:axId val="1"/>
        <c:extLst>
          <c:ext xmlns:c15="http://schemas.microsoft.com/office/drawing/2012/chart" uri="{02D57815-91ED-43cb-92C2-25804820EDAC}">
            <c15:filteredLineSeries>
              <c15:ser>
                <c:idx val="1"/>
                <c:order val="0"/>
                <c:tx>
                  <c:strRef>
                    <c:extLst>
                      <c:ext uri="{02D57815-91ED-43cb-92C2-25804820EDAC}">
                        <c15:formulaRef>
                          <c15:sqref>Feuil2!$B$16:$B$17</c15:sqref>
                        </c15:formulaRef>
                      </c:ext>
                    </c:extLst>
                    <c:strCache>
                      <c:ptCount val="2"/>
                      <c:pt idx="0">
                        <c:v>Académie</c:v>
                      </c:pt>
                      <c:pt idx="1">
                        <c:v>1re générale</c:v>
                      </c:pt>
                    </c:strCache>
                  </c:strRef>
                </c:tx>
                <c:spPr>
                  <a:ln w="28575" cap="rnd">
                    <a:solidFill>
                      <a:schemeClr val="accent1"/>
                    </a:solidFill>
                    <a:round/>
                  </a:ln>
                  <a:effectLst/>
                </c:spPr>
                <c:marker>
                  <c:symbol val="none"/>
                </c:marker>
                <c:dLbls>
                  <c:dLbl>
                    <c:idx val="0"/>
                    <c:layout>
                      <c:manualLayout>
                        <c:x val="-3.3333333333333333E-2"/>
                        <c:y val="-5.108556832694764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6-1F86-413E-9F64-86CB1C5E9769}"/>
                      </c:ext>
                    </c:extLst>
                  </c:dLbl>
                  <c:dLbl>
                    <c:idx val="2"/>
                    <c:layout>
                      <c:manualLayout>
                        <c:x val="-3.6111111111111108E-2"/>
                        <c:y val="2.0434227330779056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7-1F86-413E-9F64-86CB1C5E9769}"/>
                      </c:ext>
                    </c:extLst>
                  </c:dLbl>
                  <c:dLbl>
                    <c:idx val="3"/>
                    <c:layout>
                      <c:manualLayout>
                        <c:x val="-1.9444444444444445E-2"/>
                        <c:y val="3.065134099616858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8-1F86-413E-9F64-86CB1C5E9769}"/>
                      </c:ext>
                    </c:extLst>
                  </c:dLbl>
                  <c:spPr>
                    <a:noFill/>
                    <a:ln w="25400">
                      <a:noFill/>
                    </a:ln>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c:ext uri="{02D57815-91ED-43cb-92C2-25804820EDAC}">
                        <c15:formulaRef>
                          <c15:sqref>Feuil2!$B$18:$B$23</c15:sqref>
                        </c15:formulaRef>
                      </c:ext>
                    </c:extLst>
                    <c:numCache>
                      <c:formatCode>General</c:formatCode>
                      <c:ptCount val="5"/>
                      <c:pt idx="0">
                        <c:v>63</c:v>
                      </c:pt>
                      <c:pt idx="1">
                        <c:v>66.400000000000006</c:v>
                      </c:pt>
                      <c:pt idx="2" formatCode="0.0">
                        <c:v>69.239999999999995</c:v>
                      </c:pt>
                      <c:pt idx="3">
                        <c:v>68.7</c:v>
                      </c:pt>
                      <c:pt idx="4">
                        <c:v>68.3</c:v>
                      </c:pt>
                    </c:numCache>
                  </c:numRef>
                </c:val>
                <c:smooth val="0"/>
                <c:extLst>
                  <c:ext xmlns:c16="http://schemas.microsoft.com/office/drawing/2014/chart" uri="{C3380CC4-5D6E-409C-BE32-E72D297353CC}">
                    <c16:uniqueId val="{00000009-1F86-413E-9F64-86CB1C5E9769}"/>
                  </c:ext>
                </c:extLst>
              </c15:ser>
            </c15:filteredLineSeries>
            <c15:filteredLineSeries>
              <c15:ser>
                <c:idx val="0"/>
                <c:order val="2"/>
                <c:tx>
                  <c:strRef>
                    <c:extLst xmlns:c15="http://schemas.microsoft.com/office/drawing/2012/chart">
                      <c:ext xmlns:c15="http://schemas.microsoft.com/office/drawing/2012/chart" uri="{02D57815-91ED-43cb-92C2-25804820EDAC}">
                        <c15:formulaRef>
                          <c15:sqref>Feuil2!$D$16:$D$17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Feuil2!$D$18:$D$23</c15:sqref>
                        </c15:formulaRef>
                      </c:ext>
                    </c:extLst>
                    <c:numCache>
                      <c:formatCode>General</c:formatCode>
                      <c:ptCount val="5"/>
                      <c:pt idx="0">
                        <c:v>91.7</c:v>
                      </c:pt>
                      <c:pt idx="1">
                        <c:v>96</c:v>
                      </c:pt>
                      <c:pt idx="2" formatCode="0.0">
                        <c:v>95.889999999999986</c:v>
                      </c:pt>
                      <c:pt idx="3">
                        <c:v>96.9</c:v>
                      </c:pt>
                      <c:pt idx="4">
                        <c:v>96.4</c:v>
                      </c:pt>
                    </c:numCache>
                  </c:numRef>
                </c:val>
                <c:smooth val="0"/>
                <c:extLst xmlns:c15="http://schemas.microsoft.com/office/drawing/2012/chart">
                  <c:ext xmlns:c16="http://schemas.microsoft.com/office/drawing/2014/chart" uri="{C3380CC4-5D6E-409C-BE32-E72D297353CC}">
                    <c16:uniqueId val="{0000000A-1F86-413E-9F64-86CB1C5E9769}"/>
                  </c:ext>
                </c:extLst>
              </c15:ser>
            </c15:filteredLineSeries>
            <c15:filteredLineSeries>
              <c15:ser>
                <c:idx val="2"/>
                <c:order val="3"/>
                <c:tx>
                  <c:strRef>
                    <c:extLst xmlns:c15="http://schemas.microsoft.com/office/drawing/2012/chart">
                      <c:ext xmlns:c15="http://schemas.microsoft.com/office/drawing/2012/chart" uri="{02D57815-91ED-43cb-92C2-25804820EDAC}">
                        <c15:formulaRef>
                          <c15:sqref>Feuil2!$E$16:$E$17</c15:sqref>
                        </c15:formulaRef>
                      </c:ext>
                    </c:extLst>
                    <c:strCache>
                      <c:ptCount val="2"/>
                      <c:pt idx="0">
                        <c:v>National</c:v>
                      </c:pt>
                      <c:pt idx="1">
                        <c:v>1re générale</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Feuil2!$E$18:$E$23</c15:sqref>
                        </c15:formulaRef>
                      </c:ext>
                    </c:extLst>
                    <c:numCache>
                      <c:formatCode>General</c:formatCode>
                      <c:ptCount val="5"/>
                      <c:pt idx="0">
                        <c:v>66</c:v>
                      </c:pt>
                      <c:pt idx="1">
                        <c:v>65.099999999999994</c:v>
                      </c:pt>
                      <c:pt idx="2" formatCode="0.0">
                        <c:v>67.16</c:v>
                      </c:pt>
                      <c:pt idx="3">
                        <c:v>67.3</c:v>
                      </c:pt>
                      <c:pt idx="4">
                        <c:v>67.5</c:v>
                      </c:pt>
                    </c:numCache>
                  </c:numRef>
                </c:val>
                <c:smooth val="0"/>
                <c:extLst xmlns:c15="http://schemas.microsoft.com/office/drawing/2012/chart">
                  <c:ext xmlns:c16="http://schemas.microsoft.com/office/drawing/2014/chart" uri="{C3380CC4-5D6E-409C-BE32-E72D297353CC}">
                    <c16:uniqueId val="{0000000B-1F86-413E-9F64-86CB1C5E9769}"/>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Feuil2!$G$16:$G$17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Feuil2!$G$18:$G$23</c15:sqref>
                        </c15:formulaRef>
                      </c:ext>
                    </c:extLst>
                    <c:numCache>
                      <c:formatCode>General</c:formatCode>
                      <c:ptCount val="5"/>
                      <c:pt idx="0">
                        <c:v>94.6</c:v>
                      </c:pt>
                      <c:pt idx="1">
                        <c:v>94.3</c:v>
                      </c:pt>
                      <c:pt idx="2" formatCode="0.0">
                        <c:v>94.97999999999999</c:v>
                      </c:pt>
                      <c:pt idx="3">
                        <c:v>95.699999999999989</c:v>
                      </c:pt>
                      <c:pt idx="4">
                        <c:v>95.8</c:v>
                      </c:pt>
                    </c:numCache>
                  </c:numRef>
                </c:val>
                <c:smooth val="0"/>
                <c:extLst xmlns:c15="http://schemas.microsoft.com/office/drawing/2012/chart">
                  <c:ext xmlns:c16="http://schemas.microsoft.com/office/drawing/2014/chart" uri="{C3380CC4-5D6E-409C-BE32-E72D297353CC}">
                    <c16:uniqueId val="{0000000C-1F86-413E-9F64-86CB1C5E9769}"/>
                  </c:ext>
                </c:extLst>
              </c15:ser>
            </c15:filteredLineSeries>
          </c:ext>
        </c:extLst>
      </c:lineChart>
      <c:catAx>
        <c:axId val="196952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max val="30"/>
          <c:min val="25"/>
        </c:scaling>
        <c:delete val="1"/>
        <c:axPos val="l"/>
        <c:numFmt formatCode="General" sourceLinked="1"/>
        <c:majorTickMark val="out"/>
        <c:minorTickMark val="none"/>
        <c:tickLblPos val="nextTo"/>
        <c:crossAx val="1969523024"/>
        <c:crosses val="autoZero"/>
        <c:crossBetween val="between"/>
      </c:valAx>
      <c:spPr>
        <a:noFill/>
        <a:ln w="25400">
          <a:noFill/>
        </a:ln>
      </c:spPr>
    </c:plotArea>
    <c:legend>
      <c:legendPos val="b"/>
      <c:overlay val="0"/>
      <c:spPr>
        <a:noFill/>
        <a:ln w="25400">
          <a:noFill/>
        </a:ln>
      </c:spPr>
      <c:txPr>
        <a:bodyPr rot="0" vert="horz"/>
        <a:lstStyle/>
        <a:p>
          <a:pPr>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a:latin typeface="Arial" panose="020B0604020202020204" pitchFamily="34" charset="0"/>
          <a:cs typeface="Arial" panose="020B0604020202020204" pitchFamily="34" charset="0"/>
        </a:defRPr>
      </a:pPr>
      <a:endParaRPr lang="fr-F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US" b="0"/>
              <a:t>Décisions d'orientation vers la 1re générale</a:t>
            </a:r>
          </a:p>
          <a:p>
            <a:pPr>
              <a:defRPr b="0"/>
            </a:pPr>
            <a:r>
              <a:rPr lang="en-US" b="0"/>
              <a:t>Orientation Post-2de (%) </a:t>
            </a:r>
          </a:p>
        </c:rich>
      </c:tx>
      <c:overlay val="0"/>
      <c:spPr>
        <a:noFill/>
        <a:ln w="25400">
          <a:noFill/>
        </a:ln>
      </c:spPr>
    </c:title>
    <c:autoTitleDeleted val="0"/>
    <c:plotArea>
      <c:layout>
        <c:manualLayout>
          <c:layoutTarget val="inner"/>
          <c:xMode val="edge"/>
          <c:yMode val="edge"/>
          <c:x val="3.2958801498127341E-2"/>
          <c:y val="0.29350575882739582"/>
          <c:w val="0.93408239700374529"/>
          <c:h val="0.49724686556207831"/>
        </c:manualLayout>
      </c:layout>
      <c:lineChart>
        <c:grouping val="standard"/>
        <c:varyColors val="0"/>
        <c:ser>
          <c:idx val="0"/>
          <c:order val="0"/>
          <c:tx>
            <c:strRef>
              <c:f>Feuil2!$B$16:$B$17</c:f>
              <c:strCache>
                <c:ptCount val="2"/>
                <c:pt idx="0">
                  <c:v>Académie</c:v>
                </c:pt>
                <c:pt idx="1">
                  <c:v>1re générale</c:v>
                </c:pt>
              </c:strCache>
            </c:strRef>
          </c:tx>
          <c:spPr>
            <a:ln w="28575" cap="rnd">
              <a:solidFill>
                <a:schemeClr val="accent1"/>
              </a:solidFill>
              <a:round/>
            </a:ln>
            <a:effectLst/>
          </c:spPr>
          <c:marker>
            <c:symbol val="none"/>
          </c:marker>
          <c:dLbls>
            <c:dLbl>
              <c:idx val="0"/>
              <c:layout>
                <c:manualLayout>
                  <c:x val="-3.9131086142322094E-2"/>
                  <c:y val="3.78110236220472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F7-4E42-AFA1-E12597EEAC88}"/>
                </c:ext>
              </c:extLst>
            </c:dLbl>
            <c:spPr>
              <a:noFill/>
              <a:ln w="25400">
                <a:noFill/>
              </a:ln>
            </c:spPr>
            <c:txPr>
              <a:bodyPr rot="0" vert="horz"/>
              <a:lstStyle/>
              <a:p>
                <a:pPr>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Feuil2!$A$18:$A$23</c:f>
              <c:strCache>
                <c:ptCount val="5"/>
                <c:pt idx="0">
                  <c:v>2017</c:v>
                </c:pt>
                <c:pt idx="1">
                  <c:v>2018*</c:v>
                </c:pt>
                <c:pt idx="2">
                  <c:v>2019</c:v>
                </c:pt>
                <c:pt idx="3">
                  <c:v>2020</c:v>
                </c:pt>
                <c:pt idx="4">
                  <c:v>2021</c:v>
                </c:pt>
              </c:strCache>
            </c:strRef>
          </c:cat>
          <c:val>
            <c:numRef>
              <c:f>Feuil2!$B$18:$B$23</c:f>
              <c:numCache>
                <c:formatCode>General</c:formatCode>
                <c:ptCount val="5"/>
                <c:pt idx="0">
                  <c:v>63</c:v>
                </c:pt>
                <c:pt idx="1">
                  <c:v>66.400000000000006</c:v>
                </c:pt>
                <c:pt idx="2" formatCode="0.0">
                  <c:v>69.239999999999995</c:v>
                </c:pt>
                <c:pt idx="3">
                  <c:v>68.7</c:v>
                </c:pt>
                <c:pt idx="4">
                  <c:v>68.3</c:v>
                </c:pt>
              </c:numCache>
            </c:numRef>
          </c:val>
          <c:smooth val="0"/>
          <c:extLst>
            <c:ext xmlns:c16="http://schemas.microsoft.com/office/drawing/2014/chart" uri="{C3380CC4-5D6E-409C-BE32-E72D297353CC}">
              <c16:uniqueId val="{00000001-83F7-4E42-AFA1-E12597EEAC88}"/>
            </c:ext>
          </c:extLst>
        </c:ser>
        <c:ser>
          <c:idx val="2"/>
          <c:order val="3"/>
          <c:tx>
            <c:strRef>
              <c:f>Feuil2!$E$16:$E$17</c:f>
              <c:strCache>
                <c:ptCount val="2"/>
                <c:pt idx="0">
                  <c:v>National</c:v>
                </c:pt>
                <c:pt idx="1">
                  <c:v>1re générale</c:v>
                </c:pt>
              </c:strCache>
            </c:strRef>
          </c:tx>
          <c:marker>
            <c:symbol val="none"/>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Feuil2!$A$18:$A$23</c:f>
              <c:strCache>
                <c:ptCount val="5"/>
                <c:pt idx="0">
                  <c:v>2017</c:v>
                </c:pt>
                <c:pt idx="1">
                  <c:v>2018*</c:v>
                </c:pt>
                <c:pt idx="2">
                  <c:v>2019</c:v>
                </c:pt>
                <c:pt idx="3">
                  <c:v>2020</c:v>
                </c:pt>
                <c:pt idx="4">
                  <c:v>2021</c:v>
                </c:pt>
              </c:strCache>
            </c:strRef>
          </c:cat>
          <c:val>
            <c:numRef>
              <c:f>Feuil2!$E$18:$E$23</c:f>
              <c:numCache>
                <c:formatCode>General</c:formatCode>
                <c:ptCount val="5"/>
                <c:pt idx="0">
                  <c:v>66</c:v>
                </c:pt>
                <c:pt idx="1">
                  <c:v>65.099999999999994</c:v>
                </c:pt>
                <c:pt idx="2" formatCode="0.0">
                  <c:v>67.16</c:v>
                </c:pt>
                <c:pt idx="3">
                  <c:v>67.3</c:v>
                </c:pt>
                <c:pt idx="4">
                  <c:v>67.5</c:v>
                </c:pt>
              </c:numCache>
            </c:numRef>
          </c:val>
          <c:smooth val="0"/>
          <c:extLst>
            <c:ext xmlns:c16="http://schemas.microsoft.com/office/drawing/2014/chart" uri="{C3380CC4-5D6E-409C-BE32-E72D297353CC}">
              <c16:uniqueId val="{00000002-83F7-4E42-AFA1-E12597EEAC88}"/>
            </c:ext>
          </c:extLst>
        </c:ser>
        <c:dLbls>
          <c:showLegendKey val="0"/>
          <c:showVal val="0"/>
          <c:showCatName val="0"/>
          <c:showSerName val="0"/>
          <c:showPercent val="0"/>
          <c:showBubbleSize val="0"/>
        </c:dLbls>
        <c:smooth val="0"/>
        <c:axId val="1969534224"/>
        <c:axId val="1"/>
        <c:extLst>
          <c:ext xmlns:c15="http://schemas.microsoft.com/office/drawing/2012/chart" uri="{02D57815-91ED-43cb-92C2-25804820EDAC}">
            <c15:filteredLineSeries>
              <c15:ser>
                <c:idx val="3"/>
                <c:order val="1"/>
                <c:tx>
                  <c:strRef>
                    <c:extLst>
                      <c:ext uri="{02D57815-91ED-43cb-92C2-25804820EDAC}">
                        <c15:formulaRef>
                          <c15:sqref>Feuil2!$C$16:$C$17</c15:sqref>
                        </c15:formulaRef>
                      </c:ext>
                    </c:extLst>
                    <c:strCache>
                      <c:ptCount val="2"/>
                      <c:pt idx="0">
                        <c:v>Académie</c:v>
                      </c:pt>
                      <c:pt idx="1">
                        <c:v>1re Technologique</c:v>
                      </c:pt>
                    </c:strCache>
                  </c:strRef>
                </c:tx>
                <c:spPr>
                  <a:ln w="25400">
                    <a:solidFill>
                      <a:srgbClr val="FF0000"/>
                    </a:solidFill>
                    <a:prstDash val="solid"/>
                  </a:ln>
                </c:spPr>
                <c:marker>
                  <c:symbol val="none"/>
                </c:marker>
                <c:dLbls>
                  <c:dLbl>
                    <c:idx val="0"/>
                    <c:layout>
                      <c:manualLayout>
                        <c:x val="-3.9131086142322094E-2"/>
                        <c:y val="-3.7811023622047246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3-83F7-4E42-AFA1-E12597EEAC88}"/>
                      </c:ext>
                    </c:extLst>
                  </c:dLbl>
                  <c:spPr>
                    <a:noFill/>
                    <a:ln w="25400">
                      <a:noFill/>
                    </a:ln>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c:ext uri="{02D57815-91ED-43cb-92C2-25804820EDAC}">
                        <c15:formulaRef>
                          <c15:sqref>Feuil2!$C$18:$C$23</c15:sqref>
                        </c15:formulaRef>
                      </c:ext>
                    </c:extLst>
                    <c:numCache>
                      <c:formatCode>General</c:formatCode>
                      <c:ptCount val="5"/>
                      <c:pt idx="0">
                        <c:v>28.7</c:v>
                      </c:pt>
                      <c:pt idx="1">
                        <c:v>29.6</c:v>
                      </c:pt>
                      <c:pt idx="2" formatCode="0.0">
                        <c:v>26.65</c:v>
                      </c:pt>
                      <c:pt idx="3">
                        <c:v>28.2</c:v>
                      </c:pt>
                      <c:pt idx="4">
                        <c:v>28.1</c:v>
                      </c:pt>
                    </c:numCache>
                  </c:numRef>
                </c:val>
                <c:smooth val="0"/>
                <c:extLst>
                  <c:ext xmlns:c16="http://schemas.microsoft.com/office/drawing/2014/chart" uri="{C3380CC4-5D6E-409C-BE32-E72D297353CC}">
                    <c16:uniqueId val="{00000004-83F7-4E42-AFA1-E12597EEAC88}"/>
                  </c:ext>
                </c:extLst>
              </c15:ser>
            </c15:filteredLineSeries>
            <c15:filteredLineSeries>
              <c15:ser>
                <c:idx val="1"/>
                <c:order val="2"/>
                <c:tx>
                  <c:strRef>
                    <c:extLst xmlns:c15="http://schemas.microsoft.com/office/drawing/2012/chart">
                      <c:ext xmlns:c15="http://schemas.microsoft.com/office/drawing/2012/chart" uri="{02D57815-91ED-43cb-92C2-25804820EDAC}">
                        <c15:formulaRef>
                          <c15:sqref>Feuil2!$D$16:$D$17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Feuil2!$D$18:$D$23</c15:sqref>
                        </c15:formulaRef>
                      </c:ext>
                    </c:extLst>
                    <c:numCache>
                      <c:formatCode>General</c:formatCode>
                      <c:ptCount val="5"/>
                      <c:pt idx="0">
                        <c:v>91.7</c:v>
                      </c:pt>
                      <c:pt idx="1">
                        <c:v>96</c:v>
                      </c:pt>
                      <c:pt idx="2" formatCode="0.0">
                        <c:v>95.889999999999986</c:v>
                      </c:pt>
                      <c:pt idx="3">
                        <c:v>96.9</c:v>
                      </c:pt>
                      <c:pt idx="4">
                        <c:v>96.4</c:v>
                      </c:pt>
                    </c:numCache>
                  </c:numRef>
                </c:val>
                <c:smooth val="0"/>
                <c:extLst xmlns:c15="http://schemas.microsoft.com/office/drawing/2012/chart">
                  <c:ext xmlns:c16="http://schemas.microsoft.com/office/drawing/2014/chart" uri="{C3380CC4-5D6E-409C-BE32-E72D297353CC}">
                    <c16:uniqueId val="{00000005-83F7-4E42-AFA1-E12597EEAC8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Feuil2!$F$16:$F$17</c15:sqref>
                        </c15:formulaRef>
                      </c:ext>
                    </c:extLst>
                    <c:strCache>
                      <c:ptCount val="2"/>
                      <c:pt idx="0">
                        <c:v>National</c:v>
                      </c:pt>
                      <c:pt idx="1">
                        <c:v>1re Technologique</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Feuil2!$F$18:$F$23</c15:sqref>
                        </c15:formulaRef>
                      </c:ext>
                    </c:extLst>
                    <c:numCache>
                      <c:formatCode>General</c:formatCode>
                      <c:ptCount val="5"/>
                      <c:pt idx="0">
                        <c:v>28.6</c:v>
                      </c:pt>
                      <c:pt idx="1">
                        <c:v>29.2</c:v>
                      </c:pt>
                      <c:pt idx="2" formatCode="0.0">
                        <c:v>27.82</c:v>
                      </c:pt>
                      <c:pt idx="3">
                        <c:v>28.4</c:v>
                      </c:pt>
                      <c:pt idx="4">
                        <c:v>28.3</c:v>
                      </c:pt>
                    </c:numCache>
                  </c:numRef>
                </c:val>
                <c:smooth val="0"/>
                <c:extLst xmlns:c15="http://schemas.microsoft.com/office/drawing/2012/chart">
                  <c:ext xmlns:c16="http://schemas.microsoft.com/office/drawing/2014/chart" uri="{C3380CC4-5D6E-409C-BE32-E72D297353CC}">
                    <c16:uniqueId val="{00000006-83F7-4E42-AFA1-E12597EEAC8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Feuil2!$G$16:$G$17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Feuil2!$G$18:$G$23</c15:sqref>
                        </c15:formulaRef>
                      </c:ext>
                    </c:extLst>
                    <c:numCache>
                      <c:formatCode>General</c:formatCode>
                      <c:ptCount val="5"/>
                      <c:pt idx="0">
                        <c:v>94.6</c:v>
                      </c:pt>
                      <c:pt idx="1">
                        <c:v>94.3</c:v>
                      </c:pt>
                      <c:pt idx="2" formatCode="0.0">
                        <c:v>94.97999999999999</c:v>
                      </c:pt>
                      <c:pt idx="3">
                        <c:v>95.699999999999989</c:v>
                      </c:pt>
                      <c:pt idx="4">
                        <c:v>95.8</c:v>
                      </c:pt>
                    </c:numCache>
                  </c:numRef>
                </c:val>
                <c:smooth val="0"/>
                <c:extLst xmlns:c15="http://schemas.microsoft.com/office/drawing/2012/chart">
                  <c:ext xmlns:c16="http://schemas.microsoft.com/office/drawing/2014/chart" uri="{C3380CC4-5D6E-409C-BE32-E72D297353CC}">
                    <c16:uniqueId val="{00000007-83F7-4E42-AFA1-E12597EEAC88}"/>
                  </c:ext>
                </c:extLst>
              </c15:ser>
            </c15:filteredLineSeries>
          </c:ext>
        </c:extLst>
      </c:lineChart>
      <c:catAx>
        <c:axId val="196953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max val="70"/>
          <c:min val="60"/>
        </c:scaling>
        <c:delete val="1"/>
        <c:axPos val="l"/>
        <c:numFmt formatCode="General" sourceLinked="1"/>
        <c:majorTickMark val="out"/>
        <c:minorTickMark val="none"/>
        <c:tickLblPos val="nextTo"/>
        <c:crossAx val="1969534224"/>
        <c:crosses val="autoZero"/>
        <c:crossBetween val="between"/>
      </c:valAx>
      <c:spPr>
        <a:noFill/>
        <a:ln w="25400">
          <a:noFill/>
        </a:ln>
      </c:spPr>
    </c:plotArea>
    <c:legend>
      <c:legendPos val="b"/>
      <c:overlay val="0"/>
      <c:spPr>
        <a:noFill/>
        <a:ln w="25400">
          <a:noFill/>
        </a:ln>
      </c:spPr>
      <c:txPr>
        <a:bodyPr rot="0" vert="horz"/>
        <a:lstStyle/>
        <a:p>
          <a:pPr>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fr-F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Décisions d'orientation vers la 1re technologique</a:t>
            </a:r>
          </a:p>
          <a:p>
            <a:pPr>
              <a:defRPr/>
            </a:pPr>
            <a:r>
              <a:rPr lang="en-US"/>
              <a:t>Orientation Post-2de (%) </a:t>
            </a:r>
          </a:p>
        </c:rich>
      </c:tx>
      <c:overlay val="0"/>
      <c:spPr>
        <a:noFill/>
        <a:ln w="25400">
          <a:noFill/>
        </a:ln>
      </c:spPr>
    </c:title>
    <c:autoTitleDeleted val="0"/>
    <c:plotArea>
      <c:layout>
        <c:manualLayout>
          <c:layoutTarget val="inner"/>
          <c:xMode val="edge"/>
          <c:yMode val="edge"/>
          <c:x val="3.0116358658453114E-2"/>
          <c:y val="0.24718531294756044"/>
          <c:w val="0.93976728268309373"/>
          <c:h val="0.54490094345566009"/>
        </c:manualLayout>
      </c:layout>
      <c:lineChart>
        <c:grouping val="standard"/>
        <c:varyColors val="0"/>
        <c:ser>
          <c:idx val="4"/>
          <c:order val="1"/>
          <c:tx>
            <c:strRef>
              <c:f>Feuil2!$C$16:$C$17</c:f>
              <c:strCache>
                <c:ptCount val="2"/>
                <c:pt idx="0">
                  <c:v>Académie</c:v>
                </c:pt>
                <c:pt idx="1">
                  <c:v>1re Technologique</c:v>
                </c:pt>
              </c:strCache>
            </c:strRef>
          </c:tx>
          <c:spPr>
            <a:ln w="25400">
              <a:solidFill>
                <a:srgbClr val="FF0000"/>
              </a:solidFill>
              <a:prstDash val="solid"/>
            </a:ln>
          </c:spPr>
          <c:marker>
            <c:symbol val="none"/>
          </c:marker>
          <c:dLbls>
            <c:dLbl>
              <c:idx val="0"/>
              <c:layout>
                <c:manualLayout>
                  <c:x val="-5.3100723805828171E-2"/>
                  <c:y val="-3.29061679790026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79-470B-9048-7093CC872043}"/>
                </c:ext>
              </c:extLst>
            </c:dLbl>
            <c:dLbl>
              <c:idx val="1"/>
              <c:layout>
                <c:manualLayout>
                  <c:x val="-4.7625022231563972E-2"/>
                  <c:y val="-2.457283464566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79-470B-9048-7093CC872043}"/>
                </c:ext>
              </c:extLst>
            </c:dLbl>
            <c:spPr>
              <a:noFill/>
              <a:ln w="25400">
                <a:noFill/>
              </a:ln>
            </c:spPr>
            <c:txPr>
              <a:bodyPr rot="0" vert="horz"/>
              <a:lstStyle/>
              <a:p>
                <a:pPr>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Feuil2!$A$18:$A$23</c:f>
              <c:strCache>
                <c:ptCount val="5"/>
                <c:pt idx="0">
                  <c:v>2017</c:v>
                </c:pt>
                <c:pt idx="1">
                  <c:v>2018*</c:v>
                </c:pt>
                <c:pt idx="2">
                  <c:v>2019</c:v>
                </c:pt>
                <c:pt idx="3">
                  <c:v>2020</c:v>
                </c:pt>
                <c:pt idx="4">
                  <c:v>2021</c:v>
                </c:pt>
              </c:strCache>
            </c:strRef>
          </c:cat>
          <c:val>
            <c:numRef>
              <c:f>Feuil2!$C$18:$C$23</c:f>
              <c:numCache>
                <c:formatCode>General</c:formatCode>
                <c:ptCount val="5"/>
                <c:pt idx="0">
                  <c:v>28.7</c:v>
                </c:pt>
                <c:pt idx="1">
                  <c:v>29.6</c:v>
                </c:pt>
                <c:pt idx="2" formatCode="0.0">
                  <c:v>26.65</c:v>
                </c:pt>
                <c:pt idx="3">
                  <c:v>28.2</c:v>
                </c:pt>
                <c:pt idx="4">
                  <c:v>28.1</c:v>
                </c:pt>
              </c:numCache>
            </c:numRef>
          </c:val>
          <c:smooth val="0"/>
          <c:extLst>
            <c:ext xmlns:c16="http://schemas.microsoft.com/office/drawing/2014/chart" uri="{C3380CC4-5D6E-409C-BE32-E72D297353CC}">
              <c16:uniqueId val="{00000002-6A79-470B-9048-7093CC872043}"/>
            </c:ext>
          </c:extLst>
        </c:ser>
        <c:ser>
          <c:idx val="3"/>
          <c:order val="4"/>
          <c:tx>
            <c:strRef>
              <c:f>Feuil2!$F$16:$F$17</c:f>
              <c:strCache>
                <c:ptCount val="2"/>
                <c:pt idx="0">
                  <c:v>National</c:v>
                </c:pt>
                <c:pt idx="1">
                  <c:v>1re Technologique</c:v>
                </c:pt>
              </c:strCache>
            </c:strRef>
          </c:tx>
          <c:marker>
            <c:symbol val="none"/>
          </c:marker>
          <c:dLbls>
            <c:dLbl>
              <c:idx val="0"/>
              <c:layout>
                <c:manualLayout>
                  <c:x val="-5.024646046554241E-2"/>
                  <c:y val="3.2906167979002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79-470B-9048-7093CC872043}"/>
                </c:ext>
              </c:extLst>
            </c:dLbl>
            <c:dLbl>
              <c:idx val="1"/>
              <c:layout>
                <c:manualLayout>
                  <c:x val="-4.750860967841037E-2"/>
                  <c:y val="4.5406167979002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79-470B-9048-7093CC87204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Feuil2!$A$18:$A$23</c:f>
              <c:strCache>
                <c:ptCount val="5"/>
                <c:pt idx="0">
                  <c:v>2017</c:v>
                </c:pt>
                <c:pt idx="1">
                  <c:v>2018*</c:v>
                </c:pt>
                <c:pt idx="2">
                  <c:v>2019</c:v>
                </c:pt>
                <c:pt idx="3">
                  <c:v>2020</c:v>
                </c:pt>
                <c:pt idx="4">
                  <c:v>2021</c:v>
                </c:pt>
              </c:strCache>
            </c:strRef>
          </c:cat>
          <c:val>
            <c:numRef>
              <c:f>Feuil2!$F$18:$F$23</c:f>
              <c:numCache>
                <c:formatCode>General</c:formatCode>
                <c:ptCount val="5"/>
                <c:pt idx="0">
                  <c:v>28.6</c:v>
                </c:pt>
                <c:pt idx="1">
                  <c:v>29.2</c:v>
                </c:pt>
                <c:pt idx="2" formatCode="0.0">
                  <c:v>27.82</c:v>
                </c:pt>
                <c:pt idx="3">
                  <c:v>28.4</c:v>
                </c:pt>
                <c:pt idx="4">
                  <c:v>28.3</c:v>
                </c:pt>
              </c:numCache>
            </c:numRef>
          </c:val>
          <c:smooth val="0"/>
          <c:extLst>
            <c:ext xmlns:c16="http://schemas.microsoft.com/office/drawing/2014/chart" uri="{C3380CC4-5D6E-409C-BE32-E72D297353CC}">
              <c16:uniqueId val="{00000005-6A79-470B-9048-7093CC872043}"/>
            </c:ext>
          </c:extLst>
        </c:ser>
        <c:dLbls>
          <c:showLegendKey val="0"/>
          <c:showVal val="0"/>
          <c:showCatName val="0"/>
          <c:showSerName val="0"/>
          <c:showPercent val="0"/>
          <c:showBubbleSize val="0"/>
        </c:dLbls>
        <c:smooth val="0"/>
        <c:axId val="1969523024"/>
        <c:axId val="1"/>
        <c:extLst>
          <c:ext xmlns:c15="http://schemas.microsoft.com/office/drawing/2012/chart" uri="{02D57815-91ED-43cb-92C2-25804820EDAC}">
            <c15:filteredLineSeries>
              <c15:ser>
                <c:idx val="1"/>
                <c:order val="0"/>
                <c:tx>
                  <c:strRef>
                    <c:extLst>
                      <c:ext uri="{02D57815-91ED-43cb-92C2-25804820EDAC}">
                        <c15:formulaRef>
                          <c15:sqref>Feuil2!$B$16:$B$17</c15:sqref>
                        </c15:formulaRef>
                      </c:ext>
                    </c:extLst>
                    <c:strCache>
                      <c:ptCount val="2"/>
                      <c:pt idx="0">
                        <c:v>Académie</c:v>
                      </c:pt>
                      <c:pt idx="1">
                        <c:v>1re générale</c:v>
                      </c:pt>
                    </c:strCache>
                  </c:strRef>
                </c:tx>
                <c:spPr>
                  <a:ln w="28575" cap="rnd">
                    <a:solidFill>
                      <a:schemeClr val="accent1"/>
                    </a:solidFill>
                    <a:round/>
                  </a:ln>
                  <a:effectLst/>
                </c:spPr>
                <c:marker>
                  <c:symbol val="none"/>
                </c:marker>
                <c:dLbls>
                  <c:dLbl>
                    <c:idx val="0"/>
                    <c:layout>
                      <c:manualLayout>
                        <c:x val="-3.3333333333333333E-2"/>
                        <c:y val="-5.108556832694764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6-6A79-470B-9048-7093CC872043}"/>
                      </c:ext>
                    </c:extLst>
                  </c:dLbl>
                  <c:dLbl>
                    <c:idx val="2"/>
                    <c:layout>
                      <c:manualLayout>
                        <c:x val="-3.6111111111111108E-2"/>
                        <c:y val="2.0434227330779056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7-6A79-470B-9048-7093CC872043}"/>
                      </c:ext>
                    </c:extLst>
                  </c:dLbl>
                  <c:dLbl>
                    <c:idx val="3"/>
                    <c:layout>
                      <c:manualLayout>
                        <c:x val="-1.9444444444444445E-2"/>
                        <c:y val="3.065134099616858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8-6A79-470B-9048-7093CC872043}"/>
                      </c:ext>
                    </c:extLst>
                  </c:dLbl>
                  <c:spPr>
                    <a:noFill/>
                    <a:ln w="25400">
                      <a:noFill/>
                    </a:ln>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c:ext uri="{02D57815-91ED-43cb-92C2-25804820EDAC}">
                        <c15:formulaRef>
                          <c15:sqref>Feuil2!$B$18:$B$23</c15:sqref>
                        </c15:formulaRef>
                      </c:ext>
                    </c:extLst>
                    <c:numCache>
                      <c:formatCode>General</c:formatCode>
                      <c:ptCount val="5"/>
                      <c:pt idx="0">
                        <c:v>63</c:v>
                      </c:pt>
                      <c:pt idx="1">
                        <c:v>66.400000000000006</c:v>
                      </c:pt>
                      <c:pt idx="2" formatCode="0.0">
                        <c:v>69.239999999999995</c:v>
                      </c:pt>
                      <c:pt idx="3">
                        <c:v>68.7</c:v>
                      </c:pt>
                      <c:pt idx="4">
                        <c:v>68.3</c:v>
                      </c:pt>
                    </c:numCache>
                  </c:numRef>
                </c:val>
                <c:smooth val="0"/>
                <c:extLst>
                  <c:ext xmlns:c16="http://schemas.microsoft.com/office/drawing/2014/chart" uri="{C3380CC4-5D6E-409C-BE32-E72D297353CC}">
                    <c16:uniqueId val="{00000009-6A79-470B-9048-7093CC872043}"/>
                  </c:ext>
                </c:extLst>
              </c15:ser>
            </c15:filteredLineSeries>
            <c15:filteredLineSeries>
              <c15:ser>
                <c:idx val="0"/>
                <c:order val="2"/>
                <c:tx>
                  <c:strRef>
                    <c:extLst xmlns:c15="http://schemas.microsoft.com/office/drawing/2012/chart">
                      <c:ext xmlns:c15="http://schemas.microsoft.com/office/drawing/2012/chart" uri="{02D57815-91ED-43cb-92C2-25804820EDAC}">
                        <c15:formulaRef>
                          <c15:sqref>Feuil2!$D$16:$D$17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Feuil2!$D$18:$D$23</c15:sqref>
                        </c15:formulaRef>
                      </c:ext>
                    </c:extLst>
                    <c:numCache>
                      <c:formatCode>General</c:formatCode>
                      <c:ptCount val="5"/>
                      <c:pt idx="0">
                        <c:v>91.7</c:v>
                      </c:pt>
                      <c:pt idx="1">
                        <c:v>96</c:v>
                      </c:pt>
                      <c:pt idx="2" formatCode="0.0">
                        <c:v>95.889999999999986</c:v>
                      </c:pt>
                      <c:pt idx="3">
                        <c:v>96.9</c:v>
                      </c:pt>
                      <c:pt idx="4">
                        <c:v>96.4</c:v>
                      </c:pt>
                    </c:numCache>
                  </c:numRef>
                </c:val>
                <c:smooth val="0"/>
                <c:extLst xmlns:c15="http://schemas.microsoft.com/office/drawing/2012/chart">
                  <c:ext xmlns:c16="http://schemas.microsoft.com/office/drawing/2014/chart" uri="{C3380CC4-5D6E-409C-BE32-E72D297353CC}">
                    <c16:uniqueId val="{0000000A-6A79-470B-9048-7093CC872043}"/>
                  </c:ext>
                </c:extLst>
              </c15:ser>
            </c15:filteredLineSeries>
            <c15:filteredLineSeries>
              <c15:ser>
                <c:idx val="2"/>
                <c:order val="3"/>
                <c:tx>
                  <c:strRef>
                    <c:extLst xmlns:c15="http://schemas.microsoft.com/office/drawing/2012/chart">
                      <c:ext xmlns:c15="http://schemas.microsoft.com/office/drawing/2012/chart" uri="{02D57815-91ED-43cb-92C2-25804820EDAC}">
                        <c15:formulaRef>
                          <c15:sqref>Feuil2!$E$16:$E$17</c15:sqref>
                        </c15:formulaRef>
                      </c:ext>
                    </c:extLst>
                    <c:strCache>
                      <c:ptCount val="2"/>
                      <c:pt idx="0">
                        <c:v>National</c:v>
                      </c:pt>
                      <c:pt idx="1">
                        <c:v>1re générale</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Feuil2!$E$18:$E$23</c15:sqref>
                        </c15:formulaRef>
                      </c:ext>
                    </c:extLst>
                    <c:numCache>
                      <c:formatCode>General</c:formatCode>
                      <c:ptCount val="5"/>
                      <c:pt idx="0">
                        <c:v>66</c:v>
                      </c:pt>
                      <c:pt idx="1">
                        <c:v>65.099999999999994</c:v>
                      </c:pt>
                      <c:pt idx="2" formatCode="0.0">
                        <c:v>67.16</c:v>
                      </c:pt>
                      <c:pt idx="3">
                        <c:v>67.3</c:v>
                      </c:pt>
                      <c:pt idx="4">
                        <c:v>67.5</c:v>
                      </c:pt>
                    </c:numCache>
                  </c:numRef>
                </c:val>
                <c:smooth val="0"/>
                <c:extLst xmlns:c15="http://schemas.microsoft.com/office/drawing/2012/chart">
                  <c:ext xmlns:c16="http://schemas.microsoft.com/office/drawing/2014/chart" uri="{C3380CC4-5D6E-409C-BE32-E72D297353CC}">
                    <c16:uniqueId val="{0000000B-6A79-470B-9048-7093CC872043}"/>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Feuil2!$G$16:$G$17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Feuil2!$G$18:$G$23</c15:sqref>
                        </c15:formulaRef>
                      </c:ext>
                    </c:extLst>
                    <c:numCache>
                      <c:formatCode>General</c:formatCode>
                      <c:ptCount val="5"/>
                      <c:pt idx="0">
                        <c:v>94.6</c:v>
                      </c:pt>
                      <c:pt idx="1">
                        <c:v>94.3</c:v>
                      </c:pt>
                      <c:pt idx="2" formatCode="0.0">
                        <c:v>94.97999999999999</c:v>
                      </c:pt>
                      <c:pt idx="3">
                        <c:v>95.699999999999989</c:v>
                      </c:pt>
                      <c:pt idx="4">
                        <c:v>95.8</c:v>
                      </c:pt>
                    </c:numCache>
                  </c:numRef>
                </c:val>
                <c:smooth val="0"/>
                <c:extLst xmlns:c15="http://schemas.microsoft.com/office/drawing/2012/chart">
                  <c:ext xmlns:c16="http://schemas.microsoft.com/office/drawing/2014/chart" uri="{C3380CC4-5D6E-409C-BE32-E72D297353CC}">
                    <c16:uniqueId val="{0000000C-6A79-470B-9048-7093CC872043}"/>
                  </c:ext>
                </c:extLst>
              </c15:ser>
            </c15:filteredLineSeries>
          </c:ext>
        </c:extLst>
      </c:lineChart>
      <c:catAx>
        <c:axId val="196952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max val="30"/>
          <c:min val="25"/>
        </c:scaling>
        <c:delete val="1"/>
        <c:axPos val="l"/>
        <c:numFmt formatCode="General" sourceLinked="1"/>
        <c:majorTickMark val="out"/>
        <c:minorTickMark val="none"/>
        <c:tickLblPos val="nextTo"/>
        <c:crossAx val="1969523024"/>
        <c:crosses val="autoZero"/>
        <c:crossBetween val="between"/>
      </c:valAx>
      <c:spPr>
        <a:noFill/>
        <a:ln w="25400">
          <a:noFill/>
        </a:ln>
      </c:spPr>
    </c:plotArea>
    <c:legend>
      <c:legendPos val="b"/>
      <c:overlay val="0"/>
      <c:spPr>
        <a:noFill/>
        <a:ln w="25400">
          <a:noFill/>
        </a:ln>
      </c:spPr>
      <c:txPr>
        <a:bodyPr rot="0" vert="horz"/>
        <a:lstStyle/>
        <a:p>
          <a:pPr>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a:latin typeface="Arial" panose="020B0604020202020204" pitchFamily="34" charset="0"/>
          <a:cs typeface="Arial" panose="020B0604020202020204" pitchFamily="34" charset="0"/>
        </a:defRPr>
      </a:pPr>
      <a:endParaRPr lang="fr-F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a:t>Filles</a:t>
            </a:r>
          </a:p>
        </c:rich>
      </c:tx>
      <c:layout>
        <c:manualLayout>
          <c:xMode val="edge"/>
          <c:yMode val="edge"/>
          <c:x val="0.46061789151356081"/>
          <c:y val="8.9310829817158925E-3"/>
        </c:manualLayout>
      </c:layout>
      <c:overlay val="0"/>
      <c:spPr>
        <a:noFill/>
        <a:ln>
          <a:noFill/>
        </a:ln>
        <a:effectLst/>
      </c:spPr>
      <c:txPr>
        <a:bodyPr rot="0" spcFirstLastPara="1" vertOverflow="ellipsis" vert="horz" wrap="square" anchor="ctr" anchorCtr="1"/>
        <a:lstStyle/>
        <a:p>
          <a:pPr>
            <a:defRPr sz="126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57540449385812E-2"/>
          <c:y val="0.15009125925420594"/>
          <c:w val="0.90740751133397113"/>
          <c:h val="0.81606288579018105"/>
        </c:manualLayout>
      </c:layout>
      <c:pie3DChart>
        <c:varyColors val="1"/>
        <c:ser>
          <c:idx val="0"/>
          <c:order val="0"/>
          <c:tx>
            <c:strRef>
              <c:f>'DO 3è'!$F$4</c:f>
              <c:strCache>
                <c:ptCount val="1"/>
                <c:pt idx="0">
                  <c:v>Filles</c:v>
                </c:pt>
              </c:strCache>
            </c:strRef>
          </c:tx>
          <c:dPt>
            <c:idx val="0"/>
            <c:bubble3D val="0"/>
            <c:spPr>
              <a:solidFill>
                <a:schemeClr val="accent1"/>
              </a:solidFill>
              <a:ln>
                <a:noFill/>
              </a:ln>
              <a:effectLst/>
              <a:sp3d/>
            </c:spPr>
            <c:extLst>
              <c:ext xmlns:c16="http://schemas.microsoft.com/office/drawing/2014/chart" uri="{C3380CC4-5D6E-409C-BE32-E72D297353CC}">
                <c16:uniqueId val="{00000001-E83D-437E-AFDB-442A91279E4B}"/>
              </c:ext>
            </c:extLst>
          </c:dPt>
          <c:dPt>
            <c:idx val="1"/>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3-E83D-437E-AFDB-442A91279E4B}"/>
              </c:ext>
            </c:extLst>
          </c:dPt>
          <c:dPt>
            <c:idx val="2"/>
            <c:bubble3D val="0"/>
            <c:spPr>
              <a:solidFill>
                <a:schemeClr val="accent2"/>
              </a:solidFill>
              <a:ln>
                <a:noFill/>
              </a:ln>
              <a:effectLst/>
              <a:sp3d/>
            </c:spPr>
            <c:extLst>
              <c:ext xmlns:c16="http://schemas.microsoft.com/office/drawing/2014/chart" uri="{C3380CC4-5D6E-409C-BE32-E72D297353CC}">
                <c16:uniqueId val="{00000005-E83D-437E-AFDB-442A91279E4B}"/>
              </c:ext>
            </c:extLst>
          </c:dPt>
          <c:dLbls>
            <c:dLbl>
              <c:idx val="1"/>
              <c:layout>
                <c:manualLayout>
                  <c:x val="7.2097565524637489E-2"/>
                  <c:y val="5.5425992670442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3D-437E-AFDB-442A91279E4B}"/>
                </c:ext>
              </c:extLst>
            </c:dLbl>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'DO 3è'!$G$3:$I$3</c:f>
              <c:strCache>
                <c:ptCount val="3"/>
                <c:pt idx="0">
                  <c:v>2nd GT</c:v>
                </c:pt>
                <c:pt idx="1">
                  <c:v>1re CAP</c:v>
                </c:pt>
                <c:pt idx="2">
                  <c:v>2nd Pro</c:v>
                </c:pt>
              </c:strCache>
            </c:strRef>
          </c:cat>
          <c:val>
            <c:numRef>
              <c:f>'DO 3è'!$G$4:$I$4</c:f>
              <c:numCache>
                <c:formatCode>0.0%</c:formatCode>
                <c:ptCount val="3"/>
                <c:pt idx="0">
                  <c:v>0.73726434015242681</c:v>
                </c:pt>
                <c:pt idx="1">
                  <c:v>6.3979141596470113E-2</c:v>
                </c:pt>
                <c:pt idx="2">
                  <c:v>0.19875651825110308</c:v>
                </c:pt>
              </c:numCache>
            </c:numRef>
          </c:val>
          <c:extLst>
            <c:ext xmlns:c16="http://schemas.microsoft.com/office/drawing/2014/chart" uri="{C3380CC4-5D6E-409C-BE32-E72D297353CC}">
              <c16:uniqueId val="{00000006-E83D-437E-AFDB-442A91279E4B}"/>
            </c:ext>
          </c:extLst>
        </c:ser>
        <c:dLbls>
          <c:dLblPos val="ctr"/>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421139359698674E-2"/>
          <c:y val="0.11983436635389393"/>
          <c:w val="0.92566666666666664"/>
          <c:h val="0.84091297571499246"/>
        </c:manualLayout>
      </c:layout>
      <c:pie3DChart>
        <c:varyColors val="1"/>
        <c:ser>
          <c:idx val="0"/>
          <c:order val="0"/>
          <c:tx>
            <c:strRef>
              <c:f>'DO 3è'!$L$4</c:f>
              <c:strCache>
                <c:ptCount val="1"/>
                <c:pt idx="0">
                  <c:v>Garçons</c:v>
                </c:pt>
              </c:strCache>
            </c:strRef>
          </c:tx>
          <c:dPt>
            <c:idx val="0"/>
            <c:bubble3D val="0"/>
            <c:spPr>
              <a:solidFill>
                <a:schemeClr val="accent1"/>
              </a:solidFill>
              <a:ln>
                <a:noFill/>
              </a:ln>
              <a:effectLst/>
              <a:sp3d/>
            </c:spPr>
            <c:extLst>
              <c:ext xmlns:c16="http://schemas.microsoft.com/office/drawing/2014/chart" uri="{C3380CC4-5D6E-409C-BE32-E72D297353CC}">
                <c16:uniqueId val="{00000001-5295-4C6F-AC01-CF24D27155FD}"/>
              </c:ext>
            </c:extLst>
          </c:dPt>
          <c:dPt>
            <c:idx val="1"/>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3-5295-4C6F-AC01-CF24D27155FD}"/>
              </c:ext>
            </c:extLst>
          </c:dPt>
          <c:dPt>
            <c:idx val="2"/>
            <c:bubble3D val="0"/>
            <c:spPr>
              <a:solidFill>
                <a:schemeClr val="accent2"/>
              </a:solidFill>
              <a:ln>
                <a:noFill/>
              </a:ln>
              <a:effectLst/>
              <a:sp3d/>
            </c:spPr>
            <c:extLst>
              <c:ext xmlns:c16="http://schemas.microsoft.com/office/drawing/2014/chart" uri="{C3380CC4-5D6E-409C-BE32-E72D297353CC}">
                <c16:uniqueId val="{00000005-5295-4C6F-AC01-CF24D27155FD}"/>
              </c:ext>
            </c:extLst>
          </c:dPt>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'DO 3è'!$M$3:$O$3</c:f>
              <c:strCache>
                <c:ptCount val="3"/>
                <c:pt idx="0">
                  <c:v>2nd GT</c:v>
                </c:pt>
                <c:pt idx="1">
                  <c:v>1re CAP</c:v>
                </c:pt>
                <c:pt idx="2">
                  <c:v>2nd Pro</c:v>
                </c:pt>
              </c:strCache>
            </c:strRef>
          </c:cat>
          <c:val>
            <c:numRef>
              <c:f>'DO 3è'!$M$4:$O$4</c:f>
              <c:numCache>
                <c:formatCode>0.0%</c:formatCode>
                <c:ptCount val="3"/>
                <c:pt idx="0">
                  <c:v>0.6127081681205393</c:v>
                </c:pt>
                <c:pt idx="1">
                  <c:v>0.11072561459159397</c:v>
                </c:pt>
                <c:pt idx="2">
                  <c:v>0.27656621728786679</c:v>
                </c:pt>
              </c:numCache>
            </c:numRef>
          </c:val>
          <c:extLst>
            <c:ext xmlns:c16="http://schemas.microsoft.com/office/drawing/2014/chart" uri="{C3380CC4-5D6E-409C-BE32-E72D297353CC}">
              <c16:uniqueId val="{00000006-5295-4C6F-AC01-CF24D27155FD}"/>
            </c:ext>
          </c:extLst>
        </c:ser>
        <c:dLbls>
          <c:dLblPos val="ctr"/>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a:t> Garçons</a:t>
            </a:r>
          </a:p>
        </c:rich>
      </c:tx>
      <c:overlay val="0"/>
      <c:spPr>
        <a:noFill/>
        <a:ln>
          <a:noFill/>
        </a:ln>
        <a:effectLst/>
      </c:spPr>
      <c:txPr>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818879855465216E-2"/>
          <c:y val="0.23631453662935401"/>
          <c:w val="0.87213188798554653"/>
          <c:h val="0.72380239401565205"/>
        </c:manualLayout>
      </c:layout>
      <c:pie3DChart>
        <c:varyColors val="1"/>
        <c:ser>
          <c:idx val="0"/>
          <c:order val="0"/>
          <c:tx>
            <c:strRef>
              <c:f>Feuil6!$C$1</c:f>
              <c:strCache>
                <c:ptCount val="1"/>
                <c:pt idx="0">
                  <c:v>Garçons</c:v>
                </c:pt>
              </c:strCache>
            </c:strRef>
          </c:tx>
          <c:dPt>
            <c:idx val="0"/>
            <c:bubble3D val="0"/>
            <c:spPr>
              <a:solidFill>
                <a:schemeClr val="accent5"/>
              </a:solidFill>
              <a:ln>
                <a:noFill/>
              </a:ln>
              <a:effectLst/>
              <a:sp3d/>
            </c:spPr>
            <c:extLst>
              <c:ext xmlns:c16="http://schemas.microsoft.com/office/drawing/2014/chart" uri="{C3380CC4-5D6E-409C-BE32-E72D297353CC}">
                <c16:uniqueId val="{00000001-9D82-40CF-B8FA-460B77F695EC}"/>
              </c:ext>
            </c:extLst>
          </c:dPt>
          <c:dPt>
            <c:idx val="1"/>
            <c:bubble3D val="0"/>
            <c:spPr>
              <a:solidFill>
                <a:schemeClr val="accent4"/>
              </a:solidFill>
              <a:ln>
                <a:noFill/>
              </a:ln>
              <a:effectLst/>
              <a:sp3d/>
            </c:spPr>
            <c:extLst>
              <c:ext xmlns:c16="http://schemas.microsoft.com/office/drawing/2014/chart" uri="{C3380CC4-5D6E-409C-BE32-E72D297353CC}">
                <c16:uniqueId val="{00000003-9D82-40CF-B8FA-460B77F695EC}"/>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5-9D82-40CF-B8FA-460B77F695EC}"/>
              </c:ext>
            </c:extLst>
          </c:dPt>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Feuil6!$A$2:$A$4</c:f>
              <c:strCache>
                <c:ptCount val="3"/>
                <c:pt idx="0">
                  <c:v>1re générale</c:v>
                </c:pt>
                <c:pt idx="1">
                  <c:v>1re techno</c:v>
                </c:pt>
                <c:pt idx="2">
                  <c:v>Voie pro</c:v>
                </c:pt>
              </c:strCache>
            </c:strRef>
          </c:cat>
          <c:val>
            <c:numRef>
              <c:f>Feuil6!$C$2:$C$4</c:f>
              <c:numCache>
                <c:formatCode>0.0%</c:formatCode>
                <c:ptCount val="3"/>
                <c:pt idx="0">
                  <c:v>0.67576340166287985</c:v>
                </c:pt>
                <c:pt idx="1">
                  <c:v>0.28546103717759858</c:v>
                </c:pt>
                <c:pt idx="2">
                  <c:v>3.8775561159521611E-2</c:v>
                </c:pt>
              </c:numCache>
            </c:numRef>
          </c:val>
          <c:extLst>
            <c:ext xmlns:c16="http://schemas.microsoft.com/office/drawing/2014/chart" uri="{C3380CC4-5D6E-409C-BE32-E72D297353CC}">
              <c16:uniqueId val="{00000006-9D82-40CF-B8FA-460B77F695EC}"/>
            </c:ext>
          </c:extLst>
        </c:ser>
        <c:dLbls>
          <c:dLblPos val="in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fr-FR"/>
              <a:t>Filles  </a:t>
            </a:r>
          </a:p>
        </c:rich>
      </c:tx>
      <c:overlay val="0"/>
      <c:spPr>
        <a:noFill/>
        <a:ln>
          <a:noFill/>
        </a:ln>
        <a:effectLst/>
      </c:spPr>
      <c:txPr>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822587335576498E-2"/>
          <c:y val="0.23293820335090856"/>
          <c:w val="0.87786782170985311"/>
          <c:h val="0.72717873789693444"/>
        </c:manualLayout>
      </c:layout>
      <c:pie3DChart>
        <c:varyColors val="1"/>
        <c:ser>
          <c:idx val="0"/>
          <c:order val="0"/>
          <c:tx>
            <c:strRef>
              <c:f>Feuil6!$B$1</c:f>
              <c:strCache>
                <c:ptCount val="1"/>
                <c:pt idx="0">
                  <c:v>Filles</c:v>
                </c:pt>
              </c:strCache>
            </c:strRef>
          </c:tx>
          <c:dPt>
            <c:idx val="0"/>
            <c:bubble3D val="0"/>
            <c:spPr>
              <a:solidFill>
                <a:schemeClr val="accent5"/>
              </a:solidFill>
              <a:ln>
                <a:noFill/>
              </a:ln>
              <a:effectLst/>
              <a:sp3d/>
            </c:spPr>
            <c:extLst>
              <c:ext xmlns:c16="http://schemas.microsoft.com/office/drawing/2014/chart" uri="{C3380CC4-5D6E-409C-BE32-E72D297353CC}">
                <c16:uniqueId val="{00000001-D295-45F4-AC5E-6DEF8C3E12EB}"/>
              </c:ext>
            </c:extLst>
          </c:dPt>
          <c:dPt>
            <c:idx val="1"/>
            <c:bubble3D val="0"/>
            <c:spPr>
              <a:solidFill>
                <a:schemeClr val="accent4"/>
              </a:solidFill>
              <a:ln>
                <a:noFill/>
              </a:ln>
              <a:effectLst/>
              <a:sp3d/>
            </c:spPr>
            <c:extLst>
              <c:ext xmlns:c16="http://schemas.microsoft.com/office/drawing/2014/chart" uri="{C3380CC4-5D6E-409C-BE32-E72D297353CC}">
                <c16:uniqueId val="{00000003-D295-45F4-AC5E-6DEF8C3E12EB}"/>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5-D295-45F4-AC5E-6DEF8C3E12EB}"/>
              </c:ext>
            </c:extLst>
          </c:dPt>
          <c:dLbls>
            <c:dLbl>
              <c:idx val="2"/>
              <c:layout>
                <c:manualLayout>
                  <c:x val="6.8391012105688986E-2"/>
                  <c:y val="-3.910578008866984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95-45F4-AC5E-6DEF8C3E12EB}"/>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Feuil6!$A$2:$A$4</c:f>
              <c:strCache>
                <c:ptCount val="3"/>
                <c:pt idx="0">
                  <c:v>1re générale</c:v>
                </c:pt>
                <c:pt idx="1">
                  <c:v>1re techno</c:v>
                </c:pt>
                <c:pt idx="2">
                  <c:v>Voie pro</c:v>
                </c:pt>
              </c:strCache>
            </c:strRef>
          </c:cat>
          <c:val>
            <c:numRef>
              <c:f>Feuil6!$B$2:$B$4</c:f>
              <c:numCache>
                <c:formatCode>0.0%</c:formatCode>
                <c:ptCount val="3"/>
                <c:pt idx="0">
                  <c:v>0.69012944983818769</c:v>
                </c:pt>
                <c:pt idx="1">
                  <c:v>0.27693323113609264</c:v>
                </c:pt>
                <c:pt idx="2">
                  <c:v>3.2937319025719641E-2</c:v>
                </c:pt>
              </c:numCache>
            </c:numRef>
          </c:val>
          <c:extLst>
            <c:ext xmlns:c16="http://schemas.microsoft.com/office/drawing/2014/chart" uri="{C3380CC4-5D6E-409C-BE32-E72D297353CC}">
              <c16:uniqueId val="{00000006-D295-45F4-AC5E-6DEF8C3E12EB}"/>
            </c:ext>
          </c:extLst>
        </c:ser>
        <c:dLbls>
          <c:dLblPos val="in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72208265975696"/>
          <c:y val="1.0424019567608385E-2"/>
        </c:manualLayout>
      </c:layout>
      <c:overlay val="0"/>
      <c:spPr>
        <a:noFill/>
        <a:ln>
          <a:noFill/>
        </a:ln>
        <a:effectLst/>
      </c:spPr>
      <c:txPr>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729394206921732E-2"/>
          <c:y val="0.17639055326646644"/>
          <c:w val="0.8282404922841895"/>
          <c:h val="0.70933428544850641"/>
        </c:manualLayout>
      </c:layout>
      <c:pie3DChart>
        <c:varyColors val="1"/>
        <c:ser>
          <c:idx val="0"/>
          <c:order val="0"/>
          <c:tx>
            <c:strRef>
              <c:f>Feuil1!$B$2</c:f>
              <c:strCache>
                <c:ptCount val="1"/>
                <c:pt idx="0">
                  <c:v>Filles </c:v>
                </c:pt>
              </c:strCache>
            </c:strRef>
          </c:tx>
          <c:dPt>
            <c:idx val="0"/>
            <c:bubble3D val="0"/>
            <c:spPr>
              <a:solidFill>
                <a:schemeClr val="accent6"/>
              </a:solidFill>
              <a:ln>
                <a:noFill/>
              </a:ln>
              <a:effectLst/>
              <a:sp3d/>
            </c:spPr>
            <c:extLst>
              <c:ext xmlns:c16="http://schemas.microsoft.com/office/drawing/2014/chart" uri="{C3380CC4-5D6E-409C-BE32-E72D297353CC}">
                <c16:uniqueId val="{00000001-2C10-449B-9805-CC5E4B173702}"/>
              </c:ext>
            </c:extLst>
          </c:dPt>
          <c:dPt>
            <c:idx val="1"/>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3-2C10-449B-9805-CC5E4B173702}"/>
              </c:ext>
            </c:extLst>
          </c:dPt>
          <c:dPt>
            <c:idx val="2"/>
            <c:bubble3D val="0"/>
            <c:spPr>
              <a:solidFill>
                <a:schemeClr val="accent2">
                  <a:lumMod val="75000"/>
                </a:schemeClr>
              </a:solidFill>
              <a:ln>
                <a:noFill/>
              </a:ln>
              <a:effectLst/>
              <a:sp3d/>
            </c:spPr>
            <c:extLst>
              <c:ext xmlns:c16="http://schemas.microsoft.com/office/drawing/2014/chart" uri="{C3380CC4-5D6E-409C-BE32-E72D297353CC}">
                <c16:uniqueId val="{00000005-2C10-449B-9805-CC5E4B173702}"/>
              </c:ext>
            </c:extLst>
          </c:dPt>
          <c:dPt>
            <c:idx val="3"/>
            <c:bubble3D val="0"/>
            <c:spPr>
              <a:solidFill>
                <a:schemeClr val="accent2">
                  <a:lumMod val="40000"/>
                  <a:lumOff val="60000"/>
                </a:schemeClr>
              </a:solidFill>
              <a:ln>
                <a:noFill/>
              </a:ln>
              <a:effectLst/>
              <a:sp3d/>
            </c:spPr>
            <c:extLst>
              <c:ext xmlns:c16="http://schemas.microsoft.com/office/drawing/2014/chart" uri="{C3380CC4-5D6E-409C-BE32-E72D297353CC}">
                <c16:uniqueId val="{00000007-2C10-449B-9805-CC5E4B173702}"/>
              </c:ext>
            </c:extLst>
          </c:dPt>
          <c:dPt>
            <c:idx val="4"/>
            <c:bubble3D val="0"/>
            <c:spPr>
              <a:solidFill>
                <a:srgbClr val="7030A0"/>
              </a:solidFill>
              <a:ln>
                <a:noFill/>
              </a:ln>
              <a:effectLst/>
              <a:sp3d/>
            </c:spPr>
            <c:extLst>
              <c:ext xmlns:c16="http://schemas.microsoft.com/office/drawing/2014/chart" uri="{C3380CC4-5D6E-409C-BE32-E72D297353CC}">
                <c16:uniqueId val="{00000009-2C10-449B-9805-CC5E4B173702}"/>
              </c:ext>
            </c:extLst>
          </c:dPt>
          <c:dPt>
            <c:idx val="5"/>
            <c:bubble3D val="0"/>
            <c:spPr>
              <a:solidFill>
                <a:schemeClr val="accent1"/>
              </a:solidFill>
              <a:ln>
                <a:noFill/>
              </a:ln>
              <a:effectLst/>
              <a:sp3d/>
            </c:spPr>
            <c:extLst>
              <c:ext xmlns:c16="http://schemas.microsoft.com/office/drawing/2014/chart" uri="{C3380CC4-5D6E-409C-BE32-E72D297353CC}">
                <c16:uniqueId val="{0000000B-2C10-449B-9805-CC5E4B173702}"/>
              </c:ext>
            </c:extLst>
          </c:dPt>
          <c:dPt>
            <c:idx val="6"/>
            <c:bubble3D val="0"/>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a:noFill/>
              </a:ln>
              <a:effectLst/>
              <a:sp3d/>
            </c:spPr>
            <c:extLst>
              <c:ext xmlns:c16="http://schemas.microsoft.com/office/drawing/2014/chart" uri="{C3380CC4-5D6E-409C-BE32-E72D297353CC}">
                <c16:uniqueId val="{0000000D-2C10-449B-9805-CC5E4B173702}"/>
              </c:ext>
            </c:extLst>
          </c:dPt>
          <c:dPt>
            <c:idx val="7"/>
            <c:bubble3D val="0"/>
            <c:spPr>
              <a:solidFill>
                <a:srgbClr val="FFFF00"/>
              </a:solidFill>
              <a:ln>
                <a:noFill/>
              </a:ln>
              <a:effectLst/>
              <a:sp3d/>
            </c:spPr>
            <c:extLst>
              <c:ext xmlns:c16="http://schemas.microsoft.com/office/drawing/2014/chart" uri="{C3380CC4-5D6E-409C-BE32-E72D297353CC}">
                <c16:uniqueId val="{0000000F-2C10-449B-9805-CC5E4B173702}"/>
              </c:ext>
            </c:extLst>
          </c:dPt>
          <c:dPt>
            <c:idx val="8"/>
            <c:bubble3D val="0"/>
            <c:spPr>
              <a:solidFill>
                <a:srgbClr val="FF0000"/>
              </a:solidFill>
              <a:ln>
                <a:noFill/>
              </a:ln>
              <a:effectLst/>
              <a:sp3d/>
            </c:spPr>
            <c:extLst>
              <c:ext xmlns:c16="http://schemas.microsoft.com/office/drawing/2014/chart" uri="{C3380CC4-5D6E-409C-BE32-E72D297353CC}">
                <c16:uniqueId val="{00000011-2C10-449B-9805-CC5E4B173702}"/>
              </c:ext>
            </c:extLst>
          </c:dPt>
          <c:dLbls>
            <c:dLbl>
              <c:idx val="0"/>
              <c:layout>
                <c:manualLayout>
                  <c:x val="-6.0075095633343664E-3"/>
                  <c:y val="3.9069553654969973E-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C10-449B-9805-CC5E4B173702}"/>
                </c:ext>
              </c:extLst>
            </c:dLbl>
            <c:dLbl>
              <c:idx val="1"/>
              <c:layout>
                <c:manualLayout>
                  <c:x val="-5.0533162064240959E-2"/>
                  <c:y val="5.752362504172343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C10-449B-9805-CC5E4B173702}"/>
                </c:ext>
              </c:extLst>
            </c:dLbl>
            <c:dLbl>
              <c:idx val="2"/>
              <c:layout>
                <c:manualLayout>
                  <c:x val="-4.8281139688884145E-2"/>
                  <c:y val="-3.624467171178266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C10-449B-9805-CC5E4B173702}"/>
                </c:ext>
              </c:extLst>
            </c:dLbl>
            <c:dLbl>
              <c:idx val="4"/>
              <c:layout>
                <c:manualLayout>
                  <c:x val="-2.5543145183480089E-2"/>
                  <c:y val="-1.7718097301793151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C10-449B-9805-CC5E4B173702}"/>
                </c:ext>
              </c:extLst>
            </c:dLbl>
            <c:dLbl>
              <c:idx val="5"/>
              <c:layout>
                <c:manualLayout>
                  <c:x val="-9.6595203681501679E-2"/>
                  <c:y val="-0.2982082177388907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C10-449B-9805-CC5E4B173702}"/>
                </c:ext>
              </c:extLst>
            </c:dLbl>
            <c:dLbl>
              <c:idx val="7"/>
              <c:layout>
                <c:manualLayout>
                  <c:x val="-9.0182254835051587E-2"/>
                  <c:y val="-2.10447548850622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C10-449B-9805-CC5E4B173702}"/>
                </c:ext>
              </c:extLst>
            </c:dLbl>
            <c:dLbl>
              <c:idx val="8"/>
              <c:layout>
                <c:manualLayout>
                  <c:x val="-5.4640704128566586E-2"/>
                  <c:y val="-8.041542864334534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C10-449B-9805-CC5E4B173702}"/>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estFit"/>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Feuil1!$A$3:$A$11</c:f>
              <c:strCache>
                <c:ptCount val="9"/>
                <c:pt idx="0">
                  <c:v>STAV</c:v>
                </c:pt>
                <c:pt idx="1">
                  <c:v>STD2A</c:v>
                </c:pt>
                <c:pt idx="2">
                  <c:v>STHR</c:v>
                </c:pt>
                <c:pt idx="3">
                  <c:v>STI2D</c:v>
                </c:pt>
                <c:pt idx="4">
                  <c:v>STL</c:v>
                </c:pt>
                <c:pt idx="5">
                  <c:v>STMG</c:v>
                </c:pt>
                <c:pt idx="6">
                  <c:v>ST2S</c:v>
                </c:pt>
                <c:pt idx="7">
                  <c:v>S2TMD</c:v>
                </c:pt>
                <c:pt idx="8">
                  <c:v>BT, Spécifique</c:v>
                </c:pt>
              </c:strCache>
            </c:strRef>
          </c:cat>
          <c:val>
            <c:numRef>
              <c:f>Feuil1!$B$3:$B$11</c:f>
              <c:numCache>
                <c:formatCode>General</c:formatCode>
                <c:ptCount val="9"/>
                <c:pt idx="0">
                  <c:v>35</c:v>
                </c:pt>
                <c:pt idx="1">
                  <c:v>118</c:v>
                </c:pt>
                <c:pt idx="2">
                  <c:v>63</c:v>
                </c:pt>
                <c:pt idx="3">
                  <c:v>44</c:v>
                </c:pt>
                <c:pt idx="4">
                  <c:v>110</c:v>
                </c:pt>
                <c:pt idx="5">
                  <c:v>1111</c:v>
                </c:pt>
                <c:pt idx="6">
                  <c:v>460</c:v>
                </c:pt>
                <c:pt idx="7">
                  <c:v>3</c:v>
                </c:pt>
                <c:pt idx="8">
                  <c:v>3</c:v>
                </c:pt>
              </c:numCache>
            </c:numRef>
          </c:val>
          <c:extLst>
            <c:ext xmlns:c16="http://schemas.microsoft.com/office/drawing/2014/chart" uri="{C3380CC4-5D6E-409C-BE32-E72D297353CC}">
              <c16:uniqueId val="{00000012-2C10-449B-9805-CC5E4B173702}"/>
            </c:ext>
          </c:extLst>
        </c:ser>
        <c:dLbls>
          <c:dLblPos val="in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
          <c:y val="0.82664226187544809"/>
          <c:w val="0.98563677249635373"/>
          <c:h val="0.152509698989335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649637986184435"/>
          <c:y val="0"/>
        </c:manualLayout>
      </c:layout>
      <c:overlay val="0"/>
      <c:spPr>
        <a:noFill/>
        <a:ln>
          <a:noFill/>
        </a:ln>
        <a:effectLst/>
      </c:spPr>
      <c:txPr>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3932674199623349E-2"/>
          <c:y val="0.16127084428288879"/>
          <c:w val="0.8341965630885122"/>
          <c:h val="0.73005721721282446"/>
        </c:manualLayout>
      </c:layout>
      <c:pie3DChart>
        <c:varyColors val="1"/>
        <c:ser>
          <c:idx val="0"/>
          <c:order val="0"/>
          <c:tx>
            <c:strRef>
              <c:f>Feuil1!$B$25</c:f>
              <c:strCache>
                <c:ptCount val="1"/>
                <c:pt idx="0">
                  <c:v>Garçons</c:v>
                </c:pt>
              </c:strCache>
            </c:strRef>
          </c:tx>
          <c:dPt>
            <c:idx val="0"/>
            <c:bubble3D val="0"/>
            <c:spPr>
              <a:solidFill>
                <a:schemeClr val="accent6"/>
              </a:solidFill>
              <a:ln>
                <a:noFill/>
              </a:ln>
              <a:effectLst/>
              <a:sp3d/>
            </c:spPr>
            <c:extLst>
              <c:ext xmlns:c16="http://schemas.microsoft.com/office/drawing/2014/chart" uri="{C3380CC4-5D6E-409C-BE32-E72D297353CC}">
                <c16:uniqueId val="{00000001-D562-48A4-B734-E747EDC42B43}"/>
              </c:ext>
            </c:extLst>
          </c:dPt>
          <c:dPt>
            <c:idx val="1"/>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3-D562-48A4-B734-E747EDC42B43}"/>
              </c:ext>
            </c:extLst>
          </c:dPt>
          <c:dPt>
            <c:idx val="2"/>
            <c:bubble3D val="0"/>
            <c:spPr>
              <a:solidFill>
                <a:schemeClr val="accent2">
                  <a:lumMod val="75000"/>
                </a:schemeClr>
              </a:solidFill>
              <a:ln>
                <a:noFill/>
              </a:ln>
              <a:effectLst/>
              <a:sp3d/>
            </c:spPr>
            <c:extLst>
              <c:ext xmlns:c16="http://schemas.microsoft.com/office/drawing/2014/chart" uri="{C3380CC4-5D6E-409C-BE32-E72D297353CC}">
                <c16:uniqueId val="{00000005-D562-48A4-B734-E747EDC42B43}"/>
              </c:ext>
            </c:extLst>
          </c:dPt>
          <c:dPt>
            <c:idx val="3"/>
            <c:bubble3D val="0"/>
            <c:spPr>
              <a:solidFill>
                <a:schemeClr val="accent2">
                  <a:lumMod val="40000"/>
                  <a:lumOff val="60000"/>
                </a:schemeClr>
              </a:solidFill>
              <a:ln>
                <a:noFill/>
              </a:ln>
              <a:effectLst/>
              <a:sp3d/>
            </c:spPr>
            <c:extLst>
              <c:ext xmlns:c16="http://schemas.microsoft.com/office/drawing/2014/chart" uri="{C3380CC4-5D6E-409C-BE32-E72D297353CC}">
                <c16:uniqueId val="{00000007-D562-48A4-B734-E747EDC42B43}"/>
              </c:ext>
            </c:extLst>
          </c:dPt>
          <c:dPt>
            <c:idx val="4"/>
            <c:bubble3D val="0"/>
            <c:spPr>
              <a:solidFill>
                <a:srgbClr val="7030A0"/>
              </a:solidFill>
              <a:ln>
                <a:noFill/>
              </a:ln>
              <a:effectLst/>
              <a:sp3d/>
            </c:spPr>
            <c:extLst>
              <c:ext xmlns:c16="http://schemas.microsoft.com/office/drawing/2014/chart" uri="{C3380CC4-5D6E-409C-BE32-E72D297353CC}">
                <c16:uniqueId val="{00000009-D562-48A4-B734-E747EDC42B43}"/>
              </c:ext>
            </c:extLst>
          </c:dPt>
          <c:dPt>
            <c:idx val="5"/>
            <c:bubble3D val="0"/>
            <c:spPr>
              <a:solidFill>
                <a:schemeClr val="accent1"/>
              </a:solidFill>
              <a:ln>
                <a:noFill/>
              </a:ln>
              <a:effectLst/>
              <a:sp3d/>
            </c:spPr>
            <c:extLst>
              <c:ext xmlns:c16="http://schemas.microsoft.com/office/drawing/2014/chart" uri="{C3380CC4-5D6E-409C-BE32-E72D297353CC}">
                <c16:uniqueId val="{0000000B-D562-48A4-B734-E747EDC42B43}"/>
              </c:ext>
            </c:extLst>
          </c:dPt>
          <c:dPt>
            <c:idx val="6"/>
            <c:bubble3D val="0"/>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a:noFill/>
              </a:ln>
              <a:effectLst/>
              <a:sp3d/>
            </c:spPr>
            <c:extLst>
              <c:ext xmlns:c16="http://schemas.microsoft.com/office/drawing/2014/chart" uri="{C3380CC4-5D6E-409C-BE32-E72D297353CC}">
                <c16:uniqueId val="{0000000D-D562-48A4-B734-E747EDC42B43}"/>
              </c:ext>
            </c:extLst>
          </c:dPt>
          <c:dPt>
            <c:idx val="7"/>
            <c:bubble3D val="0"/>
            <c:spPr>
              <a:solidFill>
                <a:srgbClr val="FFFF00"/>
              </a:solidFill>
              <a:ln>
                <a:noFill/>
              </a:ln>
              <a:effectLst/>
              <a:sp3d/>
            </c:spPr>
            <c:extLst>
              <c:ext xmlns:c16="http://schemas.microsoft.com/office/drawing/2014/chart" uri="{C3380CC4-5D6E-409C-BE32-E72D297353CC}">
                <c16:uniqueId val="{0000000F-D562-48A4-B734-E747EDC42B43}"/>
              </c:ext>
            </c:extLst>
          </c:dPt>
          <c:dPt>
            <c:idx val="8"/>
            <c:bubble3D val="0"/>
            <c:spPr>
              <a:solidFill>
                <a:srgbClr val="FF0000"/>
              </a:solidFill>
              <a:ln>
                <a:noFill/>
              </a:ln>
              <a:effectLst/>
              <a:sp3d/>
            </c:spPr>
            <c:extLst>
              <c:ext xmlns:c16="http://schemas.microsoft.com/office/drawing/2014/chart" uri="{C3380CC4-5D6E-409C-BE32-E72D297353CC}">
                <c16:uniqueId val="{00000011-D562-48A4-B734-E747EDC42B43}"/>
              </c:ext>
            </c:extLst>
          </c:dPt>
          <c:dLbls>
            <c:dLbl>
              <c:idx val="4"/>
              <c:layout>
                <c:manualLayout>
                  <c:x val="4.4043785310734461E-2"/>
                  <c:y val="-2.042287605071273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562-48A4-B734-E747EDC42B43}"/>
                </c:ext>
              </c:extLst>
            </c:dLbl>
            <c:dLbl>
              <c:idx val="5"/>
              <c:layout>
                <c:manualLayout>
                  <c:x val="0.24313265065913373"/>
                  <c:y val="-0.152204680741741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562-48A4-B734-E747EDC42B43}"/>
                </c:ext>
              </c:extLst>
            </c:dLbl>
            <c:dLbl>
              <c:idx val="6"/>
              <c:layout>
                <c:manualLayout>
                  <c:x val="5.711346516007533E-2"/>
                  <c:y val="7.378183259786064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562-48A4-B734-E747EDC42B43}"/>
                </c:ext>
              </c:extLst>
            </c:dLbl>
            <c:dLbl>
              <c:idx val="7"/>
              <c:layout>
                <c:manualLayout>
                  <c:x val="-8.7677730696798545E-2"/>
                  <c:y val="8.3994091412352049E-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562-48A4-B734-E747EDC42B43}"/>
                </c:ext>
              </c:extLst>
            </c:dLbl>
            <c:dLbl>
              <c:idx val="8"/>
              <c:layout>
                <c:manualLayout>
                  <c:x val="-2.6923964218455689E-2"/>
                  <c:y val="-5.876658917504943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562-48A4-B734-E747EDC42B43}"/>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estFit"/>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Feuil1!$A$26:$A$34</c:f>
              <c:strCache>
                <c:ptCount val="9"/>
                <c:pt idx="0">
                  <c:v>STAV</c:v>
                </c:pt>
                <c:pt idx="1">
                  <c:v>STD2A</c:v>
                </c:pt>
                <c:pt idx="2">
                  <c:v>STHR</c:v>
                </c:pt>
                <c:pt idx="3">
                  <c:v>STI2D</c:v>
                </c:pt>
                <c:pt idx="4">
                  <c:v>STL</c:v>
                </c:pt>
                <c:pt idx="5">
                  <c:v>STMG</c:v>
                </c:pt>
                <c:pt idx="6">
                  <c:v>ST2S</c:v>
                </c:pt>
                <c:pt idx="7">
                  <c:v>S2TMD</c:v>
                </c:pt>
                <c:pt idx="8">
                  <c:v>BT, Spécifique</c:v>
                </c:pt>
              </c:strCache>
            </c:strRef>
          </c:cat>
          <c:val>
            <c:numRef>
              <c:f>Feuil1!$B$26:$B$34</c:f>
              <c:numCache>
                <c:formatCode>General</c:formatCode>
                <c:ptCount val="9"/>
                <c:pt idx="0">
                  <c:v>43</c:v>
                </c:pt>
                <c:pt idx="1">
                  <c:v>30</c:v>
                </c:pt>
                <c:pt idx="2">
                  <c:v>81</c:v>
                </c:pt>
                <c:pt idx="3">
                  <c:v>507</c:v>
                </c:pt>
                <c:pt idx="4">
                  <c:v>81</c:v>
                </c:pt>
                <c:pt idx="5">
                  <c:v>863</c:v>
                </c:pt>
                <c:pt idx="6">
                  <c:v>98</c:v>
                </c:pt>
                <c:pt idx="7">
                  <c:v>5</c:v>
                </c:pt>
                <c:pt idx="8">
                  <c:v>5</c:v>
                </c:pt>
              </c:numCache>
            </c:numRef>
          </c:val>
          <c:extLst>
            <c:ext xmlns:c16="http://schemas.microsoft.com/office/drawing/2014/chart" uri="{C3380CC4-5D6E-409C-BE32-E72D297353CC}">
              <c16:uniqueId val="{00000012-D562-48A4-B734-E747EDC42B43}"/>
            </c:ext>
          </c:extLst>
        </c:ser>
        <c:dLbls>
          <c:dLblPos val="in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1.832156308851224E-3"/>
          <c:y val="0.82039518809614942"/>
          <c:w val="0.99816784369114875"/>
          <c:h val="0.17265546362412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a:t>2nde professionnelle</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barChart>
        <c:barDir val="col"/>
        <c:grouping val="clustered"/>
        <c:varyColors val="0"/>
        <c:ser>
          <c:idx val="0"/>
          <c:order val="0"/>
          <c:tx>
            <c:strRef>
              <c:f>'modele+2020'!$M$146</c:f>
              <c:strCache>
                <c:ptCount val="1"/>
                <c:pt idx="0">
                  <c:v>Fille</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'modele+2020'!$L$147:$L$149</c:f>
              <c:strCache>
                <c:ptCount val="3"/>
                <c:pt idx="0">
                  <c:v>2DE PRO Production</c:v>
                </c:pt>
                <c:pt idx="1">
                  <c:v>2DE PRO Service</c:v>
                </c:pt>
                <c:pt idx="2">
                  <c:v>2DE PROA Agricole</c:v>
                </c:pt>
              </c:strCache>
            </c:strRef>
          </c:cat>
          <c:val>
            <c:numRef>
              <c:f>'modele+2020'!$M$147:$M$149</c:f>
              <c:numCache>
                <c:formatCode>0.0%</c:formatCode>
                <c:ptCount val="3"/>
                <c:pt idx="0">
                  <c:v>8.2138200782268578E-2</c:v>
                </c:pt>
                <c:pt idx="1">
                  <c:v>0.88613646240764887</c:v>
                </c:pt>
                <c:pt idx="2">
                  <c:v>3.172533681008257E-2</c:v>
                </c:pt>
              </c:numCache>
            </c:numRef>
          </c:val>
          <c:extLst>
            <c:ext xmlns:c16="http://schemas.microsoft.com/office/drawing/2014/chart" uri="{C3380CC4-5D6E-409C-BE32-E72D297353CC}">
              <c16:uniqueId val="{00000000-39B8-4826-BA87-A1154667B586}"/>
            </c:ext>
          </c:extLst>
        </c:ser>
        <c:ser>
          <c:idx val="1"/>
          <c:order val="1"/>
          <c:tx>
            <c:strRef>
              <c:f>'modele+2020'!$N$146</c:f>
              <c:strCache>
                <c:ptCount val="1"/>
                <c:pt idx="0">
                  <c:v>Garçon</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'modele+2020'!$L$147:$L$149</c:f>
              <c:strCache>
                <c:ptCount val="3"/>
                <c:pt idx="0">
                  <c:v>2DE PRO Production</c:v>
                </c:pt>
                <c:pt idx="1">
                  <c:v>2DE PRO Service</c:v>
                </c:pt>
                <c:pt idx="2">
                  <c:v>2DE PROA Agricole</c:v>
                </c:pt>
              </c:strCache>
            </c:strRef>
          </c:cat>
          <c:val>
            <c:numRef>
              <c:f>'modele+2020'!$N$147:$N$149</c:f>
              <c:numCache>
                <c:formatCode>0.0%</c:formatCode>
                <c:ptCount val="3"/>
                <c:pt idx="0">
                  <c:v>0.62174667437825337</c:v>
                </c:pt>
                <c:pt idx="1">
                  <c:v>0.37536148062463853</c:v>
                </c:pt>
                <c:pt idx="2">
                  <c:v>2.8918449971081549E-3</c:v>
                </c:pt>
              </c:numCache>
            </c:numRef>
          </c:val>
          <c:extLst>
            <c:ext xmlns:c16="http://schemas.microsoft.com/office/drawing/2014/chart" uri="{C3380CC4-5D6E-409C-BE32-E72D297353CC}">
              <c16:uniqueId val="{00000001-39B8-4826-BA87-A1154667B586}"/>
            </c:ext>
          </c:extLst>
        </c:ser>
        <c:dLbls>
          <c:showLegendKey val="0"/>
          <c:showVal val="0"/>
          <c:showCatName val="0"/>
          <c:showSerName val="0"/>
          <c:showPercent val="0"/>
          <c:showBubbleSize val="0"/>
        </c:dLbls>
        <c:gapWidth val="80"/>
        <c:overlap val="25"/>
        <c:axId val="176599120"/>
        <c:axId val="176835024"/>
      </c:barChart>
      <c:catAx>
        <c:axId val="1765991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76835024"/>
        <c:crosses val="autoZero"/>
        <c:auto val="1"/>
        <c:lblAlgn val="ctr"/>
        <c:lblOffset val="100"/>
        <c:noMultiLvlLbl val="0"/>
      </c:catAx>
      <c:valAx>
        <c:axId val="176835024"/>
        <c:scaling>
          <c:orientation val="minMax"/>
        </c:scaling>
        <c:delete val="0"/>
        <c:axPos val="l"/>
        <c:majorGridlines>
          <c:spPr>
            <a:ln w="9525" cap="flat" cmpd="sng" algn="ctr">
              <a:solidFill>
                <a:schemeClr val="tx1">
                  <a:lumMod val="5000"/>
                  <a:lumOff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7659912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solidFill>
        <a:schemeClr val="bg1">
          <a:lumMod val="85000"/>
        </a:schemeClr>
      </a:solidFill>
    </a:ln>
    <a:effectLst/>
  </c:spPr>
  <c:txPr>
    <a:bodyPr/>
    <a:lstStyle/>
    <a:p>
      <a:pPr>
        <a:defRPr sz="900">
          <a:latin typeface="Arial" panose="020B0604020202020204" pitchFamily="34" charset="0"/>
          <a:cs typeface="Arial" panose="020B060402020202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Phase provisoire 2022 :</a:t>
            </a:r>
            <a:r>
              <a:rPr lang="fr-FR" baseline="0"/>
              <a:t> Pourcentages de saisies des demandes par département</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'Avancement Collège'!$J$229</c:f>
              <c:strCache>
                <c:ptCount val="1"/>
                <c:pt idx="0">
                  <c:v>Service en ligne</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'Avancement Collège'!$I$230:$I$233</c:f>
              <c:strCache>
                <c:ptCount val="4"/>
                <c:pt idx="0">
                  <c:v>04</c:v>
                </c:pt>
                <c:pt idx="1">
                  <c:v>05</c:v>
                </c:pt>
                <c:pt idx="2">
                  <c:v>13</c:v>
                </c:pt>
                <c:pt idx="3">
                  <c:v>84</c:v>
                </c:pt>
              </c:strCache>
            </c:strRef>
          </c:cat>
          <c:val>
            <c:numRef>
              <c:f>'Avancement Collège'!$J$230:$J$233</c:f>
              <c:numCache>
                <c:formatCode>0.0%</c:formatCode>
                <c:ptCount val="4"/>
                <c:pt idx="0">
                  <c:v>0.77354130560369727</c:v>
                </c:pt>
                <c:pt idx="1">
                  <c:v>0.73757872638208533</c:v>
                </c:pt>
                <c:pt idx="2">
                  <c:v>0.52957175353575314</c:v>
                </c:pt>
                <c:pt idx="3">
                  <c:v>0.77160173160173162</c:v>
                </c:pt>
              </c:numCache>
            </c:numRef>
          </c:val>
          <c:extLst>
            <c:ext xmlns:c16="http://schemas.microsoft.com/office/drawing/2014/chart" uri="{C3380CC4-5D6E-409C-BE32-E72D297353CC}">
              <c16:uniqueId val="{00000000-E403-4EB2-A016-1E65E742FB0B}"/>
            </c:ext>
          </c:extLst>
        </c:ser>
        <c:ser>
          <c:idx val="1"/>
          <c:order val="1"/>
          <c:tx>
            <c:strRef>
              <c:f>'Avancement Collège'!$K$229</c:f>
              <c:strCache>
                <c:ptCount val="1"/>
                <c:pt idx="0">
                  <c:v>Siècle Orientation</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'Avancement Collège'!$I$230:$I$233</c:f>
              <c:strCache>
                <c:ptCount val="4"/>
                <c:pt idx="0">
                  <c:v>04</c:v>
                </c:pt>
                <c:pt idx="1">
                  <c:v>05</c:v>
                </c:pt>
                <c:pt idx="2">
                  <c:v>13</c:v>
                </c:pt>
                <c:pt idx="3">
                  <c:v>84</c:v>
                </c:pt>
              </c:strCache>
            </c:strRef>
          </c:cat>
          <c:val>
            <c:numRef>
              <c:f>'Avancement Collège'!$K$230:$K$233</c:f>
              <c:numCache>
                <c:formatCode>0.0%</c:formatCode>
                <c:ptCount val="4"/>
                <c:pt idx="0">
                  <c:v>0.1675332177931832</c:v>
                </c:pt>
                <c:pt idx="1">
                  <c:v>0.12946116165150456</c:v>
                </c:pt>
                <c:pt idx="2">
                  <c:v>0.20274948076352484</c:v>
                </c:pt>
                <c:pt idx="3">
                  <c:v>0.16415584415584417</c:v>
                </c:pt>
              </c:numCache>
            </c:numRef>
          </c:val>
          <c:extLst>
            <c:ext xmlns:c16="http://schemas.microsoft.com/office/drawing/2014/chart" uri="{C3380CC4-5D6E-409C-BE32-E72D297353CC}">
              <c16:uniqueId val="{00000001-E403-4EB2-A016-1E65E742FB0B}"/>
            </c:ext>
          </c:extLst>
        </c:ser>
        <c:dLbls>
          <c:showLegendKey val="0"/>
          <c:showVal val="0"/>
          <c:showCatName val="0"/>
          <c:showSerName val="0"/>
          <c:showPercent val="0"/>
          <c:showBubbleSize val="0"/>
        </c:dLbls>
        <c:gapWidth val="150"/>
        <c:overlap val="100"/>
        <c:axId val="690717888"/>
        <c:axId val="425708992"/>
      </c:barChart>
      <c:catAx>
        <c:axId val="69071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708992"/>
        <c:crosses val="autoZero"/>
        <c:auto val="1"/>
        <c:lblAlgn val="ctr"/>
        <c:lblOffset val="100"/>
        <c:noMultiLvlLbl val="0"/>
      </c:catAx>
      <c:valAx>
        <c:axId val="425708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0717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cap="none" spc="50" normalizeH="0" baseline="0">
                <a:solidFill>
                  <a:schemeClr val="tx1">
                    <a:lumMod val="65000"/>
                    <a:lumOff val="35000"/>
                  </a:schemeClr>
                </a:solidFill>
                <a:latin typeface="Arial" panose="020B0604020202020204" pitchFamily="34" charset="0"/>
                <a:ea typeface="+mj-ea"/>
                <a:cs typeface="Arial" panose="020B0604020202020204" pitchFamily="34" charset="0"/>
              </a:defRPr>
            </a:pPr>
            <a:r>
              <a:rPr lang="fr-FR"/>
              <a:t>1re année de CAP</a:t>
            </a:r>
          </a:p>
        </c:rich>
      </c:tx>
      <c:overlay val="0"/>
      <c:spPr>
        <a:noFill/>
        <a:ln>
          <a:noFill/>
        </a:ln>
        <a:effectLst/>
      </c:spPr>
      <c:txPr>
        <a:bodyPr rot="0" spcFirstLastPara="1" vertOverflow="ellipsis" vert="horz" wrap="square" anchor="ctr" anchorCtr="1"/>
        <a:lstStyle/>
        <a:p>
          <a:pPr>
            <a:defRPr sz="1080" b="0" i="0" u="none" strike="noStrike" kern="1200" cap="none" spc="50" normalizeH="0" baseline="0">
              <a:solidFill>
                <a:schemeClr val="tx1">
                  <a:lumMod val="65000"/>
                  <a:lumOff val="35000"/>
                </a:schemeClr>
              </a:solidFill>
              <a:latin typeface="Arial" panose="020B0604020202020204" pitchFamily="34" charset="0"/>
              <a:ea typeface="+mj-ea"/>
              <a:cs typeface="Arial" panose="020B0604020202020204" pitchFamily="34" charset="0"/>
            </a:defRPr>
          </a:pPr>
          <a:endParaRPr lang="fr-FR"/>
        </a:p>
      </c:txPr>
    </c:title>
    <c:autoTitleDeleted val="0"/>
    <c:plotArea>
      <c:layout/>
      <c:barChart>
        <c:barDir val="col"/>
        <c:grouping val="clustered"/>
        <c:varyColors val="0"/>
        <c:ser>
          <c:idx val="0"/>
          <c:order val="0"/>
          <c:tx>
            <c:strRef>
              <c:f>'modele+2020'!$Q$146</c:f>
              <c:strCache>
                <c:ptCount val="1"/>
                <c:pt idx="0">
                  <c:v>Fille</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'modele+2020'!$P$147:$P$149</c:f>
              <c:strCache>
                <c:ptCount val="3"/>
                <c:pt idx="0">
                  <c:v>1CAP2 Production</c:v>
                </c:pt>
                <c:pt idx="1">
                  <c:v>1CAP2 Service</c:v>
                </c:pt>
                <c:pt idx="2">
                  <c:v>1CAP2A</c:v>
                </c:pt>
              </c:strCache>
            </c:strRef>
          </c:cat>
          <c:val>
            <c:numRef>
              <c:f>'modele+2020'!$Q$147:$Q$149</c:f>
              <c:numCache>
                <c:formatCode>0.0%</c:formatCode>
                <c:ptCount val="3"/>
                <c:pt idx="0">
                  <c:v>0.3471882640586797</c:v>
                </c:pt>
                <c:pt idx="1">
                  <c:v>0.63936430317848414</c:v>
                </c:pt>
                <c:pt idx="2">
                  <c:v>1.3447432762836185E-2</c:v>
                </c:pt>
              </c:numCache>
            </c:numRef>
          </c:val>
          <c:extLst>
            <c:ext xmlns:c16="http://schemas.microsoft.com/office/drawing/2014/chart" uri="{C3380CC4-5D6E-409C-BE32-E72D297353CC}">
              <c16:uniqueId val="{00000000-F3FA-43B2-9315-024B19587FFD}"/>
            </c:ext>
          </c:extLst>
        </c:ser>
        <c:ser>
          <c:idx val="1"/>
          <c:order val="1"/>
          <c:tx>
            <c:strRef>
              <c:f>'modele+2020'!$R$146</c:f>
              <c:strCache>
                <c:ptCount val="1"/>
                <c:pt idx="0">
                  <c:v>Garçon</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'modele+2020'!$P$147:$P$149</c:f>
              <c:strCache>
                <c:ptCount val="3"/>
                <c:pt idx="0">
                  <c:v>1CAP2 Production</c:v>
                </c:pt>
                <c:pt idx="1">
                  <c:v>1CAP2 Service</c:v>
                </c:pt>
                <c:pt idx="2">
                  <c:v>1CAP2A</c:v>
                </c:pt>
              </c:strCache>
            </c:strRef>
          </c:cat>
          <c:val>
            <c:numRef>
              <c:f>'modele+2020'!$R$147:$R$149</c:f>
              <c:numCache>
                <c:formatCode>0.0%</c:formatCode>
                <c:ptCount val="3"/>
                <c:pt idx="0">
                  <c:v>0.77192982456140347</c:v>
                </c:pt>
                <c:pt idx="1">
                  <c:v>0.22541201488569909</c:v>
                </c:pt>
                <c:pt idx="2">
                  <c:v>2.6581605528973951E-3</c:v>
                </c:pt>
              </c:numCache>
            </c:numRef>
          </c:val>
          <c:extLst>
            <c:ext xmlns:c16="http://schemas.microsoft.com/office/drawing/2014/chart" uri="{C3380CC4-5D6E-409C-BE32-E72D297353CC}">
              <c16:uniqueId val="{00000001-F3FA-43B2-9315-024B19587FFD}"/>
            </c:ext>
          </c:extLst>
        </c:ser>
        <c:dLbls>
          <c:dLblPos val="outEnd"/>
          <c:showLegendKey val="0"/>
          <c:showVal val="1"/>
          <c:showCatName val="0"/>
          <c:showSerName val="0"/>
          <c:showPercent val="0"/>
          <c:showBubbleSize val="0"/>
        </c:dLbls>
        <c:gapWidth val="80"/>
        <c:overlap val="25"/>
        <c:axId val="176806768"/>
        <c:axId val="75677784"/>
      </c:barChart>
      <c:catAx>
        <c:axId val="17680676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75677784"/>
        <c:crossesAt val="0"/>
        <c:auto val="1"/>
        <c:lblAlgn val="ctr"/>
        <c:lblOffset val="100"/>
        <c:noMultiLvlLbl val="0"/>
      </c:catAx>
      <c:valAx>
        <c:axId val="75677784"/>
        <c:scaling>
          <c:orientation val="minMax"/>
          <c:max val="1"/>
        </c:scaling>
        <c:delete val="0"/>
        <c:axPos val="l"/>
        <c:majorGridlines>
          <c:spPr>
            <a:ln w="9525" cap="flat" cmpd="sng" algn="ctr">
              <a:solidFill>
                <a:schemeClr val="tx1">
                  <a:lumMod val="5000"/>
                  <a:lumOff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76806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solidFill>
        <a:schemeClr val="bg1">
          <a:lumMod val="85000"/>
        </a:schemeClr>
      </a:solidFill>
    </a:ln>
    <a:effectLst/>
  </c:spPr>
  <c:txPr>
    <a:bodyPr/>
    <a:lstStyle/>
    <a:p>
      <a:pPr>
        <a:defRPr sz="900">
          <a:latin typeface="Arial" panose="020B0604020202020204" pitchFamily="34" charset="0"/>
          <a:cs typeface="Arial" panose="020B0604020202020204" pitchFamily="34" charset="0"/>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cap="none" spc="50" normalizeH="0" baseline="0">
                <a:solidFill>
                  <a:schemeClr val="tx1">
                    <a:lumMod val="65000"/>
                    <a:lumOff val="35000"/>
                  </a:schemeClr>
                </a:solidFill>
                <a:latin typeface="Arial" panose="020B0604020202020204" pitchFamily="34" charset="0"/>
                <a:ea typeface="+mj-ea"/>
                <a:cs typeface="Arial" panose="020B0604020202020204" pitchFamily="34" charset="0"/>
              </a:defRPr>
            </a:pPr>
            <a:r>
              <a:rPr lang="fr-FR"/>
              <a:t>1re professionnelle</a:t>
            </a:r>
          </a:p>
        </c:rich>
      </c:tx>
      <c:overlay val="0"/>
      <c:spPr>
        <a:noFill/>
        <a:ln>
          <a:noFill/>
        </a:ln>
        <a:effectLst/>
      </c:spPr>
      <c:txPr>
        <a:bodyPr rot="0" spcFirstLastPara="1" vertOverflow="ellipsis" vert="horz" wrap="square" anchor="ctr" anchorCtr="1"/>
        <a:lstStyle/>
        <a:p>
          <a:pPr>
            <a:defRPr sz="1080" b="0" i="0" u="none" strike="noStrike" kern="1200" cap="none" spc="50" normalizeH="0" baseline="0">
              <a:solidFill>
                <a:schemeClr val="tx1">
                  <a:lumMod val="65000"/>
                  <a:lumOff val="35000"/>
                </a:schemeClr>
              </a:solidFill>
              <a:latin typeface="Arial" panose="020B0604020202020204" pitchFamily="34" charset="0"/>
              <a:ea typeface="+mj-ea"/>
              <a:cs typeface="Arial" panose="020B0604020202020204" pitchFamily="34" charset="0"/>
            </a:defRPr>
          </a:pPr>
          <a:endParaRPr lang="fr-FR"/>
        </a:p>
      </c:txPr>
    </c:title>
    <c:autoTitleDeleted val="0"/>
    <c:plotArea>
      <c:layout>
        <c:manualLayout>
          <c:layoutTarget val="inner"/>
          <c:xMode val="edge"/>
          <c:yMode val="edge"/>
          <c:x val="0.12150198782404108"/>
          <c:y val="0.15100853681998741"/>
          <c:w val="0.86701893279812492"/>
          <c:h val="0.67278088577209239"/>
        </c:manualLayout>
      </c:layout>
      <c:barChart>
        <c:barDir val="col"/>
        <c:grouping val="clustered"/>
        <c:varyColors val="0"/>
        <c:ser>
          <c:idx val="0"/>
          <c:order val="0"/>
          <c:tx>
            <c:strRef>
              <c:f>Feuil2!$B$32</c:f>
              <c:strCache>
                <c:ptCount val="1"/>
                <c:pt idx="0">
                  <c:v>Filles</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Feuil2!$A$33:$A$36</c:f>
              <c:strCache>
                <c:ptCount val="4"/>
                <c:pt idx="0">
                  <c:v>04</c:v>
                </c:pt>
                <c:pt idx="1">
                  <c:v>05</c:v>
                </c:pt>
                <c:pt idx="2">
                  <c:v>13</c:v>
                </c:pt>
                <c:pt idx="3">
                  <c:v>84</c:v>
                </c:pt>
              </c:strCache>
            </c:strRef>
          </c:cat>
          <c:val>
            <c:numRef>
              <c:f>Feuil2!$B$33:$B$36</c:f>
              <c:numCache>
                <c:formatCode>0.0%</c:formatCode>
                <c:ptCount val="4"/>
                <c:pt idx="0">
                  <c:v>0.43154761904761907</c:v>
                </c:pt>
                <c:pt idx="1">
                  <c:v>0.34560906515580736</c:v>
                </c:pt>
                <c:pt idx="2">
                  <c:v>0.40273125483122907</c:v>
                </c:pt>
                <c:pt idx="3">
                  <c:v>0.38411078717201164</c:v>
                </c:pt>
              </c:numCache>
            </c:numRef>
          </c:val>
          <c:extLst>
            <c:ext xmlns:c16="http://schemas.microsoft.com/office/drawing/2014/chart" uri="{C3380CC4-5D6E-409C-BE32-E72D297353CC}">
              <c16:uniqueId val="{00000000-6BE5-4E02-AAEB-46C054BB5F3C}"/>
            </c:ext>
          </c:extLst>
        </c:ser>
        <c:ser>
          <c:idx val="1"/>
          <c:order val="1"/>
          <c:tx>
            <c:strRef>
              <c:f>Feuil2!$C$32</c:f>
              <c:strCache>
                <c:ptCount val="1"/>
                <c:pt idx="0">
                  <c:v>Garçons</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Feuil2!$A$33:$A$36</c:f>
              <c:strCache>
                <c:ptCount val="4"/>
                <c:pt idx="0">
                  <c:v>04</c:v>
                </c:pt>
                <c:pt idx="1">
                  <c:v>05</c:v>
                </c:pt>
                <c:pt idx="2">
                  <c:v>13</c:v>
                </c:pt>
                <c:pt idx="3">
                  <c:v>84</c:v>
                </c:pt>
              </c:strCache>
            </c:strRef>
          </c:cat>
          <c:val>
            <c:numRef>
              <c:f>Feuil2!$C$33:$C$36</c:f>
              <c:numCache>
                <c:formatCode>0.0%</c:formatCode>
                <c:ptCount val="4"/>
                <c:pt idx="0">
                  <c:v>0.56845238095238093</c:v>
                </c:pt>
                <c:pt idx="1">
                  <c:v>0.65439093484419264</c:v>
                </c:pt>
                <c:pt idx="2">
                  <c:v>0.59726874516877093</c:v>
                </c:pt>
                <c:pt idx="3">
                  <c:v>0.61588921282798836</c:v>
                </c:pt>
              </c:numCache>
            </c:numRef>
          </c:val>
          <c:extLst>
            <c:ext xmlns:c16="http://schemas.microsoft.com/office/drawing/2014/chart" uri="{C3380CC4-5D6E-409C-BE32-E72D297353CC}">
              <c16:uniqueId val="{00000001-6BE5-4E02-AAEB-46C054BB5F3C}"/>
            </c:ext>
          </c:extLst>
        </c:ser>
        <c:dLbls>
          <c:dLblPos val="outEnd"/>
          <c:showLegendKey val="0"/>
          <c:showVal val="1"/>
          <c:showCatName val="0"/>
          <c:showSerName val="0"/>
          <c:showPercent val="0"/>
          <c:showBubbleSize val="0"/>
        </c:dLbls>
        <c:gapWidth val="80"/>
        <c:overlap val="25"/>
        <c:axId val="778268432"/>
        <c:axId val="925949552"/>
      </c:barChart>
      <c:catAx>
        <c:axId val="77826843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925949552"/>
        <c:crosses val="autoZero"/>
        <c:auto val="1"/>
        <c:lblAlgn val="ctr"/>
        <c:lblOffset val="100"/>
        <c:noMultiLvlLbl val="0"/>
      </c:catAx>
      <c:valAx>
        <c:axId val="925949552"/>
        <c:scaling>
          <c:orientation val="minMax"/>
          <c:max val="1"/>
        </c:scaling>
        <c:delete val="0"/>
        <c:axPos val="l"/>
        <c:majorGridlines>
          <c:spPr>
            <a:ln w="9525" cap="flat" cmpd="sng" algn="ctr">
              <a:solidFill>
                <a:schemeClr val="tx1">
                  <a:lumMod val="5000"/>
                  <a:lumOff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77826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solidFill>
        <a:schemeClr val="bg1">
          <a:lumMod val="85000"/>
        </a:schemeClr>
      </a:solidFill>
    </a:ln>
    <a:effectLst/>
  </c:spPr>
  <c:txPr>
    <a:bodyPr/>
    <a:lstStyle/>
    <a:p>
      <a:pPr>
        <a:defRPr sz="900">
          <a:latin typeface="Arial" panose="020B0604020202020204" pitchFamily="34" charset="0"/>
          <a:cs typeface="Arial" panose="020B0604020202020204" pitchFamily="34" charset="0"/>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cap="none" spc="50" normalizeH="0" baseline="0">
                <a:solidFill>
                  <a:schemeClr val="tx1">
                    <a:lumMod val="65000"/>
                    <a:lumOff val="35000"/>
                  </a:schemeClr>
                </a:solidFill>
                <a:latin typeface="Arial" panose="020B0604020202020204" pitchFamily="34" charset="0"/>
                <a:ea typeface="+mj-ea"/>
                <a:cs typeface="Arial" panose="020B0604020202020204" pitchFamily="34" charset="0"/>
              </a:defRPr>
            </a:pPr>
            <a:r>
              <a:rPr lang="fr-FR"/>
              <a:t>1re technologique</a:t>
            </a:r>
          </a:p>
        </c:rich>
      </c:tx>
      <c:overlay val="0"/>
      <c:spPr>
        <a:noFill/>
        <a:ln>
          <a:noFill/>
        </a:ln>
        <a:effectLst/>
      </c:spPr>
      <c:txPr>
        <a:bodyPr rot="0" spcFirstLastPara="1" vertOverflow="ellipsis" vert="horz" wrap="square" anchor="ctr" anchorCtr="1"/>
        <a:lstStyle/>
        <a:p>
          <a:pPr>
            <a:defRPr sz="1080" b="0" i="0" u="none" strike="noStrike" kern="1200" cap="none" spc="50" normalizeH="0" baseline="0">
              <a:solidFill>
                <a:schemeClr val="tx1">
                  <a:lumMod val="65000"/>
                  <a:lumOff val="35000"/>
                </a:schemeClr>
              </a:solidFill>
              <a:latin typeface="Arial" panose="020B0604020202020204" pitchFamily="34" charset="0"/>
              <a:ea typeface="+mj-ea"/>
              <a:cs typeface="Arial" panose="020B0604020202020204" pitchFamily="34" charset="0"/>
            </a:defRPr>
          </a:pPr>
          <a:endParaRPr lang="fr-FR"/>
        </a:p>
      </c:txPr>
    </c:title>
    <c:autoTitleDeleted val="0"/>
    <c:plotArea>
      <c:layout>
        <c:manualLayout>
          <c:layoutTarget val="inner"/>
          <c:xMode val="edge"/>
          <c:yMode val="edge"/>
          <c:x val="0.12150198782404108"/>
          <c:y val="0.15100853681998741"/>
          <c:w val="0.87562824233150049"/>
          <c:h val="0.67278088577209239"/>
        </c:manualLayout>
      </c:layout>
      <c:barChart>
        <c:barDir val="col"/>
        <c:grouping val="clustered"/>
        <c:varyColors val="0"/>
        <c:ser>
          <c:idx val="0"/>
          <c:order val="0"/>
          <c:tx>
            <c:strRef>
              <c:f>Feuil2!$B$51</c:f>
              <c:strCache>
                <c:ptCount val="1"/>
                <c:pt idx="0">
                  <c:v>Filles</c:v>
                </c:pt>
              </c:strCache>
            </c:strRef>
          </c:tx>
          <c:spPr>
            <a:solidFill>
              <a:schemeClr val="accent1">
                <a:alpha val="70000"/>
              </a:schemeClr>
            </a:solidFill>
            <a:ln>
              <a:noFill/>
            </a:ln>
            <a:effectLst/>
          </c:spPr>
          <c:invertIfNegative val="0"/>
          <c:dLbls>
            <c:dLbl>
              <c:idx val="0"/>
              <c:layout>
                <c:manualLayout>
                  <c:x val="-1.1111111111111112E-2"/>
                  <c:y val="9.46299843425867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04-49C8-834C-0C71ECF93E94}"/>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Feuil2!$A$52:$A$55</c:f>
              <c:strCache>
                <c:ptCount val="4"/>
                <c:pt idx="0">
                  <c:v>04</c:v>
                </c:pt>
                <c:pt idx="1">
                  <c:v>05</c:v>
                </c:pt>
                <c:pt idx="2">
                  <c:v>13</c:v>
                </c:pt>
                <c:pt idx="3">
                  <c:v>84</c:v>
                </c:pt>
              </c:strCache>
            </c:strRef>
          </c:cat>
          <c:val>
            <c:numRef>
              <c:f>Feuil2!$B$52:$B$55</c:f>
              <c:numCache>
                <c:formatCode>0.0%</c:formatCode>
                <c:ptCount val="4"/>
                <c:pt idx="0">
                  <c:v>0.48863636363636365</c:v>
                </c:pt>
                <c:pt idx="1">
                  <c:v>0.5488372093023256</c:v>
                </c:pt>
                <c:pt idx="2">
                  <c:v>0.50339951047049225</c:v>
                </c:pt>
                <c:pt idx="3">
                  <c:v>0.53298611111111116</c:v>
                </c:pt>
              </c:numCache>
            </c:numRef>
          </c:val>
          <c:extLst>
            <c:ext xmlns:c16="http://schemas.microsoft.com/office/drawing/2014/chart" uri="{C3380CC4-5D6E-409C-BE32-E72D297353CC}">
              <c16:uniqueId val="{00000000-7709-446E-AA1C-7BDE0F3DCA2A}"/>
            </c:ext>
          </c:extLst>
        </c:ser>
        <c:ser>
          <c:idx val="1"/>
          <c:order val="1"/>
          <c:tx>
            <c:strRef>
              <c:f>Feuil2!$C$51</c:f>
              <c:strCache>
                <c:ptCount val="1"/>
                <c:pt idx="0">
                  <c:v>Garçons</c:v>
                </c:pt>
              </c:strCache>
            </c:strRef>
          </c:tx>
          <c:spPr>
            <a:solidFill>
              <a:schemeClr val="accent2">
                <a:alpha val="70000"/>
              </a:schemeClr>
            </a:solidFill>
            <a:ln>
              <a:noFill/>
            </a:ln>
            <a:effectLst/>
          </c:spPr>
          <c:invertIfNegative val="0"/>
          <c:dLbls>
            <c:dLbl>
              <c:idx val="2"/>
              <c:layout>
                <c:manualLayout>
                  <c:x val="2.8697698444584744E-3"/>
                  <c:y val="2.87452798515204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09-446E-AA1C-7BDE0F3DCA2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Feuil2!$A$52:$A$55</c:f>
              <c:strCache>
                <c:ptCount val="4"/>
                <c:pt idx="0">
                  <c:v>04</c:v>
                </c:pt>
                <c:pt idx="1">
                  <c:v>05</c:v>
                </c:pt>
                <c:pt idx="2">
                  <c:v>13</c:v>
                </c:pt>
                <c:pt idx="3">
                  <c:v>84</c:v>
                </c:pt>
              </c:strCache>
            </c:strRef>
          </c:cat>
          <c:val>
            <c:numRef>
              <c:f>Feuil2!$C$52:$C$55</c:f>
              <c:numCache>
                <c:formatCode>0.0%</c:formatCode>
                <c:ptCount val="4"/>
                <c:pt idx="0">
                  <c:v>0.51136363636363635</c:v>
                </c:pt>
                <c:pt idx="1">
                  <c:v>0.4511627906976744</c:v>
                </c:pt>
                <c:pt idx="2">
                  <c:v>0.49660048952950775</c:v>
                </c:pt>
                <c:pt idx="3">
                  <c:v>0.4670138888888889</c:v>
                </c:pt>
              </c:numCache>
            </c:numRef>
          </c:val>
          <c:extLst>
            <c:ext xmlns:c16="http://schemas.microsoft.com/office/drawing/2014/chart" uri="{C3380CC4-5D6E-409C-BE32-E72D297353CC}">
              <c16:uniqueId val="{00000001-7709-446E-AA1C-7BDE0F3DCA2A}"/>
            </c:ext>
          </c:extLst>
        </c:ser>
        <c:dLbls>
          <c:dLblPos val="outEnd"/>
          <c:showLegendKey val="0"/>
          <c:showVal val="1"/>
          <c:showCatName val="0"/>
          <c:showSerName val="0"/>
          <c:showPercent val="0"/>
          <c:showBubbleSize val="0"/>
        </c:dLbls>
        <c:gapWidth val="80"/>
        <c:overlap val="25"/>
        <c:axId val="778791872"/>
        <c:axId val="781427024"/>
      </c:barChart>
      <c:catAx>
        <c:axId val="77879187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781427024"/>
        <c:crosses val="autoZero"/>
        <c:auto val="1"/>
        <c:lblAlgn val="ctr"/>
        <c:lblOffset val="100"/>
        <c:noMultiLvlLbl val="0"/>
      </c:catAx>
      <c:valAx>
        <c:axId val="781427024"/>
        <c:scaling>
          <c:orientation val="minMax"/>
          <c:max val="1"/>
        </c:scaling>
        <c:delete val="0"/>
        <c:axPos val="l"/>
        <c:majorGridlines>
          <c:spPr>
            <a:ln w="9525" cap="flat" cmpd="sng" algn="ctr">
              <a:solidFill>
                <a:schemeClr val="tx1">
                  <a:lumMod val="5000"/>
                  <a:lumOff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77879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solidFill>
        <a:schemeClr val="bg1">
          <a:lumMod val="85000"/>
        </a:schemeClr>
      </a:solidFill>
    </a:ln>
    <a:effectLst/>
  </c:spPr>
  <c:txPr>
    <a:bodyPr/>
    <a:lstStyle/>
    <a:p>
      <a:pPr>
        <a:defRPr sz="900">
          <a:latin typeface="Arial" panose="020B0604020202020204" pitchFamily="34" charset="0"/>
          <a:cs typeface="Arial" panose="020B0604020202020204"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Phase provisoire : Pourcentage de saisies des demandes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'Avancement Lycée'!$J$76</c:f>
              <c:strCache>
                <c:ptCount val="1"/>
                <c:pt idx="0">
                  <c:v>Service en ligne</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'Avancement Lycée'!$I$77:$I$80</c:f>
              <c:numCache>
                <c:formatCode>General</c:formatCode>
                <c:ptCount val="4"/>
                <c:pt idx="0">
                  <c:v>2019</c:v>
                </c:pt>
                <c:pt idx="1">
                  <c:v>2020</c:v>
                </c:pt>
                <c:pt idx="2">
                  <c:v>2021</c:v>
                </c:pt>
                <c:pt idx="3">
                  <c:v>2022</c:v>
                </c:pt>
              </c:numCache>
            </c:numRef>
          </c:cat>
          <c:val>
            <c:numRef>
              <c:f>'Avancement Lycée'!$J$77:$J$80</c:f>
              <c:numCache>
                <c:formatCode>General</c:formatCode>
                <c:ptCount val="4"/>
                <c:pt idx="2" formatCode="0.0%">
                  <c:v>0.4843088675544544</c:v>
                </c:pt>
                <c:pt idx="3" formatCode="0.0%">
                  <c:v>0.56888933022193533</c:v>
                </c:pt>
              </c:numCache>
            </c:numRef>
          </c:val>
          <c:extLst>
            <c:ext xmlns:c16="http://schemas.microsoft.com/office/drawing/2014/chart" uri="{C3380CC4-5D6E-409C-BE32-E72D297353CC}">
              <c16:uniqueId val="{00000000-6A8B-480F-A8D7-DBD849E1DC85}"/>
            </c:ext>
          </c:extLst>
        </c:ser>
        <c:ser>
          <c:idx val="1"/>
          <c:order val="1"/>
          <c:tx>
            <c:strRef>
              <c:f>'Avancement Lycée'!$K$76</c:f>
              <c:strCache>
                <c:ptCount val="1"/>
                <c:pt idx="0">
                  <c:v>Siècle Orientation</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'Avancement Lycée'!$I$77:$I$80</c:f>
              <c:numCache>
                <c:formatCode>General</c:formatCode>
                <c:ptCount val="4"/>
                <c:pt idx="0">
                  <c:v>2019</c:v>
                </c:pt>
                <c:pt idx="1">
                  <c:v>2020</c:v>
                </c:pt>
                <c:pt idx="2">
                  <c:v>2021</c:v>
                </c:pt>
                <c:pt idx="3">
                  <c:v>2022</c:v>
                </c:pt>
              </c:numCache>
            </c:numRef>
          </c:cat>
          <c:val>
            <c:numRef>
              <c:f>'Avancement Lycée'!$K$77:$K$80</c:f>
              <c:numCache>
                <c:formatCode>0.0%</c:formatCode>
                <c:ptCount val="4"/>
                <c:pt idx="0">
                  <c:v>0.7053191489361702</c:v>
                </c:pt>
                <c:pt idx="1">
                  <c:v>0.6305368769345715</c:v>
                </c:pt>
                <c:pt idx="2">
                  <c:v>0.2781562919376484</c:v>
                </c:pt>
                <c:pt idx="3">
                  <c:v>0.23603594657663474</c:v>
                </c:pt>
              </c:numCache>
            </c:numRef>
          </c:val>
          <c:extLst>
            <c:ext xmlns:c16="http://schemas.microsoft.com/office/drawing/2014/chart" uri="{C3380CC4-5D6E-409C-BE32-E72D297353CC}">
              <c16:uniqueId val="{00000001-6A8B-480F-A8D7-DBD849E1DC85}"/>
            </c:ext>
          </c:extLst>
        </c:ser>
        <c:dLbls>
          <c:showLegendKey val="0"/>
          <c:showVal val="0"/>
          <c:showCatName val="0"/>
          <c:showSerName val="0"/>
          <c:showPercent val="0"/>
          <c:showBubbleSize val="0"/>
        </c:dLbls>
        <c:gapWidth val="150"/>
        <c:overlap val="100"/>
        <c:axId val="692595984"/>
        <c:axId val="425710656"/>
      </c:barChart>
      <c:catAx>
        <c:axId val="69259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710656"/>
        <c:crosses val="autoZero"/>
        <c:auto val="1"/>
        <c:lblAlgn val="ctr"/>
        <c:lblOffset val="100"/>
        <c:noMultiLvlLbl val="0"/>
      </c:catAx>
      <c:valAx>
        <c:axId val="425710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259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Phase provisoire 2022 :</a:t>
            </a:r>
            <a:r>
              <a:rPr lang="fr-FR" baseline="0"/>
              <a:t> Pourcentages de saisies des demandes par département</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'Avancement Lycée'!$J$82</c:f>
              <c:strCache>
                <c:ptCount val="1"/>
                <c:pt idx="0">
                  <c:v>Service en ligne</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'Avancement Lycée'!$I$83:$I$86</c:f>
              <c:strCache>
                <c:ptCount val="4"/>
                <c:pt idx="0">
                  <c:v>04</c:v>
                </c:pt>
                <c:pt idx="1">
                  <c:v>05</c:v>
                </c:pt>
                <c:pt idx="2">
                  <c:v>13</c:v>
                </c:pt>
                <c:pt idx="3">
                  <c:v>84</c:v>
                </c:pt>
              </c:strCache>
            </c:strRef>
          </c:cat>
          <c:val>
            <c:numRef>
              <c:f>'Avancement Lycée'!$J$83:$J$86</c:f>
              <c:numCache>
                <c:formatCode>0.0%</c:formatCode>
                <c:ptCount val="4"/>
                <c:pt idx="0">
                  <c:v>0.46960486322188449</c:v>
                </c:pt>
                <c:pt idx="1">
                  <c:v>0.74344978165938869</c:v>
                </c:pt>
                <c:pt idx="2">
                  <c:v>0.48810294011933003</c:v>
                </c:pt>
                <c:pt idx="3">
                  <c:v>0.84267133566783392</c:v>
                </c:pt>
              </c:numCache>
            </c:numRef>
          </c:val>
          <c:extLst>
            <c:ext xmlns:c16="http://schemas.microsoft.com/office/drawing/2014/chart" uri="{C3380CC4-5D6E-409C-BE32-E72D297353CC}">
              <c16:uniqueId val="{00000000-D16A-4BA8-86B1-324DC5A0F691}"/>
            </c:ext>
          </c:extLst>
        </c:ser>
        <c:ser>
          <c:idx val="1"/>
          <c:order val="1"/>
          <c:tx>
            <c:strRef>
              <c:f>'Avancement Lycée'!$K$82</c:f>
              <c:strCache>
                <c:ptCount val="1"/>
                <c:pt idx="0">
                  <c:v>Siècle Orientation</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'Avancement Lycée'!$I$83:$I$86</c:f>
              <c:strCache>
                <c:ptCount val="4"/>
                <c:pt idx="0">
                  <c:v>04</c:v>
                </c:pt>
                <c:pt idx="1">
                  <c:v>05</c:v>
                </c:pt>
                <c:pt idx="2">
                  <c:v>13</c:v>
                </c:pt>
                <c:pt idx="3">
                  <c:v>84</c:v>
                </c:pt>
              </c:strCache>
            </c:strRef>
          </c:cat>
          <c:val>
            <c:numRef>
              <c:f>'Avancement Lycée'!$K$83:$K$86</c:f>
              <c:numCache>
                <c:formatCode>0.0%</c:formatCode>
                <c:ptCount val="4"/>
                <c:pt idx="0">
                  <c:v>0.29787234042553196</c:v>
                </c:pt>
                <c:pt idx="1">
                  <c:v>0.24781659388646282</c:v>
                </c:pt>
                <c:pt idx="2">
                  <c:v>0.26949895765940618</c:v>
                </c:pt>
                <c:pt idx="3">
                  <c:v>9.6548274137068568E-2</c:v>
                </c:pt>
              </c:numCache>
            </c:numRef>
          </c:val>
          <c:extLst>
            <c:ext xmlns:c16="http://schemas.microsoft.com/office/drawing/2014/chart" uri="{C3380CC4-5D6E-409C-BE32-E72D297353CC}">
              <c16:uniqueId val="{00000001-D16A-4BA8-86B1-324DC5A0F691}"/>
            </c:ext>
          </c:extLst>
        </c:ser>
        <c:dLbls>
          <c:showLegendKey val="0"/>
          <c:showVal val="0"/>
          <c:showCatName val="0"/>
          <c:showSerName val="0"/>
          <c:showPercent val="0"/>
          <c:showBubbleSize val="0"/>
        </c:dLbls>
        <c:gapWidth val="150"/>
        <c:overlap val="100"/>
        <c:axId val="690717888"/>
        <c:axId val="425708992"/>
      </c:barChart>
      <c:catAx>
        <c:axId val="69071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708992"/>
        <c:crosses val="autoZero"/>
        <c:auto val="1"/>
        <c:lblAlgn val="ctr"/>
        <c:lblOffset val="100"/>
        <c:noMultiLvlLbl val="0"/>
      </c:catAx>
      <c:valAx>
        <c:axId val="425708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90717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sz="1600" dirty="0">
                <a:solidFill>
                  <a:srgbClr val="00006D"/>
                </a:solidFill>
              </a:rPr>
              <a:t>Orientation post-3e (</a:t>
            </a:r>
            <a:r>
              <a:rPr lang="en-US" sz="1600" dirty="0" err="1">
                <a:solidFill>
                  <a:srgbClr val="00006D"/>
                </a:solidFill>
              </a:rPr>
              <a:t>toutes</a:t>
            </a:r>
            <a:r>
              <a:rPr lang="en-US" sz="1600" dirty="0">
                <a:solidFill>
                  <a:srgbClr val="00006D"/>
                </a:solidFill>
              </a:rPr>
              <a:t> 3e y/c 3e </a:t>
            </a:r>
            <a:r>
              <a:rPr lang="en-US" sz="1600" dirty="0" err="1">
                <a:solidFill>
                  <a:srgbClr val="00006D"/>
                </a:solidFill>
              </a:rPr>
              <a:t>segpa</a:t>
            </a:r>
            <a:r>
              <a:rPr lang="en-US" sz="1600" dirty="0">
                <a:solidFill>
                  <a:srgbClr val="00006D"/>
                </a:solidFill>
              </a:rPr>
              <a:t>) </a:t>
            </a:r>
          </a:p>
        </c:rich>
      </c:tx>
      <c:overlay val="0"/>
      <c:spPr>
        <a:noFill/>
        <a:ln w="25400">
          <a:noFill/>
        </a:ln>
      </c:spPr>
    </c:title>
    <c:autoTitleDeleted val="0"/>
    <c:plotArea>
      <c:layout/>
      <c:barChart>
        <c:barDir val="col"/>
        <c:grouping val="clustered"/>
        <c:varyColors val="0"/>
        <c:ser>
          <c:idx val="0"/>
          <c:order val="0"/>
          <c:tx>
            <c:strRef>
              <c:f>STAT!$A$22</c:f>
              <c:strCache>
                <c:ptCount val="1"/>
                <c:pt idx="0">
                  <c:v>Académie</c:v>
                </c:pt>
              </c:strCache>
            </c:strRef>
          </c:tx>
          <c:spPr>
            <a:solidFill>
              <a:srgbClr val="4472C4"/>
            </a:solidFill>
            <a:ln w="25400">
              <a:noFill/>
            </a:ln>
          </c:spPr>
          <c:invertIfNegative val="0"/>
          <c:dLbls>
            <c:spPr>
              <a:noFill/>
              <a:ln w="25400">
                <a:noFill/>
              </a:ln>
            </c:spPr>
            <c:txPr>
              <a:bodyPr rot="0" vert="horz"/>
              <a:lstStyle/>
              <a:p>
                <a:pP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STAT!$B$21:$D$21</c:f>
              <c:strCache>
                <c:ptCount val="3"/>
                <c:pt idx="0">
                  <c:v>2GT</c:v>
                </c:pt>
                <c:pt idx="1">
                  <c:v>2de pro</c:v>
                </c:pt>
                <c:pt idx="2">
                  <c:v>1re année 
de CAP</c:v>
                </c:pt>
              </c:strCache>
            </c:strRef>
          </c:cat>
          <c:val>
            <c:numRef>
              <c:f>STAT!$B$22:$D$22</c:f>
              <c:numCache>
                <c:formatCode>0.0</c:formatCode>
                <c:ptCount val="3"/>
                <c:pt idx="0">
                  <c:v>63.80593499764484</c:v>
                </c:pt>
                <c:pt idx="1">
                  <c:v>24.314649081488461</c:v>
                </c:pt>
                <c:pt idx="2">
                  <c:v>11.879415920866698</c:v>
                </c:pt>
              </c:numCache>
            </c:numRef>
          </c:val>
          <c:extLst>
            <c:ext xmlns:c16="http://schemas.microsoft.com/office/drawing/2014/chart" uri="{C3380CC4-5D6E-409C-BE32-E72D297353CC}">
              <c16:uniqueId val="{00000000-9794-4D01-88FB-8AEFAF0CFBF2}"/>
            </c:ext>
          </c:extLst>
        </c:ser>
        <c:ser>
          <c:idx val="1"/>
          <c:order val="1"/>
          <c:tx>
            <c:strRef>
              <c:f>STAT!$A$23</c:f>
              <c:strCache>
                <c:ptCount val="1"/>
                <c:pt idx="0">
                  <c:v>France</c:v>
                </c:pt>
              </c:strCache>
            </c:strRef>
          </c:tx>
          <c:spPr>
            <a:solidFill>
              <a:srgbClr val="ED7D31"/>
            </a:solidFill>
            <a:ln w="25400">
              <a:noFill/>
            </a:ln>
          </c:spPr>
          <c:invertIfNegative val="0"/>
          <c:dLbls>
            <c:spPr>
              <a:noFill/>
              <a:ln w="25400">
                <a:noFill/>
              </a:ln>
            </c:spPr>
            <c:txPr>
              <a:bodyPr rot="0" vert="horz"/>
              <a:lstStyle/>
              <a:p>
                <a:pP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STAT!$B$21:$D$21</c:f>
              <c:strCache>
                <c:ptCount val="3"/>
                <c:pt idx="0">
                  <c:v>2GT</c:v>
                </c:pt>
                <c:pt idx="1">
                  <c:v>2de pro</c:v>
                </c:pt>
                <c:pt idx="2">
                  <c:v>1re année 
de CAP</c:v>
                </c:pt>
              </c:strCache>
            </c:strRef>
          </c:cat>
          <c:val>
            <c:numRef>
              <c:f>STAT!$B$23:$D$23</c:f>
              <c:numCache>
                <c:formatCode>General</c:formatCode>
                <c:ptCount val="3"/>
                <c:pt idx="0">
                  <c:v>62.9</c:v>
                </c:pt>
                <c:pt idx="1">
                  <c:v>25.5</c:v>
                </c:pt>
                <c:pt idx="2">
                  <c:v>11.6</c:v>
                </c:pt>
              </c:numCache>
            </c:numRef>
          </c:val>
          <c:extLst>
            <c:ext xmlns:c16="http://schemas.microsoft.com/office/drawing/2014/chart" uri="{C3380CC4-5D6E-409C-BE32-E72D297353CC}">
              <c16:uniqueId val="{00000001-9794-4D01-88FB-8AEFAF0CFBF2}"/>
            </c:ext>
          </c:extLst>
        </c:ser>
        <c:dLbls>
          <c:showLegendKey val="0"/>
          <c:showVal val="0"/>
          <c:showCatName val="0"/>
          <c:showSerName val="0"/>
          <c:showPercent val="0"/>
          <c:showBubbleSize val="0"/>
        </c:dLbls>
        <c:gapWidth val="150"/>
        <c:overlap val="-25"/>
        <c:axId val="1697689024"/>
        <c:axId val="1"/>
      </c:barChart>
      <c:catAx>
        <c:axId val="169768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scaling>
        <c:delete val="1"/>
        <c:axPos val="l"/>
        <c:numFmt formatCode="0.0" sourceLinked="1"/>
        <c:majorTickMark val="out"/>
        <c:minorTickMark val="none"/>
        <c:tickLblPos val="nextTo"/>
        <c:crossAx val="1697689024"/>
        <c:crosses val="autoZero"/>
        <c:crossBetween val="between"/>
      </c:valAx>
      <c:spPr>
        <a:noFill/>
        <a:ln w="25400">
          <a:noFill/>
        </a:ln>
      </c:spPr>
    </c:plotArea>
    <c:legend>
      <c:legendPos val="t"/>
      <c:overlay val="0"/>
      <c:spPr>
        <a:noFill/>
        <a:ln w="25400">
          <a:noFill/>
        </a:ln>
      </c:spPr>
      <c:txPr>
        <a:bodyPr rot="0" vert="horz"/>
        <a:lstStyle/>
        <a:p>
          <a:pPr>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sz="1600" dirty="0">
                <a:solidFill>
                  <a:srgbClr val="00006D"/>
                </a:solidFill>
              </a:rPr>
              <a:t>Orientation post-2nde  </a:t>
            </a:r>
          </a:p>
        </c:rich>
      </c:tx>
      <c:overlay val="0"/>
      <c:spPr>
        <a:noFill/>
        <a:ln w="25400">
          <a:noFill/>
        </a:ln>
      </c:spPr>
    </c:title>
    <c:autoTitleDeleted val="0"/>
    <c:plotArea>
      <c:layout/>
      <c:barChart>
        <c:barDir val="col"/>
        <c:grouping val="clustered"/>
        <c:varyColors val="0"/>
        <c:ser>
          <c:idx val="0"/>
          <c:order val="0"/>
          <c:tx>
            <c:strRef>
              <c:f>STAT!$A$28</c:f>
              <c:strCache>
                <c:ptCount val="1"/>
                <c:pt idx="0">
                  <c:v>Académie</c:v>
                </c:pt>
              </c:strCache>
            </c:strRef>
          </c:tx>
          <c:spPr>
            <a:solidFill>
              <a:srgbClr val="4472C4"/>
            </a:solidFill>
            <a:ln w="25400">
              <a:noFill/>
            </a:ln>
          </c:spPr>
          <c:invertIfNegative val="0"/>
          <c:dLbls>
            <c:spPr>
              <a:noFill/>
              <a:ln w="25400">
                <a:noFill/>
              </a:ln>
            </c:spPr>
            <c:txPr>
              <a:bodyPr rot="0" vert="horz"/>
              <a:lstStyle/>
              <a:p>
                <a:pP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STAT!$B$27:$D$27</c:f>
              <c:strCache>
                <c:ptCount val="3"/>
                <c:pt idx="0">
                  <c:v>1re générale</c:v>
                </c:pt>
                <c:pt idx="1">
                  <c:v>1re techno</c:v>
                </c:pt>
                <c:pt idx="2">
                  <c:v>voie pro</c:v>
                </c:pt>
              </c:strCache>
            </c:strRef>
          </c:cat>
          <c:val>
            <c:numRef>
              <c:f>STAT!$B$28:$D$28</c:f>
              <c:numCache>
                <c:formatCode>General</c:formatCode>
                <c:ptCount val="3"/>
                <c:pt idx="0">
                  <c:v>68.400000000000006</c:v>
                </c:pt>
                <c:pt idx="1">
                  <c:v>28.1</c:v>
                </c:pt>
                <c:pt idx="2">
                  <c:v>3.6</c:v>
                </c:pt>
              </c:numCache>
            </c:numRef>
          </c:val>
          <c:extLst>
            <c:ext xmlns:c16="http://schemas.microsoft.com/office/drawing/2014/chart" uri="{C3380CC4-5D6E-409C-BE32-E72D297353CC}">
              <c16:uniqueId val="{00000000-C48A-4F1E-BAC1-BF68E64FC4E5}"/>
            </c:ext>
          </c:extLst>
        </c:ser>
        <c:ser>
          <c:idx val="1"/>
          <c:order val="1"/>
          <c:tx>
            <c:strRef>
              <c:f>STAT!$A$29</c:f>
              <c:strCache>
                <c:ptCount val="1"/>
                <c:pt idx="0">
                  <c:v>France</c:v>
                </c:pt>
              </c:strCache>
            </c:strRef>
          </c:tx>
          <c:spPr>
            <a:solidFill>
              <a:srgbClr val="ED7D31"/>
            </a:solidFill>
            <a:ln w="25400">
              <a:noFill/>
            </a:ln>
          </c:spPr>
          <c:invertIfNegative val="0"/>
          <c:dLbls>
            <c:spPr>
              <a:noFill/>
              <a:ln w="25400">
                <a:noFill/>
              </a:ln>
            </c:spPr>
            <c:txPr>
              <a:bodyPr rot="0" vert="horz"/>
              <a:lstStyle/>
              <a:p>
                <a:pP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STAT!$B$27:$D$27</c:f>
              <c:strCache>
                <c:ptCount val="3"/>
                <c:pt idx="0">
                  <c:v>1re générale</c:v>
                </c:pt>
                <c:pt idx="1">
                  <c:v>1re techno</c:v>
                </c:pt>
                <c:pt idx="2">
                  <c:v>voie pro</c:v>
                </c:pt>
              </c:strCache>
            </c:strRef>
          </c:cat>
          <c:val>
            <c:numRef>
              <c:f>STAT!$B$29:$D$29</c:f>
              <c:numCache>
                <c:formatCode>General</c:formatCode>
                <c:ptCount val="3"/>
                <c:pt idx="0">
                  <c:v>67.5</c:v>
                </c:pt>
                <c:pt idx="1">
                  <c:v>28.3</c:v>
                </c:pt>
                <c:pt idx="2">
                  <c:v>4.2</c:v>
                </c:pt>
              </c:numCache>
            </c:numRef>
          </c:val>
          <c:extLst>
            <c:ext xmlns:c16="http://schemas.microsoft.com/office/drawing/2014/chart" uri="{C3380CC4-5D6E-409C-BE32-E72D297353CC}">
              <c16:uniqueId val="{00000001-C48A-4F1E-BAC1-BF68E64FC4E5}"/>
            </c:ext>
          </c:extLst>
        </c:ser>
        <c:dLbls>
          <c:showLegendKey val="0"/>
          <c:showVal val="0"/>
          <c:showCatName val="0"/>
          <c:showSerName val="0"/>
          <c:showPercent val="0"/>
          <c:showBubbleSize val="0"/>
        </c:dLbls>
        <c:gapWidth val="150"/>
        <c:overlap val="-25"/>
        <c:axId val="1697687024"/>
        <c:axId val="1"/>
      </c:barChart>
      <c:catAx>
        <c:axId val="169768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scaling>
        <c:delete val="1"/>
        <c:axPos val="l"/>
        <c:numFmt formatCode="General" sourceLinked="1"/>
        <c:majorTickMark val="out"/>
        <c:minorTickMark val="none"/>
        <c:tickLblPos val="nextTo"/>
        <c:crossAx val="1697687024"/>
        <c:crosses val="autoZero"/>
        <c:crossBetween val="between"/>
      </c:valAx>
      <c:spPr>
        <a:noFill/>
        <a:ln w="25400">
          <a:noFill/>
        </a:ln>
      </c:spPr>
    </c:plotArea>
    <c:legend>
      <c:legendPos val="t"/>
      <c:overlay val="0"/>
      <c:spPr>
        <a:noFill/>
        <a:ln w="25400">
          <a:noFill/>
        </a:ln>
      </c:spPr>
      <c:txPr>
        <a:bodyPr rot="0" vert="horz"/>
        <a:lstStyle/>
        <a:p>
          <a:pPr>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fr-F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fr-FR" sz="1200" dirty="0"/>
              <a:t>DF-DO vers la 2nde générale et technologique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3.3758687968712925E-2"/>
          <c:y val="0.18375472480002009"/>
          <c:w val="0.93248262406257421"/>
          <c:h val="0.59176195798224351"/>
        </c:manualLayout>
      </c:layout>
      <c:lineChart>
        <c:grouping val="standard"/>
        <c:varyColors val="0"/>
        <c:ser>
          <c:idx val="0"/>
          <c:order val="0"/>
          <c:tx>
            <c:strRef>
              <c:f>'DF-DO fin3ème'!$J$4:$J$5</c:f>
              <c:strCache>
                <c:ptCount val="2"/>
                <c:pt idx="0">
                  <c:v>Académie</c:v>
                </c:pt>
                <c:pt idx="1">
                  <c:v>DF</c:v>
                </c:pt>
              </c:strCache>
            </c:strRef>
          </c:tx>
          <c:spPr>
            <a:ln w="28575" cap="rnd">
              <a:solidFill>
                <a:schemeClr val="tx2">
                  <a:lumMod val="40000"/>
                  <a:lumOff val="60000"/>
                </a:schemeClr>
              </a:solidFill>
              <a:round/>
            </a:ln>
            <a:effectLst/>
          </c:spPr>
          <c:marker>
            <c:symbol val="none"/>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D6-4405-9E5F-50457C3B729E}"/>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D6-4405-9E5F-50457C3B729E}"/>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D6-4405-9E5F-50457C3B729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fin3ème'!$I$12:$I$16</c:f>
              <c:strCache>
                <c:ptCount val="5"/>
                <c:pt idx="0">
                  <c:v>2017*</c:v>
                </c:pt>
                <c:pt idx="1">
                  <c:v>2018*</c:v>
                </c:pt>
                <c:pt idx="2">
                  <c:v>2019*</c:v>
                </c:pt>
                <c:pt idx="3">
                  <c:v>2020</c:v>
                </c:pt>
                <c:pt idx="4">
                  <c:v>2021</c:v>
                </c:pt>
              </c:strCache>
            </c:strRef>
          </c:cat>
          <c:val>
            <c:numRef>
              <c:f>'DF-DO fin3ème'!$J$12:$J$16</c:f>
              <c:numCache>
                <c:formatCode>General</c:formatCode>
                <c:ptCount val="5"/>
                <c:pt idx="0">
                  <c:v>64.8</c:v>
                </c:pt>
                <c:pt idx="1">
                  <c:v>67.3</c:v>
                </c:pt>
                <c:pt idx="2" formatCode="0.0">
                  <c:v>69.253510716925348</c:v>
                </c:pt>
                <c:pt idx="3" formatCode="0.0">
                  <c:v>67.807862535797966</c:v>
                </c:pt>
                <c:pt idx="4" formatCode="0.0">
                  <c:v>68.272635306019225</c:v>
                </c:pt>
              </c:numCache>
            </c:numRef>
          </c:val>
          <c:smooth val="0"/>
          <c:extLst>
            <c:ext xmlns:c16="http://schemas.microsoft.com/office/drawing/2014/chart" uri="{C3380CC4-5D6E-409C-BE32-E72D297353CC}">
              <c16:uniqueId val="{00000003-0FD6-4405-9E5F-50457C3B729E}"/>
            </c:ext>
          </c:extLst>
        </c:ser>
        <c:ser>
          <c:idx val="1"/>
          <c:order val="1"/>
          <c:tx>
            <c:strRef>
              <c:f>'DF-DO fin3ème'!$K$4:$K$5</c:f>
              <c:strCache>
                <c:ptCount val="2"/>
                <c:pt idx="0">
                  <c:v>Académie</c:v>
                </c:pt>
                <c:pt idx="1">
                  <c:v>DO</c:v>
                </c:pt>
              </c:strCache>
            </c:strRef>
          </c:tx>
          <c:spPr>
            <a:ln w="28575" cap="rnd">
              <a:solidFill>
                <a:schemeClr val="accent1">
                  <a:lumMod val="75000"/>
                </a:schemeClr>
              </a:solidFill>
              <a:round/>
            </a:ln>
            <a:effectLst/>
          </c:spPr>
          <c:marker>
            <c:symbol val="none"/>
          </c:marker>
          <c:dLbls>
            <c:dLbl>
              <c:idx val="2"/>
              <c:layout>
                <c:manualLayout>
                  <c:x val="-4.4444444444444446E-2"/>
                  <c:y val="-3.4687591134441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D6-4405-9E5F-50457C3B729E}"/>
                </c:ext>
              </c:extLst>
            </c:dLbl>
            <c:dLbl>
              <c:idx val="3"/>
              <c:layout>
                <c:manualLayout>
                  <c:x val="-4.4444444444444543E-2"/>
                  <c:y val="-2.07987022455527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D6-4405-9E5F-50457C3B729E}"/>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D6-4405-9E5F-50457C3B729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fin3ème'!$I$12:$I$16</c:f>
              <c:strCache>
                <c:ptCount val="5"/>
                <c:pt idx="0">
                  <c:v>2017*</c:v>
                </c:pt>
                <c:pt idx="1">
                  <c:v>2018*</c:v>
                </c:pt>
                <c:pt idx="2">
                  <c:v>2019*</c:v>
                </c:pt>
                <c:pt idx="3">
                  <c:v>2020</c:v>
                </c:pt>
                <c:pt idx="4">
                  <c:v>2021</c:v>
                </c:pt>
              </c:strCache>
            </c:strRef>
          </c:cat>
          <c:val>
            <c:numRef>
              <c:f>'DF-DO fin3ème'!$K$12:$K$16</c:f>
              <c:numCache>
                <c:formatCode>General</c:formatCode>
                <c:ptCount val="5"/>
                <c:pt idx="0">
                  <c:v>62.5</c:v>
                </c:pt>
                <c:pt idx="1">
                  <c:v>62.7</c:v>
                </c:pt>
                <c:pt idx="2" formatCode="0.0">
                  <c:v>64.587025877348452</c:v>
                </c:pt>
                <c:pt idx="3" formatCode="0.0">
                  <c:v>64.875448197773167</c:v>
                </c:pt>
                <c:pt idx="4" formatCode="0.0">
                  <c:v>63.781900367266218</c:v>
                </c:pt>
              </c:numCache>
            </c:numRef>
          </c:val>
          <c:smooth val="0"/>
          <c:extLst>
            <c:ext xmlns:c16="http://schemas.microsoft.com/office/drawing/2014/chart" uri="{C3380CC4-5D6E-409C-BE32-E72D297353CC}">
              <c16:uniqueId val="{00000007-0FD6-4405-9E5F-50457C3B729E}"/>
            </c:ext>
          </c:extLst>
        </c:ser>
        <c:ser>
          <c:idx val="2"/>
          <c:order val="2"/>
          <c:tx>
            <c:strRef>
              <c:f>'DF-DO fin3ème'!$L$4:$L$5</c:f>
              <c:strCache>
                <c:ptCount val="2"/>
                <c:pt idx="0">
                  <c:v>France</c:v>
                </c:pt>
                <c:pt idx="1">
                  <c:v>DF</c:v>
                </c:pt>
              </c:strCache>
            </c:strRef>
          </c:tx>
          <c:spPr>
            <a:ln w="28575" cap="rnd">
              <a:solidFill>
                <a:srgbClr val="ED7D31">
                  <a:lumMod val="60000"/>
                  <a:lumOff val="40000"/>
                </a:srgbClr>
              </a:solidFill>
              <a:round/>
            </a:ln>
            <a:effectLst/>
          </c:spPr>
          <c:marker>
            <c:symbol val="none"/>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D6-4405-9E5F-50457C3B729E}"/>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D6-4405-9E5F-50457C3B729E}"/>
                </c:ext>
              </c:extLst>
            </c:dLbl>
            <c:dLbl>
              <c:idx val="4"/>
              <c:layout>
                <c:manualLayout>
                  <c:x val="-4.4444444444444446E-2"/>
                  <c:y val="-2.54283318751822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D6-4405-9E5F-50457C3B729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fin3ème'!$I$12:$I$16</c:f>
              <c:strCache>
                <c:ptCount val="5"/>
                <c:pt idx="0">
                  <c:v>2017*</c:v>
                </c:pt>
                <c:pt idx="1">
                  <c:v>2018*</c:v>
                </c:pt>
                <c:pt idx="2">
                  <c:v>2019*</c:v>
                </c:pt>
                <c:pt idx="3">
                  <c:v>2020</c:v>
                </c:pt>
                <c:pt idx="4">
                  <c:v>2021</c:v>
                </c:pt>
              </c:strCache>
            </c:strRef>
          </c:cat>
          <c:val>
            <c:numRef>
              <c:f>'DF-DO fin3ème'!$L$12:$L$16</c:f>
              <c:numCache>
                <c:formatCode>0.0</c:formatCode>
                <c:ptCount val="5"/>
                <c:pt idx="0">
                  <c:v>65.918983661430872</c:v>
                </c:pt>
                <c:pt idx="1">
                  <c:v>65.758802477517122</c:v>
                </c:pt>
                <c:pt idx="2">
                  <c:v>65.834849921904492</c:v>
                </c:pt>
                <c:pt idx="3">
                  <c:v>65.380427214442122</c:v>
                </c:pt>
                <c:pt idx="4" formatCode="General">
                  <c:v>67.3</c:v>
                </c:pt>
              </c:numCache>
            </c:numRef>
          </c:val>
          <c:smooth val="0"/>
          <c:extLst>
            <c:ext xmlns:c16="http://schemas.microsoft.com/office/drawing/2014/chart" uri="{C3380CC4-5D6E-409C-BE32-E72D297353CC}">
              <c16:uniqueId val="{0000000B-0FD6-4405-9E5F-50457C3B729E}"/>
            </c:ext>
          </c:extLst>
        </c:ser>
        <c:ser>
          <c:idx val="3"/>
          <c:order val="3"/>
          <c:tx>
            <c:strRef>
              <c:f>'DF-DO fin3ème'!$M$4:$M$5</c:f>
              <c:strCache>
                <c:ptCount val="2"/>
                <c:pt idx="0">
                  <c:v>France</c:v>
                </c:pt>
                <c:pt idx="1">
                  <c:v>DO</c:v>
                </c:pt>
              </c:strCache>
            </c:strRef>
          </c:tx>
          <c:spPr>
            <a:ln w="28575" cap="rnd">
              <a:solidFill>
                <a:srgbClr val="FF0000"/>
              </a:solidFill>
              <a:round/>
            </a:ln>
            <a:effectLst/>
          </c:spPr>
          <c:marker>
            <c:symbol val="none"/>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D6-4405-9E5F-50457C3B729E}"/>
                </c:ext>
              </c:extLst>
            </c:dLbl>
            <c:dLbl>
              <c:idx val="3"/>
              <c:layout>
                <c:manualLayout>
                  <c:x val="-4.4444444444444543E-2"/>
                  <c:y val="-3.00579615048119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FD6-4405-9E5F-50457C3B729E}"/>
                </c:ext>
              </c:extLst>
            </c:dLbl>
            <c:dLbl>
              <c:idx val="4"/>
              <c:layout>
                <c:manualLayout>
                  <c:x val="-4.4444444444444446E-2"/>
                  <c:y val="-3.00579615048119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FD6-4405-9E5F-50457C3B729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fin3ème'!$I$12:$I$16</c:f>
              <c:strCache>
                <c:ptCount val="5"/>
                <c:pt idx="0">
                  <c:v>2017*</c:v>
                </c:pt>
                <c:pt idx="1">
                  <c:v>2018*</c:v>
                </c:pt>
                <c:pt idx="2">
                  <c:v>2019*</c:v>
                </c:pt>
                <c:pt idx="3">
                  <c:v>2020</c:v>
                </c:pt>
                <c:pt idx="4">
                  <c:v>2021</c:v>
                </c:pt>
              </c:strCache>
            </c:strRef>
          </c:cat>
          <c:val>
            <c:numRef>
              <c:f>'DF-DO fin3ème'!$M$12:$M$16</c:f>
              <c:numCache>
                <c:formatCode>0.0</c:formatCode>
                <c:ptCount val="5"/>
                <c:pt idx="0">
                  <c:v>65.445796631475346</c:v>
                </c:pt>
                <c:pt idx="1">
                  <c:v>63.066053154308413</c:v>
                </c:pt>
                <c:pt idx="2">
                  <c:v>62.559418259877908</c:v>
                </c:pt>
                <c:pt idx="3">
                  <c:v>63.669397679237875</c:v>
                </c:pt>
                <c:pt idx="4" formatCode="General">
                  <c:v>62.9</c:v>
                </c:pt>
              </c:numCache>
            </c:numRef>
          </c:val>
          <c:smooth val="0"/>
          <c:extLst>
            <c:ext xmlns:c16="http://schemas.microsoft.com/office/drawing/2014/chart" uri="{C3380CC4-5D6E-409C-BE32-E72D297353CC}">
              <c16:uniqueId val="{0000000F-0FD6-4405-9E5F-50457C3B729E}"/>
            </c:ext>
          </c:extLst>
        </c:ser>
        <c:dLbls>
          <c:dLblPos val="t"/>
          <c:showLegendKey val="0"/>
          <c:showVal val="1"/>
          <c:showCatName val="0"/>
          <c:showSerName val="0"/>
          <c:showPercent val="0"/>
          <c:showBubbleSize val="0"/>
        </c:dLbls>
        <c:smooth val="0"/>
        <c:axId val="216968552"/>
        <c:axId val="216941576"/>
      </c:lineChart>
      <c:catAx>
        <c:axId val="216968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216941576"/>
        <c:crosses val="autoZero"/>
        <c:auto val="1"/>
        <c:lblAlgn val="ctr"/>
        <c:lblOffset val="100"/>
        <c:noMultiLvlLbl val="0"/>
      </c:catAx>
      <c:valAx>
        <c:axId val="216941576"/>
        <c:scaling>
          <c:orientation val="minMax"/>
          <c:min val="60"/>
        </c:scaling>
        <c:delete val="1"/>
        <c:axPos val="l"/>
        <c:numFmt formatCode="General" sourceLinked="1"/>
        <c:majorTickMark val="out"/>
        <c:minorTickMark val="none"/>
        <c:tickLblPos val="nextTo"/>
        <c:crossAx val="216968552"/>
        <c:crosses val="autoZero"/>
        <c:crossBetween val="between"/>
      </c:valAx>
      <c:spPr>
        <a:noFill/>
        <a:ln>
          <a:noFill/>
        </a:ln>
        <a:effectLst/>
      </c:spPr>
    </c:plotArea>
    <c:legend>
      <c:legendPos val="b"/>
      <c:layout>
        <c:manualLayout>
          <c:xMode val="edge"/>
          <c:yMode val="edge"/>
          <c:x val="1.2302468178147278E-3"/>
          <c:y val="0.90303818768600952"/>
          <c:w val="0.99753950636437039"/>
          <c:h val="9.696181231399042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b="1">
          <a:latin typeface="Arial" panose="020B0604020202020204" pitchFamily="34" charset="0"/>
          <a:cs typeface="Arial" panose="020B0604020202020204" pitchFamily="34" charset="0"/>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L'orientation vers la voie professionnelle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title>
    <c:autoTitleDeleted val="0"/>
    <c:plotArea>
      <c:layout>
        <c:manualLayout>
          <c:layoutTarget val="inner"/>
          <c:xMode val="edge"/>
          <c:yMode val="edge"/>
          <c:x val="6.1111111111111109E-2"/>
          <c:y val="0.19995370370370372"/>
          <c:w val="0.93888888888888888"/>
          <c:h val="0.5155624817731117"/>
        </c:manualLayout>
      </c:layout>
      <c:lineChart>
        <c:grouping val="standard"/>
        <c:varyColors val="0"/>
        <c:ser>
          <c:idx val="0"/>
          <c:order val="0"/>
          <c:tx>
            <c:strRef>
              <c:f>'DF-DO fin3ème'!$J$25</c:f>
              <c:strCache>
                <c:ptCount val="1"/>
                <c:pt idx="0">
                  <c:v>Académie 1CAP2</c:v>
                </c:pt>
              </c:strCache>
            </c:strRef>
          </c:tx>
          <c:spPr>
            <a:ln w="28575" cap="rnd">
              <a:solidFill>
                <a:srgbClr val="70AD47"/>
              </a:solidFill>
              <a:round/>
            </a:ln>
            <a:effectLst/>
          </c:spPr>
          <c:marker>
            <c:symbol val="none"/>
          </c:marker>
          <c:dLbls>
            <c:dLbl>
              <c:idx val="2"/>
              <c:layout>
                <c:manualLayout>
                  <c:x val="-4.3791192767570819E-2"/>
                  <c:y val="3.1346057877025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0C-41EC-9A37-BBD3E1F0E7D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fin3ème'!$I$32:$I$36</c:f>
              <c:strCache>
                <c:ptCount val="5"/>
                <c:pt idx="0">
                  <c:v>2017*</c:v>
                </c:pt>
                <c:pt idx="1">
                  <c:v>2018*</c:v>
                </c:pt>
                <c:pt idx="2">
                  <c:v>2019*</c:v>
                </c:pt>
                <c:pt idx="3">
                  <c:v>2020</c:v>
                </c:pt>
                <c:pt idx="4">
                  <c:v>2021</c:v>
                </c:pt>
              </c:strCache>
            </c:strRef>
          </c:cat>
          <c:val>
            <c:numRef>
              <c:f>'DF-DO fin3ème'!$J$32:$J$36</c:f>
              <c:numCache>
                <c:formatCode>0.0</c:formatCode>
                <c:ptCount val="5"/>
                <c:pt idx="0" formatCode="General">
                  <c:v>12.3</c:v>
                </c:pt>
                <c:pt idx="1">
                  <c:v>12</c:v>
                </c:pt>
                <c:pt idx="2">
                  <c:v>10.641616448068062</c:v>
                </c:pt>
                <c:pt idx="3">
                  <c:v>12.20041517267409</c:v>
                </c:pt>
                <c:pt idx="4">
                  <c:v>11.898483849703362</c:v>
                </c:pt>
              </c:numCache>
            </c:numRef>
          </c:val>
          <c:smooth val="0"/>
          <c:extLst>
            <c:ext xmlns:c16="http://schemas.microsoft.com/office/drawing/2014/chart" uri="{C3380CC4-5D6E-409C-BE32-E72D297353CC}">
              <c16:uniqueId val="{00000000-A50C-41EC-9A37-BBD3E1F0E7DE}"/>
            </c:ext>
          </c:extLst>
        </c:ser>
        <c:ser>
          <c:idx val="1"/>
          <c:order val="1"/>
          <c:tx>
            <c:strRef>
              <c:f>'DF-DO fin3ème'!$K$25</c:f>
              <c:strCache>
                <c:ptCount val="1"/>
                <c:pt idx="0">
                  <c:v>Académie 2nde PRO</c:v>
                </c:pt>
              </c:strCache>
            </c:strRef>
          </c:tx>
          <c:spPr>
            <a:ln w="28575" cap="rnd">
              <a:solidFill>
                <a:srgbClr val="70AD47"/>
              </a:solidFill>
              <a:round/>
            </a:ln>
            <a:effectLst/>
          </c:spPr>
          <c:marker>
            <c:symbol val="none"/>
          </c:marker>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fin3ème'!$I$32:$I$36</c:f>
              <c:strCache>
                <c:ptCount val="5"/>
                <c:pt idx="0">
                  <c:v>2017*</c:v>
                </c:pt>
                <c:pt idx="1">
                  <c:v>2018*</c:v>
                </c:pt>
                <c:pt idx="2">
                  <c:v>2019*</c:v>
                </c:pt>
                <c:pt idx="3">
                  <c:v>2020</c:v>
                </c:pt>
                <c:pt idx="4">
                  <c:v>2021</c:v>
                </c:pt>
              </c:strCache>
            </c:strRef>
          </c:cat>
          <c:val>
            <c:numRef>
              <c:f>'DF-DO fin3ème'!$K$32:$K$36</c:f>
              <c:numCache>
                <c:formatCode>0.0</c:formatCode>
                <c:ptCount val="5"/>
                <c:pt idx="0" formatCode="General">
                  <c:v>25.2</c:v>
                </c:pt>
                <c:pt idx="1">
                  <c:v>25.3</c:v>
                </c:pt>
                <c:pt idx="2">
                  <c:v>24.771357674583481</c:v>
                </c:pt>
                <c:pt idx="3">
                  <c:v>22.924136629552745</c:v>
                </c:pt>
                <c:pt idx="4">
                  <c:v>24.319615783030418</c:v>
                </c:pt>
              </c:numCache>
            </c:numRef>
          </c:val>
          <c:smooth val="0"/>
          <c:extLst>
            <c:ext xmlns:c16="http://schemas.microsoft.com/office/drawing/2014/chart" uri="{C3380CC4-5D6E-409C-BE32-E72D297353CC}">
              <c16:uniqueId val="{00000001-A50C-41EC-9A37-BBD3E1F0E7DE}"/>
            </c:ext>
          </c:extLst>
        </c:ser>
        <c:ser>
          <c:idx val="2"/>
          <c:order val="2"/>
          <c:tx>
            <c:strRef>
              <c:f>'DF-DO fin3ème'!$L$25</c:f>
              <c:strCache>
                <c:ptCount val="1"/>
                <c:pt idx="0">
                  <c:v>France 1CAP2</c:v>
                </c:pt>
              </c:strCache>
            </c:strRef>
          </c:tx>
          <c:spPr>
            <a:ln w="28575" cap="rnd">
              <a:solidFill>
                <a:srgbClr val="FFC000"/>
              </a:solidFill>
              <a:round/>
            </a:ln>
            <a:effectLst/>
          </c:spPr>
          <c:marker>
            <c:symbol val="none"/>
          </c:marker>
          <c:dLbls>
            <c:dLbl>
              <c:idx val="0"/>
              <c:layout>
                <c:manualLayout>
                  <c:x val="-3.4357008404252501E-2"/>
                  <c:y val="6.92954100173069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0C-41EC-9A37-BBD3E1F0E7DE}"/>
                </c:ext>
              </c:extLst>
            </c:dLbl>
            <c:dLbl>
              <c:idx val="2"/>
              <c:layout>
                <c:manualLayout>
                  <c:x val="-5.4565603541981492E-2"/>
                  <c:y val="-3.13460578770254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0C-41EC-9A37-BBD3E1F0E7D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fin3ème'!$I$32:$I$36</c:f>
              <c:strCache>
                <c:ptCount val="5"/>
                <c:pt idx="0">
                  <c:v>2017*</c:v>
                </c:pt>
                <c:pt idx="1">
                  <c:v>2018*</c:v>
                </c:pt>
                <c:pt idx="2">
                  <c:v>2019*</c:v>
                </c:pt>
                <c:pt idx="3">
                  <c:v>2020</c:v>
                </c:pt>
                <c:pt idx="4">
                  <c:v>2021</c:v>
                </c:pt>
              </c:strCache>
            </c:strRef>
          </c:cat>
          <c:val>
            <c:numRef>
              <c:f>'DF-DO fin3ème'!$L$32:$L$36</c:f>
              <c:numCache>
                <c:formatCode>0.0</c:formatCode>
                <c:ptCount val="5"/>
                <c:pt idx="0">
                  <c:v>8.5147404288546404</c:v>
                </c:pt>
                <c:pt idx="1">
                  <c:v>11.087701575312977</c:v>
                </c:pt>
                <c:pt idx="2">
                  <c:v>11.281930904943986</c:v>
                </c:pt>
                <c:pt idx="3">
                  <c:v>10.925801452377138</c:v>
                </c:pt>
                <c:pt idx="4" formatCode="General">
                  <c:v>11.6</c:v>
                </c:pt>
              </c:numCache>
            </c:numRef>
          </c:val>
          <c:smooth val="0"/>
          <c:extLst>
            <c:ext xmlns:c16="http://schemas.microsoft.com/office/drawing/2014/chart" uri="{C3380CC4-5D6E-409C-BE32-E72D297353CC}">
              <c16:uniqueId val="{00000002-A50C-41EC-9A37-BBD3E1F0E7DE}"/>
            </c:ext>
          </c:extLst>
        </c:ser>
        <c:ser>
          <c:idx val="3"/>
          <c:order val="3"/>
          <c:tx>
            <c:strRef>
              <c:f>'DF-DO fin3ème'!$M$25</c:f>
              <c:strCache>
                <c:ptCount val="1"/>
                <c:pt idx="0">
                  <c:v>France 2nde PRO</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'DF-DO fin3ème'!$I$32:$I$36</c:f>
              <c:strCache>
                <c:ptCount val="5"/>
                <c:pt idx="0">
                  <c:v>2017*</c:v>
                </c:pt>
                <c:pt idx="1">
                  <c:v>2018*</c:v>
                </c:pt>
                <c:pt idx="2">
                  <c:v>2019*</c:v>
                </c:pt>
                <c:pt idx="3">
                  <c:v>2020</c:v>
                </c:pt>
                <c:pt idx="4">
                  <c:v>2021</c:v>
                </c:pt>
              </c:strCache>
            </c:strRef>
          </c:cat>
          <c:val>
            <c:numRef>
              <c:f>'DF-DO fin3ème'!$M$32:$M$36</c:f>
              <c:numCache>
                <c:formatCode>0.0</c:formatCode>
                <c:ptCount val="5"/>
                <c:pt idx="0">
                  <c:v>26.1</c:v>
                </c:pt>
                <c:pt idx="1">
                  <c:v>25.954188122268967</c:v>
                </c:pt>
                <c:pt idx="2">
                  <c:v>25.96818152545784</c:v>
                </c:pt>
                <c:pt idx="3">
                  <c:v>25.2929929031204</c:v>
                </c:pt>
                <c:pt idx="4" formatCode="General">
                  <c:v>25.5</c:v>
                </c:pt>
              </c:numCache>
            </c:numRef>
          </c:val>
          <c:smooth val="0"/>
          <c:extLst>
            <c:ext xmlns:c16="http://schemas.microsoft.com/office/drawing/2014/chart" uri="{C3380CC4-5D6E-409C-BE32-E72D297353CC}">
              <c16:uniqueId val="{00000003-A50C-41EC-9A37-BBD3E1F0E7DE}"/>
            </c:ext>
          </c:extLst>
        </c:ser>
        <c:dLbls>
          <c:dLblPos val="ctr"/>
          <c:showLegendKey val="0"/>
          <c:showVal val="1"/>
          <c:showCatName val="0"/>
          <c:showSerName val="0"/>
          <c:showPercent val="0"/>
          <c:showBubbleSize val="0"/>
        </c:dLbls>
        <c:smooth val="0"/>
        <c:axId val="218788976"/>
        <c:axId val="218789368"/>
      </c:lineChart>
      <c:catAx>
        <c:axId val="2187889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218789368"/>
        <c:crosses val="autoZero"/>
        <c:auto val="1"/>
        <c:lblAlgn val="ctr"/>
        <c:lblOffset val="100"/>
        <c:noMultiLvlLbl val="0"/>
      </c:catAx>
      <c:valAx>
        <c:axId val="218789368"/>
        <c:scaling>
          <c:orientation val="minMax"/>
          <c:min val="7"/>
        </c:scaling>
        <c:delete val="1"/>
        <c:axPos val="l"/>
        <c:numFmt formatCode="General" sourceLinked="1"/>
        <c:majorTickMark val="out"/>
        <c:minorTickMark val="none"/>
        <c:tickLblPos val="nextTo"/>
        <c:crossAx val="218788976"/>
        <c:crosses val="autoZero"/>
        <c:crossBetween val="between"/>
      </c:valAx>
      <c:spPr>
        <a:noFill/>
        <a:ln>
          <a:noFill/>
        </a:ln>
        <a:effectLst/>
      </c:spPr>
    </c:plotArea>
    <c:legend>
      <c:legendPos val="b"/>
      <c:layout>
        <c:manualLayout>
          <c:xMode val="edge"/>
          <c:yMode val="edge"/>
          <c:x val="0"/>
          <c:y val="0.82291557305336838"/>
          <c:w val="1"/>
          <c:h val="0.14930664916885389"/>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b="1">
          <a:latin typeface="Arial" panose="020B0604020202020204" pitchFamily="34" charset="0"/>
          <a:cs typeface="Arial" panose="020B0604020202020204" pitchFamily="34" charset="0"/>
        </a:defRPr>
      </a:pPr>
      <a:endParaRPr lang="fr-FR"/>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US" b="0"/>
              <a:t>Décisions d'orientation vers la 1re générale</a:t>
            </a:r>
          </a:p>
          <a:p>
            <a:pPr>
              <a:defRPr b="0"/>
            </a:pPr>
            <a:r>
              <a:rPr lang="en-US" b="0"/>
              <a:t>Orientation Post-2de (%) </a:t>
            </a:r>
          </a:p>
        </c:rich>
      </c:tx>
      <c:overlay val="0"/>
      <c:spPr>
        <a:noFill/>
        <a:ln w="25400">
          <a:noFill/>
        </a:ln>
      </c:spPr>
    </c:title>
    <c:autoTitleDeleted val="0"/>
    <c:plotArea>
      <c:layout>
        <c:manualLayout>
          <c:layoutTarget val="inner"/>
          <c:xMode val="edge"/>
          <c:yMode val="edge"/>
          <c:x val="3.2958801498127341E-2"/>
          <c:y val="0.29350575882739582"/>
          <c:w val="0.93408239700374529"/>
          <c:h val="0.49724686556207831"/>
        </c:manualLayout>
      </c:layout>
      <c:lineChart>
        <c:grouping val="standard"/>
        <c:varyColors val="0"/>
        <c:ser>
          <c:idx val="0"/>
          <c:order val="0"/>
          <c:tx>
            <c:strRef>
              <c:f>Feuil2!$B$16:$B$17</c:f>
              <c:strCache>
                <c:ptCount val="2"/>
                <c:pt idx="0">
                  <c:v>Académie</c:v>
                </c:pt>
                <c:pt idx="1">
                  <c:v>1re générale</c:v>
                </c:pt>
              </c:strCache>
            </c:strRef>
          </c:tx>
          <c:spPr>
            <a:ln w="28575" cap="rnd">
              <a:solidFill>
                <a:schemeClr val="accent1"/>
              </a:solidFill>
              <a:round/>
            </a:ln>
            <a:effectLst/>
          </c:spPr>
          <c:marker>
            <c:symbol val="none"/>
          </c:marker>
          <c:dLbls>
            <c:dLbl>
              <c:idx val="0"/>
              <c:layout>
                <c:manualLayout>
                  <c:x val="-3.9131086142322094E-2"/>
                  <c:y val="3.78110236220472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CE-4AA0-80E5-543B11346186}"/>
                </c:ext>
              </c:extLst>
            </c:dLbl>
            <c:spPr>
              <a:noFill/>
              <a:ln w="25400">
                <a:noFill/>
              </a:ln>
            </c:spPr>
            <c:txPr>
              <a:bodyPr rot="0" vert="horz"/>
              <a:lstStyle/>
              <a:p>
                <a:pPr>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Feuil2!$A$18:$A$23</c:f>
              <c:strCache>
                <c:ptCount val="5"/>
                <c:pt idx="0">
                  <c:v>2017</c:v>
                </c:pt>
                <c:pt idx="1">
                  <c:v>2018*</c:v>
                </c:pt>
                <c:pt idx="2">
                  <c:v>2019</c:v>
                </c:pt>
                <c:pt idx="3">
                  <c:v>2020</c:v>
                </c:pt>
                <c:pt idx="4">
                  <c:v>2021</c:v>
                </c:pt>
              </c:strCache>
            </c:strRef>
          </c:cat>
          <c:val>
            <c:numRef>
              <c:f>Feuil2!$B$18:$B$23</c:f>
              <c:numCache>
                <c:formatCode>General</c:formatCode>
                <c:ptCount val="5"/>
                <c:pt idx="0">
                  <c:v>63</c:v>
                </c:pt>
                <c:pt idx="1">
                  <c:v>66.400000000000006</c:v>
                </c:pt>
                <c:pt idx="2" formatCode="0.0">
                  <c:v>69.239999999999995</c:v>
                </c:pt>
                <c:pt idx="3">
                  <c:v>68.7</c:v>
                </c:pt>
                <c:pt idx="4">
                  <c:v>68.3</c:v>
                </c:pt>
              </c:numCache>
            </c:numRef>
          </c:val>
          <c:smooth val="0"/>
          <c:extLst>
            <c:ext xmlns:c16="http://schemas.microsoft.com/office/drawing/2014/chart" uri="{C3380CC4-5D6E-409C-BE32-E72D297353CC}">
              <c16:uniqueId val="{00000001-31CE-4AA0-80E5-543B11346186}"/>
            </c:ext>
          </c:extLst>
        </c:ser>
        <c:ser>
          <c:idx val="2"/>
          <c:order val="3"/>
          <c:tx>
            <c:strRef>
              <c:f>Feuil2!$E$16:$E$17</c:f>
              <c:strCache>
                <c:ptCount val="2"/>
                <c:pt idx="0">
                  <c:v>National</c:v>
                </c:pt>
                <c:pt idx="1">
                  <c:v>1re générale</c:v>
                </c:pt>
              </c:strCache>
            </c:strRef>
          </c:tx>
          <c:marker>
            <c:symbol val="none"/>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Feuil2!$A$18:$A$23</c:f>
              <c:strCache>
                <c:ptCount val="5"/>
                <c:pt idx="0">
                  <c:v>2017</c:v>
                </c:pt>
                <c:pt idx="1">
                  <c:v>2018*</c:v>
                </c:pt>
                <c:pt idx="2">
                  <c:v>2019</c:v>
                </c:pt>
                <c:pt idx="3">
                  <c:v>2020</c:v>
                </c:pt>
                <c:pt idx="4">
                  <c:v>2021</c:v>
                </c:pt>
              </c:strCache>
            </c:strRef>
          </c:cat>
          <c:val>
            <c:numRef>
              <c:f>Feuil2!$E$18:$E$23</c:f>
              <c:numCache>
                <c:formatCode>General</c:formatCode>
                <c:ptCount val="5"/>
                <c:pt idx="0">
                  <c:v>66</c:v>
                </c:pt>
                <c:pt idx="1">
                  <c:v>65.099999999999994</c:v>
                </c:pt>
                <c:pt idx="2" formatCode="0.0">
                  <c:v>67.16</c:v>
                </c:pt>
                <c:pt idx="3">
                  <c:v>67.3</c:v>
                </c:pt>
                <c:pt idx="4">
                  <c:v>67.5</c:v>
                </c:pt>
              </c:numCache>
            </c:numRef>
          </c:val>
          <c:smooth val="0"/>
          <c:extLst>
            <c:ext xmlns:c16="http://schemas.microsoft.com/office/drawing/2014/chart" uri="{C3380CC4-5D6E-409C-BE32-E72D297353CC}">
              <c16:uniqueId val="{00000002-31CE-4AA0-80E5-543B11346186}"/>
            </c:ext>
          </c:extLst>
        </c:ser>
        <c:dLbls>
          <c:showLegendKey val="0"/>
          <c:showVal val="0"/>
          <c:showCatName val="0"/>
          <c:showSerName val="0"/>
          <c:showPercent val="0"/>
          <c:showBubbleSize val="0"/>
        </c:dLbls>
        <c:smooth val="0"/>
        <c:axId val="1969534224"/>
        <c:axId val="1"/>
        <c:extLst>
          <c:ext xmlns:c15="http://schemas.microsoft.com/office/drawing/2012/chart" uri="{02D57815-91ED-43cb-92C2-25804820EDAC}">
            <c15:filteredLineSeries>
              <c15:ser>
                <c:idx val="3"/>
                <c:order val="1"/>
                <c:tx>
                  <c:strRef>
                    <c:extLst>
                      <c:ext uri="{02D57815-91ED-43cb-92C2-25804820EDAC}">
                        <c15:formulaRef>
                          <c15:sqref>Feuil2!$C$16:$C$17</c15:sqref>
                        </c15:formulaRef>
                      </c:ext>
                    </c:extLst>
                    <c:strCache>
                      <c:ptCount val="2"/>
                      <c:pt idx="0">
                        <c:v>Académie</c:v>
                      </c:pt>
                      <c:pt idx="1">
                        <c:v>1re Technologique</c:v>
                      </c:pt>
                    </c:strCache>
                  </c:strRef>
                </c:tx>
                <c:spPr>
                  <a:ln w="25400">
                    <a:solidFill>
                      <a:srgbClr val="FF0000"/>
                    </a:solidFill>
                    <a:prstDash val="solid"/>
                  </a:ln>
                </c:spPr>
                <c:marker>
                  <c:symbol val="none"/>
                </c:marker>
                <c:dLbls>
                  <c:dLbl>
                    <c:idx val="0"/>
                    <c:layout>
                      <c:manualLayout>
                        <c:x val="-3.9131086142322094E-2"/>
                        <c:y val="-3.7811023622047246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3-31CE-4AA0-80E5-543B11346186}"/>
                      </c:ext>
                    </c:extLst>
                  </c:dLbl>
                  <c:spPr>
                    <a:noFill/>
                    <a:ln w="25400">
                      <a:noFill/>
                    </a:ln>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c:ext uri="{02D57815-91ED-43cb-92C2-25804820EDAC}">
                        <c15:formulaRef>
                          <c15:sqref>Feuil2!$C$18:$C$23</c15:sqref>
                        </c15:formulaRef>
                      </c:ext>
                    </c:extLst>
                    <c:numCache>
                      <c:formatCode>General</c:formatCode>
                      <c:ptCount val="5"/>
                      <c:pt idx="0">
                        <c:v>28.7</c:v>
                      </c:pt>
                      <c:pt idx="1">
                        <c:v>29.6</c:v>
                      </c:pt>
                      <c:pt idx="2" formatCode="0.0">
                        <c:v>26.65</c:v>
                      </c:pt>
                      <c:pt idx="3">
                        <c:v>28.2</c:v>
                      </c:pt>
                      <c:pt idx="4">
                        <c:v>28.1</c:v>
                      </c:pt>
                    </c:numCache>
                  </c:numRef>
                </c:val>
                <c:smooth val="0"/>
                <c:extLst>
                  <c:ext xmlns:c16="http://schemas.microsoft.com/office/drawing/2014/chart" uri="{C3380CC4-5D6E-409C-BE32-E72D297353CC}">
                    <c16:uniqueId val="{00000004-31CE-4AA0-80E5-543B11346186}"/>
                  </c:ext>
                </c:extLst>
              </c15:ser>
            </c15:filteredLineSeries>
            <c15:filteredLineSeries>
              <c15:ser>
                <c:idx val="1"/>
                <c:order val="2"/>
                <c:tx>
                  <c:strRef>
                    <c:extLst xmlns:c15="http://schemas.microsoft.com/office/drawing/2012/chart">
                      <c:ext xmlns:c15="http://schemas.microsoft.com/office/drawing/2012/chart" uri="{02D57815-91ED-43cb-92C2-25804820EDAC}">
                        <c15:formulaRef>
                          <c15:sqref>Feuil2!$D$16:$D$17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Feuil2!$D$18:$D$23</c15:sqref>
                        </c15:formulaRef>
                      </c:ext>
                    </c:extLst>
                    <c:numCache>
                      <c:formatCode>General</c:formatCode>
                      <c:ptCount val="5"/>
                      <c:pt idx="0">
                        <c:v>91.7</c:v>
                      </c:pt>
                      <c:pt idx="1">
                        <c:v>96</c:v>
                      </c:pt>
                      <c:pt idx="2" formatCode="0.0">
                        <c:v>95.889999999999986</c:v>
                      </c:pt>
                      <c:pt idx="3">
                        <c:v>96.9</c:v>
                      </c:pt>
                      <c:pt idx="4">
                        <c:v>96.4</c:v>
                      </c:pt>
                    </c:numCache>
                  </c:numRef>
                </c:val>
                <c:smooth val="0"/>
                <c:extLst xmlns:c15="http://schemas.microsoft.com/office/drawing/2012/chart">
                  <c:ext xmlns:c16="http://schemas.microsoft.com/office/drawing/2014/chart" uri="{C3380CC4-5D6E-409C-BE32-E72D297353CC}">
                    <c16:uniqueId val="{00000005-31CE-4AA0-80E5-543B1134618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Feuil2!$F$16:$F$17</c15:sqref>
                        </c15:formulaRef>
                      </c:ext>
                    </c:extLst>
                    <c:strCache>
                      <c:ptCount val="2"/>
                      <c:pt idx="0">
                        <c:v>National</c:v>
                      </c:pt>
                      <c:pt idx="1">
                        <c:v>1re Technologique</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Feuil2!$F$18:$F$23</c15:sqref>
                        </c15:formulaRef>
                      </c:ext>
                    </c:extLst>
                    <c:numCache>
                      <c:formatCode>General</c:formatCode>
                      <c:ptCount val="5"/>
                      <c:pt idx="0">
                        <c:v>28.6</c:v>
                      </c:pt>
                      <c:pt idx="1">
                        <c:v>29.2</c:v>
                      </c:pt>
                      <c:pt idx="2" formatCode="0.0">
                        <c:v>27.82</c:v>
                      </c:pt>
                      <c:pt idx="3">
                        <c:v>28.4</c:v>
                      </c:pt>
                      <c:pt idx="4">
                        <c:v>28.3</c:v>
                      </c:pt>
                    </c:numCache>
                  </c:numRef>
                </c:val>
                <c:smooth val="0"/>
                <c:extLst xmlns:c15="http://schemas.microsoft.com/office/drawing/2012/chart">
                  <c:ext xmlns:c16="http://schemas.microsoft.com/office/drawing/2014/chart" uri="{C3380CC4-5D6E-409C-BE32-E72D297353CC}">
                    <c16:uniqueId val="{00000006-31CE-4AA0-80E5-543B1134618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Feuil2!$G$16:$G$17</c15:sqref>
                        </c15:formulaRef>
                      </c:ext>
                    </c:extLst>
                    <c:strCache>
                      <c:ptCount val="2"/>
                      <c:pt idx="0">
                        <c:v>Total</c:v>
                      </c:pt>
                    </c:strCache>
                  </c:strRef>
                </c:tx>
                <c:marker>
                  <c:symbol val="none"/>
                </c:marker>
                <c:cat>
                  <c:strRef>
                    <c:extLst xmlns:c15="http://schemas.microsoft.com/office/drawing/2012/chart">
                      <c:ext xmlns:c15="http://schemas.microsoft.com/office/drawing/2012/chart" uri="{02D57815-91ED-43cb-92C2-25804820EDAC}">
                        <c15:formulaRef>
                          <c15:sqref>Feuil2!$A$18:$A$23</c15:sqref>
                        </c15:formulaRef>
                      </c:ext>
                    </c:extLst>
                    <c:strCache>
                      <c:ptCount val="5"/>
                      <c:pt idx="0">
                        <c:v>2017</c:v>
                      </c:pt>
                      <c:pt idx="1">
                        <c:v>2018*</c:v>
                      </c:pt>
                      <c:pt idx="2">
                        <c:v>2019</c:v>
                      </c:pt>
                      <c:pt idx="3">
                        <c:v>2020</c:v>
                      </c:pt>
                      <c:pt idx="4">
                        <c:v>2021</c:v>
                      </c:pt>
                    </c:strCache>
                  </c:strRef>
                </c:cat>
                <c:val>
                  <c:numRef>
                    <c:extLst xmlns:c15="http://schemas.microsoft.com/office/drawing/2012/chart">
                      <c:ext xmlns:c15="http://schemas.microsoft.com/office/drawing/2012/chart" uri="{02D57815-91ED-43cb-92C2-25804820EDAC}">
                        <c15:formulaRef>
                          <c15:sqref>Feuil2!$G$18:$G$23</c15:sqref>
                        </c15:formulaRef>
                      </c:ext>
                    </c:extLst>
                    <c:numCache>
                      <c:formatCode>General</c:formatCode>
                      <c:ptCount val="5"/>
                      <c:pt idx="0">
                        <c:v>94.6</c:v>
                      </c:pt>
                      <c:pt idx="1">
                        <c:v>94.3</c:v>
                      </c:pt>
                      <c:pt idx="2" formatCode="0.0">
                        <c:v>94.97999999999999</c:v>
                      </c:pt>
                      <c:pt idx="3">
                        <c:v>95.699999999999989</c:v>
                      </c:pt>
                      <c:pt idx="4">
                        <c:v>95.8</c:v>
                      </c:pt>
                    </c:numCache>
                  </c:numRef>
                </c:val>
                <c:smooth val="0"/>
                <c:extLst xmlns:c15="http://schemas.microsoft.com/office/drawing/2012/chart">
                  <c:ext xmlns:c16="http://schemas.microsoft.com/office/drawing/2014/chart" uri="{C3380CC4-5D6E-409C-BE32-E72D297353CC}">
                    <c16:uniqueId val="{00000007-31CE-4AA0-80E5-543B11346186}"/>
                  </c:ext>
                </c:extLst>
              </c15:ser>
            </c15:filteredLineSeries>
          </c:ext>
        </c:extLst>
      </c:lineChart>
      <c:catAx>
        <c:axId val="196953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max val="70"/>
          <c:min val="60"/>
        </c:scaling>
        <c:delete val="1"/>
        <c:axPos val="l"/>
        <c:numFmt formatCode="General" sourceLinked="1"/>
        <c:majorTickMark val="out"/>
        <c:minorTickMark val="none"/>
        <c:tickLblPos val="nextTo"/>
        <c:crossAx val="1969534224"/>
        <c:crosses val="autoZero"/>
        <c:crossBetween val="between"/>
      </c:valAx>
      <c:spPr>
        <a:noFill/>
        <a:ln w="25400">
          <a:noFill/>
        </a:ln>
      </c:spPr>
    </c:plotArea>
    <c:legend>
      <c:legendPos val="b"/>
      <c:overlay val="0"/>
      <c:spPr>
        <a:noFill/>
        <a:ln w="25400">
          <a:noFill/>
        </a:ln>
      </c:spPr>
      <c:txPr>
        <a:bodyPr rot="0" vert="horz"/>
        <a:lstStyle/>
        <a:p>
          <a:pPr>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0.00792</cdr:x>
      <cdr:y>0.45741</cdr:y>
    </cdr:from>
    <cdr:to>
      <cdr:x>0.16209</cdr:x>
      <cdr:y>0.54408</cdr:y>
    </cdr:to>
    <cdr:sp macro="" textlink="">
      <cdr:nvSpPr>
        <cdr:cNvPr id="3" name="ZoneTexte 9"/>
        <cdr:cNvSpPr txBox="1"/>
      </cdr:nvSpPr>
      <cdr:spPr>
        <a:xfrm xmlns:a="http://schemas.openxmlformats.org/drawingml/2006/main">
          <a:off x="37331" y="1821229"/>
          <a:ext cx="726892" cy="345089"/>
        </a:xfrm>
        <a:prstGeom xmlns:a="http://schemas.openxmlformats.org/drawingml/2006/main" prst="rect">
          <a:avLst/>
        </a:prstGeom>
        <a:noFill xmlns:a="http://schemas.openxmlformats.org/drawingml/2006/main"/>
        <a:ln xmlns:a="http://schemas.openxmlformats.org/drawingml/2006/main">
          <a:solidFill>
            <a:schemeClr val="bg1">
              <a:lumMod val="85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fr-FR" sz="1000" b="1"/>
            <a:t>1CAP2</a:t>
          </a:r>
        </a:p>
      </cdr:txBody>
    </cdr:sp>
  </cdr:relSizeAnchor>
  <cdr:relSizeAnchor xmlns:cdr="http://schemas.openxmlformats.org/drawingml/2006/chartDrawing">
    <cdr:from>
      <cdr:x>0</cdr:x>
      <cdr:y>0.16556</cdr:y>
    </cdr:from>
    <cdr:to>
      <cdr:x>0.15833</cdr:x>
      <cdr:y>0.25628</cdr:y>
    </cdr:to>
    <cdr:sp macro="" textlink="">
      <cdr:nvSpPr>
        <cdr:cNvPr id="4" name="ZoneTexte 9"/>
        <cdr:cNvSpPr txBox="1"/>
      </cdr:nvSpPr>
      <cdr:spPr>
        <a:xfrm xmlns:a="http://schemas.openxmlformats.org/drawingml/2006/main">
          <a:off x="0" y="659212"/>
          <a:ext cx="746506" cy="361216"/>
        </a:xfrm>
        <a:prstGeom xmlns:a="http://schemas.openxmlformats.org/drawingml/2006/main" prst="rect">
          <a:avLst/>
        </a:prstGeom>
        <a:noFill xmlns:a="http://schemas.openxmlformats.org/drawingml/2006/main"/>
        <a:ln xmlns:a="http://schemas.openxmlformats.org/drawingml/2006/main">
          <a:solidFill>
            <a:schemeClr val="bg1">
              <a:lumMod val="85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fr-FR" sz="1000" b="1"/>
            <a:t>2ND PRO</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9E95E7-78A6-B84D-920E-436700361EE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638F73D3-49D6-A74A-949B-FDF235F3645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0BAF38E-C8BB-479E-A946-ABC4CDB448C9}" type="datetime1">
              <a:rPr lang="fr-FR" smtClean="0"/>
              <a:t>12/05/2022</a:t>
            </a:fld>
            <a:endParaRPr lang="fr-FR"/>
          </a:p>
        </p:txBody>
      </p:sp>
      <p:sp>
        <p:nvSpPr>
          <p:cNvPr id="4" name="Espace réservé du pied de page 3">
            <a:extLst>
              <a:ext uri="{FF2B5EF4-FFF2-40B4-BE49-F238E27FC236}">
                <a16:creationId xmlns:a16="http://schemas.microsoft.com/office/drawing/2014/main" id="{3D249915-2A06-F744-B336-ECAE404971B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FF3AC88-22DD-304E-AB2E-EA997DB62EF7}"/>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4293B20-7253-8244-99C7-22BEA04FFF24}" type="slidenum">
              <a:rPr lang="fr-FR" smtClean="0"/>
              <a:t>‹N°›</a:t>
            </a:fld>
            <a:endParaRPr lang="fr-FR"/>
          </a:p>
        </p:txBody>
      </p:sp>
    </p:spTree>
    <p:extLst>
      <p:ext uri="{BB962C8B-B14F-4D97-AF65-F5344CB8AC3E}">
        <p14:creationId xmlns:p14="http://schemas.microsoft.com/office/powerpoint/2010/main" val="254007935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itchFamily="34" charset="0"/>
              </a:defRPr>
            </a:lvl1pPr>
          </a:lstStyle>
          <a:p>
            <a:fld id="{727BC905-95AE-49FB-951E-783254FF0AE0}" type="datetime1">
              <a:rPr lang="fr-FR" smtClean="0"/>
              <a:t>12/05/2022</a:t>
            </a:fld>
            <a:endParaRPr lang="fr-FR" dirty="0"/>
          </a:p>
        </p:txBody>
      </p:sp>
      <p:sp>
        <p:nvSpPr>
          <p:cNvPr id="4" name="Espace réservé de l'image des diapositives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SR</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a:t>
            </a:fld>
            <a:endParaRPr lang="fr-FR" dirty="0"/>
          </a:p>
        </p:txBody>
      </p:sp>
      <p:sp>
        <p:nvSpPr>
          <p:cNvPr id="5" name="Espace réservé de la date 4">
            <a:extLst>
              <a:ext uri="{FF2B5EF4-FFF2-40B4-BE49-F238E27FC236}">
                <a16:creationId xmlns:a16="http://schemas.microsoft.com/office/drawing/2014/main" id="{4698CA63-51D4-4040-8EC0-9447886F78D5}"/>
              </a:ext>
            </a:extLst>
          </p:cNvPr>
          <p:cNvSpPr>
            <a:spLocks noGrp="1"/>
          </p:cNvSpPr>
          <p:nvPr>
            <p:ph type="dt" idx="1"/>
          </p:nvPr>
        </p:nvSpPr>
        <p:spPr/>
        <p:txBody>
          <a:bodyPr/>
          <a:lstStyle/>
          <a:p>
            <a:fld id="{BE736E6C-1195-430C-98F3-1004A899A99D}"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298FB87E-299A-46AE-83BD-B72C8E3D3F64}"/>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78B1500E-1F4A-4FB1-9B96-8A0D463B4A41}"/>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291492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Chiffres prépa métiers à vérifier</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19</a:t>
            </a:fld>
            <a:endParaRPr lang="fr-FR" dirty="0"/>
          </a:p>
        </p:txBody>
      </p:sp>
      <p:sp>
        <p:nvSpPr>
          <p:cNvPr id="5" name="Espace réservé de la date 4">
            <a:extLst>
              <a:ext uri="{FF2B5EF4-FFF2-40B4-BE49-F238E27FC236}">
                <a16:creationId xmlns:a16="http://schemas.microsoft.com/office/drawing/2014/main" id="{4FF466F4-E347-46A9-8BEC-44C7B455185B}"/>
              </a:ext>
            </a:extLst>
          </p:cNvPr>
          <p:cNvSpPr>
            <a:spLocks noGrp="1"/>
          </p:cNvSpPr>
          <p:nvPr>
            <p:ph type="dt" idx="1"/>
          </p:nvPr>
        </p:nvSpPr>
        <p:spPr/>
        <p:txBody>
          <a:bodyPr/>
          <a:lstStyle/>
          <a:p>
            <a:fld id="{D3E36D1B-4075-4CC7-A010-8FCDC6DB414B}"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F29DBFD3-B097-4D07-8125-7C43963D58B0}"/>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71A5F37D-2C7B-4CEB-84DD-0D983FA25FD7}"/>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23539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Inversés post-3</a:t>
            </a:r>
            <a:r>
              <a:rPr lang="fr-FR" baseline="30000" dirty="0"/>
              <a:t>ième</a:t>
            </a:r>
            <a:r>
              <a:rPr lang="fr-FR" dirty="0"/>
              <a:t> et Post-2nde</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20</a:t>
            </a:fld>
            <a:endParaRPr lang="fr-FR" dirty="0"/>
          </a:p>
        </p:txBody>
      </p:sp>
      <p:sp>
        <p:nvSpPr>
          <p:cNvPr id="5" name="Espace réservé de la date 4">
            <a:extLst>
              <a:ext uri="{FF2B5EF4-FFF2-40B4-BE49-F238E27FC236}">
                <a16:creationId xmlns:a16="http://schemas.microsoft.com/office/drawing/2014/main" id="{D816CE49-5F2E-4CEA-97EB-2146EB94034A}"/>
              </a:ext>
            </a:extLst>
          </p:cNvPr>
          <p:cNvSpPr>
            <a:spLocks noGrp="1"/>
          </p:cNvSpPr>
          <p:nvPr>
            <p:ph type="dt" idx="1"/>
          </p:nvPr>
        </p:nvSpPr>
        <p:spPr/>
        <p:txBody>
          <a:bodyPr/>
          <a:lstStyle/>
          <a:p>
            <a:fld id="{D4F4EF04-5240-43AA-8595-67AC42080B97}"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D0CF0EA6-2159-44F7-9A54-3E14D11F600A}"/>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206CC71D-6101-43A6-843D-2273943D5E0F}"/>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381685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22</a:t>
            </a:fld>
            <a:endParaRPr lang="fr-FR" dirty="0"/>
          </a:p>
        </p:txBody>
      </p:sp>
      <p:sp>
        <p:nvSpPr>
          <p:cNvPr id="5" name="Espace réservé de la date 4">
            <a:extLst>
              <a:ext uri="{FF2B5EF4-FFF2-40B4-BE49-F238E27FC236}">
                <a16:creationId xmlns:a16="http://schemas.microsoft.com/office/drawing/2014/main" id="{D7BF6FC6-45EE-4765-8903-5DF75A788272}"/>
              </a:ext>
            </a:extLst>
          </p:cNvPr>
          <p:cNvSpPr>
            <a:spLocks noGrp="1"/>
          </p:cNvSpPr>
          <p:nvPr>
            <p:ph type="dt" idx="1"/>
          </p:nvPr>
        </p:nvSpPr>
        <p:spPr/>
        <p:txBody>
          <a:bodyPr/>
          <a:lstStyle/>
          <a:p>
            <a:fld id="{648EB4EA-DF4D-4C15-8769-0E60FD5B1736}"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B54E19B0-2DEC-4960-98AB-D64AF8757F2F}"/>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03511C48-6513-424E-9365-940A9B20A03E}"/>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313040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en-tête 4"/>
          <p:cNvSpPr>
            <a:spLocks noGrp="1"/>
          </p:cNvSpPr>
          <p:nvPr>
            <p:ph type="hdr" sz="quarter" idx="10"/>
          </p:nvPr>
        </p:nvSpPr>
        <p:spPr/>
        <p:txBody>
          <a:bodyPr/>
          <a:lstStyle/>
          <a:p>
            <a:endParaRPr lang="fr-FR"/>
          </a:p>
        </p:txBody>
      </p:sp>
      <p:sp>
        <p:nvSpPr>
          <p:cNvPr id="4" name="Espace réservé de la date 3">
            <a:extLst>
              <a:ext uri="{FF2B5EF4-FFF2-40B4-BE49-F238E27FC236}">
                <a16:creationId xmlns:a16="http://schemas.microsoft.com/office/drawing/2014/main" id="{94124E41-2215-42C9-8058-B53C9592F49F}"/>
              </a:ext>
            </a:extLst>
          </p:cNvPr>
          <p:cNvSpPr>
            <a:spLocks noGrp="1"/>
          </p:cNvSpPr>
          <p:nvPr>
            <p:ph type="dt" idx="1"/>
          </p:nvPr>
        </p:nvSpPr>
        <p:spPr/>
        <p:txBody>
          <a:bodyPr/>
          <a:lstStyle/>
          <a:p>
            <a:fld id="{9A86A5CF-58F9-4F9F-9E6A-5F7EDE37B77B}"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B959A2CD-6775-4E84-BADC-A8631DC2C8C7}"/>
              </a:ext>
            </a:extLst>
          </p:cNvPr>
          <p:cNvSpPr>
            <a:spLocks noGrp="1"/>
          </p:cNvSpPr>
          <p:nvPr>
            <p:ph type="ftr" sz="quarter" idx="4"/>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BFCEB28-A588-4E88-8293-05FAA8D03D74}"/>
              </a:ext>
            </a:extLst>
          </p:cNvPr>
          <p:cNvSpPr>
            <a:spLocks noGrp="1"/>
          </p:cNvSpPr>
          <p:nvPr>
            <p:ph type="sldNum" sz="quarter" idx="5"/>
          </p:nvPr>
        </p:nvSpPr>
        <p:spPr/>
        <p:txBody>
          <a:bodyPr/>
          <a:lstStyle/>
          <a:p>
            <a:fld id="{1B06CD8F-B7ED-4A05-9FB1-A01CC0EF02CC}" type="slidenum">
              <a:rPr lang="fr-FR" smtClean="0"/>
              <a:pPr/>
              <a:t>26</a:t>
            </a:fld>
            <a:endParaRPr lang="fr-FR" dirty="0"/>
          </a:p>
        </p:txBody>
      </p:sp>
    </p:spTree>
    <p:extLst>
      <p:ext uri="{BB962C8B-B14F-4D97-AF65-F5344CB8AC3E}">
        <p14:creationId xmlns:p14="http://schemas.microsoft.com/office/powerpoint/2010/main" val="3499750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SR</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5</a:t>
            </a:fld>
            <a:endParaRPr lang="fr-FR" dirty="0"/>
          </a:p>
        </p:txBody>
      </p:sp>
      <p:sp>
        <p:nvSpPr>
          <p:cNvPr id="5" name="Espace réservé de la date 4">
            <a:extLst>
              <a:ext uri="{FF2B5EF4-FFF2-40B4-BE49-F238E27FC236}">
                <a16:creationId xmlns:a16="http://schemas.microsoft.com/office/drawing/2014/main" id="{4698CA63-51D4-4040-8EC0-9447886F78D5}"/>
              </a:ext>
            </a:extLst>
          </p:cNvPr>
          <p:cNvSpPr>
            <a:spLocks noGrp="1"/>
          </p:cNvSpPr>
          <p:nvPr>
            <p:ph type="dt" idx="1"/>
          </p:nvPr>
        </p:nvSpPr>
        <p:spPr/>
        <p:txBody>
          <a:bodyPr/>
          <a:lstStyle/>
          <a:p>
            <a:fld id="{BE736E6C-1195-430C-98F3-1004A899A99D}"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298FB87E-299A-46AE-83BD-B72C8E3D3F64}"/>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78B1500E-1F4A-4FB1-9B96-8A0D463B4A41}"/>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122673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La différence en terme d’effectif est due aux saisies partielles d’une étape à l’autre</a:t>
            </a:r>
            <a:endParaRPr lang="fr-FR" dirty="0"/>
          </a:p>
        </p:txBody>
      </p:sp>
      <p:sp>
        <p:nvSpPr>
          <p:cNvPr id="5" name="Espace réservé de l'en-tête 4"/>
          <p:cNvSpPr>
            <a:spLocks noGrp="1"/>
          </p:cNvSpPr>
          <p:nvPr>
            <p:ph type="hdr" sz="quarter" idx="10"/>
          </p:nvPr>
        </p:nvSpPr>
        <p:spPr/>
        <p:txBody>
          <a:bodyPr/>
          <a:lstStyle/>
          <a:p>
            <a:endParaRPr lang="fr-FR"/>
          </a:p>
        </p:txBody>
      </p:sp>
      <p:sp>
        <p:nvSpPr>
          <p:cNvPr id="4" name="Espace réservé de la date 3">
            <a:extLst>
              <a:ext uri="{FF2B5EF4-FFF2-40B4-BE49-F238E27FC236}">
                <a16:creationId xmlns:a16="http://schemas.microsoft.com/office/drawing/2014/main" id="{F611878C-7F55-43ED-BB9A-070CFD17A200}"/>
              </a:ext>
            </a:extLst>
          </p:cNvPr>
          <p:cNvSpPr>
            <a:spLocks noGrp="1"/>
          </p:cNvSpPr>
          <p:nvPr>
            <p:ph type="dt" idx="1"/>
          </p:nvPr>
        </p:nvSpPr>
        <p:spPr/>
        <p:txBody>
          <a:bodyPr/>
          <a:lstStyle/>
          <a:p>
            <a:fld id="{F0157750-FB3F-4577-812F-B3D7A628F5C4}"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FB486B94-FFEC-4380-990C-9120B39C7D56}"/>
              </a:ext>
            </a:extLst>
          </p:cNvPr>
          <p:cNvSpPr>
            <a:spLocks noGrp="1"/>
          </p:cNvSpPr>
          <p:nvPr>
            <p:ph type="ftr" sz="quarter" idx="4"/>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323AD3F-17AC-474C-8475-3E492162A85D}"/>
              </a:ext>
            </a:extLst>
          </p:cNvPr>
          <p:cNvSpPr>
            <a:spLocks noGrp="1"/>
          </p:cNvSpPr>
          <p:nvPr>
            <p:ph type="sldNum" sz="quarter" idx="5"/>
          </p:nvPr>
        </p:nvSpPr>
        <p:spPr/>
        <p:txBody>
          <a:bodyPr/>
          <a:lstStyle/>
          <a:p>
            <a:fld id="{1B06CD8F-B7ED-4A05-9FB1-A01CC0EF02CC}" type="slidenum">
              <a:rPr lang="fr-FR" smtClean="0"/>
              <a:pPr/>
              <a:t>7</a:t>
            </a:fld>
            <a:endParaRPr lang="fr-FR" dirty="0"/>
          </a:p>
        </p:txBody>
      </p:sp>
    </p:spTree>
    <p:extLst>
      <p:ext uri="{BB962C8B-B14F-4D97-AF65-F5344CB8AC3E}">
        <p14:creationId xmlns:p14="http://schemas.microsoft.com/office/powerpoint/2010/main" val="29087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en-tête 4"/>
          <p:cNvSpPr>
            <a:spLocks noGrp="1"/>
          </p:cNvSpPr>
          <p:nvPr>
            <p:ph type="hdr" sz="quarter" idx="10"/>
          </p:nvPr>
        </p:nvSpPr>
        <p:spPr/>
        <p:txBody>
          <a:bodyPr/>
          <a:lstStyle/>
          <a:p>
            <a:endParaRPr lang="fr-FR"/>
          </a:p>
        </p:txBody>
      </p:sp>
      <p:sp>
        <p:nvSpPr>
          <p:cNvPr id="4" name="Espace réservé de la date 3">
            <a:extLst>
              <a:ext uri="{FF2B5EF4-FFF2-40B4-BE49-F238E27FC236}">
                <a16:creationId xmlns:a16="http://schemas.microsoft.com/office/drawing/2014/main" id="{D9147398-1169-4017-B06B-3B553F3FD237}"/>
              </a:ext>
            </a:extLst>
          </p:cNvPr>
          <p:cNvSpPr>
            <a:spLocks noGrp="1"/>
          </p:cNvSpPr>
          <p:nvPr>
            <p:ph type="dt" idx="1"/>
          </p:nvPr>
        </p:nvSpPr>
        <p:spPr/>
        <p:txBody>
          <a:bodyPr/>
          <a:lstStyle/>
          <a:p>
            <a:fld id="{EE3F7857-0639-441F-80C4-6C3C3BEFFB8C}"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3A27100E-960D-43A1-AEA4-2213924308F7}"/>
              </a:ext>
            </a:extLst>
          </p:cNvPr>
          <p:cNvSpPr>
            <a:spLocks noGrp="1"/>
          </p:cNvSpPr>
          <p:nvPr>
            <p:ph type="ftr" sz="quarter" idx="4"/>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C3BF514-D77D-4042-B23C-F929D1EC63D7}"/>
              </a:ext>
            </a:extLst>
          </p:cNvPr>
          <p:cNvSpPr>
            <a:spLocks noGrp="1"/>
          </p:cNvSpPr>
          <p:nvPr>
            <p:ph type="sldNum" sz="quarter" idx="5"/>
          </p:nvPr>
        </p:nvSpPr>
        <p:spPr/>
        <p:txBody>
          <a:bodyPr/>
          <a:lstStyle/>
          <a:p>
            <a:fld id="{1B06CD8F-B7ED-4A05-9FB1-A01CC0EF02CC}" type="slidenum">
              <a:rPr lang="fr-FR" smtClean="0"/>
              <a:pPr/>
              <a:t>8</a:t>
            </a:fld>
            <a:endParaRPr lang="fr-FR" dirty="0"/>
          </a:p>
        </p:txBody>
      </p:sp>
    </p:spTree>
    <p:extLst>
      <p:ext uri="{BB962C8B-B14F-4D97-AF65-F5344CB8AC3E}">
        <p14:creationId xmlns:p14="http://schemas.microsoft.com/office/powerpoint/2010/main" val="386070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2</a:t>
            </a:r>
            <a:r>
              <a:rPr lang="fr-FR" baseline="30000" dirty="0"/>
              <a:t>nde</a:t>
            </a:r>
            <a:r>
              <a:rPr lang="fr-FR" dirty="0"/>
              <a:t> GT et voie pro</a:t>
            </a:r>
          </a:p>
          <a:p>
            <a:r>
              <a:rPr lang="fr-FR" dirty="0"/>
              <a:t>Cumul de formation</a:t>
            </a:r>
          </a:p>
        </p:txBody>
      </p:sp>
      <p:sp>
        <p:nvSpPr>
          <p:cNvPr id="5" name="Espace réservé de l'en-tête 4"/>
          <p:cNvSpPr>
            <a:spLocks noGrp="1"/>
          </p:cNvSpPr>
          <p:nvPr>
            <p:ph type="hdr" sz="quarter" idx="10"/>
          </p:nvPr>
        </p:nvSpPr>
        <p:spPr/>
        <p:txBody>
          <a:bodyPr/>
          <a:lstStyle/>
          <a:p>
            <a:endParaRPr lang="fr-FR"/>
          </a:p>
        </p:txBody>
      </p:sp>
      <p:sp>
        <p:nvSpPr>
          <p:cNvPr id="4" name="Espace réservé de la date 3">
            <a:extLst>
              <a:ext uri="{FF2B5EF4-FFF2-40B4-BE49-F238E27FC236}">
                <a16:creationId xmlns:a16="http://schemas.microsoft.com/office/drawing/2014/main" id="{B0FA671A-40DA-4E85-96C4-AC3D5DC0AA0B}"/>
              </a:ext>
            </a:extLst>
          </p:cNvPr>
          <p:cNvSpPr>
            <a:spLocks noGrp="1"/>
          </p:cNvSpPr>
          <p:nvPr>
            <p:ph type="dt" idx="1"/>
          </p:nvPr>
        </p:nvSpPr>
        <p:spPr/>
        <p:txBody>
          <a:bodyPr/>
          <a:lstStyle/>
          <a:p>
            <a:fld id="{62735832-E156-4790-B092-2A9A22C3C9D2}"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A477CDBA-7D5B-471F-AF65-65E46D0706A0}"/>
              </a:ext>
            </a:extLst>
          </p:cNvPr>
          <p:cNvSpPr>
            <a:spLocks noGrp="1"/>
          </p:cNvSpPr>
          <p:nvPr>
            <p:ph type="ftr" sz="quarter" idx="4"/>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B57A10A0-A28A-4BFA-98F9-D54BD0B5331E}"/>
              </a:ext>
            </a:extLst>
          </p:cNvPr>
          <p:cNvSpPr>
            <a:spLocks noGrp="1"/>
          </p:cNvSpPr>
          <p:nvPr>
            <p:ph type="sldNum" sz="quarter" idx="5"/>
          </p:nvPr>
        </p:nvSpPr>
        <p:spPr/>
        <p:txBody>
          <a:bodyPr/>
          <a:lstStyle/>
          <a:p>
            <a:fld id="{1B06CD8F-B7ED-4A05-9FB1-A01CC0EF02CC}" type="slidenum">
              <a:rPr lang="fr-FR" smtClean="0"/>
              <a:pPr/>
              <a:t>9</a:t>
            </a:fld>
            <a:endParaRPr lang="fr-FR" dirty="0"/>
          </a:p>
        </p:txBody>
      </p:sp>
    </p:spTree>
    <p:extLst>
      <p:ext uri="{BB962C8B-B14F-4D97-AF65-F5344CB8AC3E}">
        <p14:creationId xmlns:p14="http://schemas.microsoft.com/office/powerpoint/2010/main" val="415528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Aller voir du coté des filières</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10</a:t>
            </a:fld>
            <a:endParaRPr lang="fr-FR" dirty="0"/>
          </a:p>
        </p:txBody>
      </p:sp>
      <p:sp>
        <p:nvSpPr>
          <p:cNvPr id="5" name="Espace réservé de la date 4">
            <a:extLst>
              <a:ext uri="{FF2B5EF4-FFF2-40B4-BE49-F238E27FC236}">
                <a16:creationId xmlns:a16="http://schemas.microsoft.com/office/drawing/2014/main" id="{16E38B08-96CA-4C88-8DA1-79A0AF89BBB6}"/>
              </a:ext>
            </a:extLst>
          </p:cNvPr>
          <p:cNvSpPr>
            <a:spLocks noGrp="1"/>
          </p:cNvSpPr>
          <p:nvPr>
            <p:ph type="dt" idx="1"/>
          </p:nvPr>
        </p:nvSpPr>
        <p:spPr/>
        <p:txBody>
          <a:bodyPr/>
          <a:lstStyle/>
          <a:p>
            <a:fld id="{19970D81-BD2C-409C-B71F-6FE3DF6D1535}"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57CAE5C5-B9B4-4A01-A0F0-847EF1262F63}"/>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925ACAE4-2896-43E1-9BED-B3C75840D75A}"/>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3873696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13</a:t>
            </a:fld>
            <a:endParaRPr lang="fr-FR" dirty="0"/>
          </a:p>
        </p:txBody>
      </p:sp>
      <p:sp>
        <p:nvSpPr>
          <p:cNvPr id="5" name="Espace réservé de la date 4">
            <a:extLst>
              <a:ext uri="{FF2B5EF4-FFF2-40B4-BE49-F238E27FC236}">
                <a16:creationId xmlns:a16="http://schemas.microsoft.com/office/drawing/2014/main" id="{4673AE4B-F7E5-423D-A6E0-AAB771321974}"/>
              </a:ext>
            </a:extLst>
          </p:cNvPr>
          <p:cNvSpPr>
            <a:spLocks noGrp="1"/>
          </p:cNvSpPr>
          <p:nvPr>
            <p:ph type="dt" idx="1"/>
          </p:nvPr>
        </p:nvSpPr>
        <p:spPr/>
        <p:txBody>
          <a:bodyPr/>
          <a:lstStyle/>
          <a:p>
            <a:fld id="{55CA5989-1AEF-45D0-B713-85B4F9EC2676}" type="datetime1">
              <a:rPr lang="fr-FR" smtClean="0"/>
              <a:t>12/05/2022</a:t>
            </a:fld>
            <a:endParaRPr lang="fr-FR" dirty="0"/>
          </a:p>
        </p:txBody>
      </p:sp>
      <p:sp>
        <p:nvSpPr>
          <p:cNvPr id="6" name="Espace réservé du pied de page 5">
            <a:extLst>
              <a:ext uri="{FF2B5EF4-FFF2-40B4-BE49-F238E27FC236}">
                <a16:creationId xmlns:a16="http://schemas.microsoft.com/office/drawing/2014/main" id="{EC30AD53-9118-4D8E-B5E8-EAD83F3C4D04}"/>
              </a:ext>
            </a:extLst>
          </p:cNvPr>
          <p:cNvSpPr>
            <a:spLocks noGrp="1"/>
          </p:cNvSpPr>
          <p:nvPr>
            <p:ph type="ftr" sz="quarter" idx="4"/>
          </p:nvPr>
        </p:nvSpPr>
        <p:spPr/>
        <p:txBody>
          <a:bodyPr/>
          <a:lstStyle/>
          <a:p>
            <a:endParaRPr lang="fr-FR" dirty="0"/>
          </a:p>
        </p:txBody>
      </p:sp>
      <p:sp>
        <p:nvSpPr>
          <p:cNvPr id="7" name="Espace réservé de l'en-tête 6">
            <a:extLst>
              <a:ext uri="{FF2B5EF4-FFF2-40B4-BE49-F238E27FC236}">
                <a16:creationId xmlns:a16="http://schemas.microsoft.com/office/drawing/2014/main" id="{6451ECC5-5A79-438B-A27D-D72D252AA565}"/>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268026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a:t>analyse</a:t>
            </a:r>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3054" indent="-289636">
              <a:defRPr>
                <a:solidFill>
                  <a:schemeClr val="tx1"/>
                </a:solidFill>
                <a:latin typeface="Calibri" panose="020F0502020204030204" pitchFamily="34" charset="0"/>
                <a:cs typeface="Arial" panose="020B0604020202020204" pitchFamily="34" charset="0"/>
              </a:defRPr>
            </a:lvl2pPr>
            <a:lvl3pPr marL="1158545" indent="-231709">
              <a:defRPr>
                <a:solidFill>
                  <a:schemeClr val="tx1"/>
                </a:solidFill>
                <a:latin typeface="Calibri" panose="020F0502020204030204" pitchFamily="34" charset="0"/>
                <a:cs typeface="Arial" panose="020B0604020202020204" pitchFamily="34" charset="0"/>
              </a:defRPr>
            </a:lvl3pPr>
            <a:lvl4pPr marL="1621963" indent="-231709">
              <a:defRPr>
                <a:solidFill>
                  <a:schemeClr val="tx1"/>
                </a:solidFill>
                <a:latin typeface="Calibri" panose="020F0502020204030204" pitchFamily="34" charset="0"/>
                <a:cs typeface="Arial" panose="020B0604020202020204" pitchFamily="34" charset="0"/>
              </a:defRPr>
            </a:lvl4pPr>
            <a:lvl5pPr marL="2085381" indent="-231709">
              <a:defRPr>
                <a:solidFill>
                  <a:schemeClr val="tx1"/>
                </a:solidFill>
                <a:latin typeface="Calibri" panose="020F0502020204030204" pitchFamily="34" charset="0"/>
                <a:cs typeface="Arial" panose="020B0604020202020204" pitchFamily="34" charset="0"/>
              </a:defRPr>
            </a:lvl5pPr>
            <a:lvl6pPr marL="2548799"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12216"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75634"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39052"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7D441D-17E2-418C-B2AB-3E3BA1F5DC39}" type="slidenum">
              <a:rPr lang="fr-FR" altLang="fr-FR" smtClean="0">
                <a:solidFill>
                  <a:prstClr val="black"/>
                </a:solidFill>
              </a:rPr>
              <a:pPr/>
              <a:t>14</a:t>
            </a:fld>
            <a:endParaRPr lang="fr-FR" altLang="fr-FR">
              <a:solidFill>
                <a:prstClr val="black"/>
              </a:solidFill>
            </a:endParaRPr>
          </a:p>
        </p:txBody>
      </p:sp>
      <p:sp>
        <p:nvSpPr>
          <p:cNvPr id="2" name="Espace réservé de la date 1">
            <a:extLst>
              <a:ext uri="{FF2B5EF4-FFF2-40B4-BE49-F238E27FC236}">
                <a16:creationId xmlns:a16="http://schemas.microsoft.com/office/drawing/2014/main" id="{DAD99FF2-E159-4DE8-97E1-4977EBDB4CF6}"/>
              </a:ext>
            </a:extLst>
          </p:cNvPr>
          <p:cNvSpPr>
            <a:spLocks noGrp="1"/>
          </p:cNvSpPr>
          <p:nvPr>
            <p:ph type="dt" idx="1"/>
          </p:nvPr>
        </p:nvSpPr>
        <p:spPr/>
        <p:txBody>
          <a:bodyPr/>
          <a:lstStyle/>
          <a:p>
            <a:fld id="{6EF6AB60-98B5-462B-830B-1BF3E2AFD831}" type="datetime1">
              <a:rPr lang="fr-FR" smtClean="0"/>
              <a:t>12/05/2022</a:t>
            </a:fld>
            <a:endParaRPr lang="fr-FR" dirty="0"/>
          </a:p>
        </p:txBody>
      </p:sp>
      <p:sp>
        <p:nvSpPr>
          <p:cNvPr id="3" name="Espace réservé du pied de page 2">
            <a:extLst>
              <a:ext uri="{FF2B5EF4-FFF2-40B4-BE49-F238E27FC236}">
                <a16:creationId xmlns:a16="http://schemas.microsoft.com/office/drawing/2014/main" id="{8770B748-02E9-43C2-A44E-AF7A6677B262}"/>
              </a:ext>
            </a:extLst>
          </p:cNvPr>
          <p:cNvSpPr>
            <a:spLocks noGrp="1"/>
          </p:cNvSpPr>
          <p:nvPr>
            <p:ph type="ftr" sz="quarter" idx="4"/>
          </p:nvPr>
        </p:nvSpPr>
        <p:spPr/>
        <p:txBody>
          <a:bodyPr/>
          <a:lstStyle/>
          <a:p>
            <a:endParaRPr lang="fr-FR" dirty="0"/>
          </a:p>
        </p:txBody>
      </p:sp>
      <p:sp>
        <p:nvSpPr>
          <p:cNvPr id="4" name="Espace réservé de l'en-tête 3">
            <a:extLst>
              <a:ext uri="{FF2B5EF4-FFF2-40B4-BE49-F238E27FC236}">
                <a16:creationId xmlns:a16="http://schemas.microsoft.com/office/drawing/2014/main" id="{E682C118-AD2F-4C36-B41E-FA9FC163BA69}"/>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301393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a:t>analyse</a:t>
            </a:r>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3054" indent="-289636">
              <a:defRPr>
                <a:solidFill>
                  <a:schemeClr val="tx1"/>
                </a:solidFill>
                <a:latin typeface="Calibri" panose="020F0502020204030204" pitchFamily="34" charset="0"/>
                <a:cs typeface="Arial" panose="020B0604020202020204" pitchFamily="34" charset="0"/>
              </a:defRPr>
            </a:lvl2pPr>
            <a:lvl3pPr marL="1158545" indent="-231709">
              <a:defRPr>
                <a:solidFill>
                  <a:schemeClr val="tx1"/>
                </a:solidFill>
                <a:latin typeface="Calibri" panose="020F0502020204030204" pitchFamily="34" charset="0"/>
                <a:cs typeface="Arial" panose="020B0604020202020204" pitchFamily="34" charset="0"/>
              </a:defRPr>
            </a:lvl3pPr>
            <a:lvl4pPr marL="1621963" indent="-231709">
              <a:defRPr>
                <a:solidFill>
                  <a:schemeClr val="tx1"/>
                </a:solidFill>
                <a:latin typeface="Calibri" panose="020F0502020204030204" pitchFamily="34" charset="0"/>
                <a:cs typeface="Arial" panose="020B0604020202020204" pitchFamily="34" charset="0"/>
              </a:defRPr>
            </a:lvl4pPr>
            <a:lvl5pPr marL="2085381" indent="-231709">
              <a:defRPr>
                <a:solidFill>
                  <a:schemeClr val="tx1"/>
                </a:solidFill>
                <a:latin typeface="Calibri" panose="020F0502020204030204" pitchFamily="34" charset="0"/>
                <a:cs typeface="Arial" panose="020B0604020202020204" pitchFamily="34" charset="0"/>
              </a:defRPr>
            </a:lvl5pPr>
            <a:lvl6pPr marL="2548799"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12216"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75634"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39052" indent="-23170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7D441D-17E2-418C-B2AB-3E3BA1F5DC39}" type="slidenum">
              <a:rPr lang="fr-FR" altLang="fr-FR" smtClean="0">
                <a:solidFill>
                  <a:prstClr val="black"/>
                </a:solidFill>
              </a:rPr>
              <a:pPr/>
              <a:t>15</a:t>
            </a:fld>
            <a:endParaRPr lang="fr-FR" altLang="fr-FR">
              <a:solidFill>
                <a:prstClr val="black"/>
              </a:solidFill>
            </a:endParaRPr>
          </a:p>
        </p:txBody>
      </p:sp>
      <p:sp>
        <p:nvSpPr>
          <p:cNvPr id="2" name="Espace réservé de la date 1">
            <a:extLst>
              <a:ext uri="{FF2B5EF4-FFF2-40B4-BE49-F238E27FC236}">
                <a16:creationId xmlns:a16="http://schemas.microsoft.com/office/drawing/2014/main" id="{DAD99FF2-E159-4DE8-97E1-4977EBDB4CF6}"/>
              </a:ext>
            </a:extLst>
          </p:cNvPr>
          <p:cNvSpPr>
            <a:spLocks noGrp="1"/>
          </p:cNvSpPr>
          <p:nvPr>
            <p:ph type="dt" idx="1"/>
          </p:nvPr>
        </p:nvSpPr>
        <p:spPr/>
        <p:txBody>
          <a:bodyPr/>
          <a:lstStyle/>
          <a:p>
            <a:fld id="{FFFF67D0-1F30-4547-B833-51DC43361BFB}" type="datetime1">
              <a:rPr lang="fr-FR" smtClean="0"/>
              <a:t>12/05/2022</a:t>
            </a:fld>
            <a:endParaRPr lang="fr-FR" dirty="0"/>
          </a:p>
        </p:txBody>
      </p:sp>
      <p:sp>
        <p:nvSpPr>
          <p:cNvPr id="3" name="Espace réservé du pied de page 2">
            <a:extLst>
              <a:ext uri="{FF2B5EF4-FFF2-40B4-BE49-F238E27FC236}">
                <a16:creationId xmlns:a16="http://schemas.microsoft.com/office/drawing/2014/main" id="{8770B748-02E9-43C2-A44E-AF7A6677B262}"/>
              </a:ext>
            </a:extLst>
          </p:cNvPr>
          <p:cNvSpPr>
            <a:spLocks noGrp="1"/>
          </p:cNvSpPr>
          <p:nvPr>
            <p:ph type="ftr" sz="quarter" idx="4"/>
          </p:nvPr>
        </p:nvSpPr>
        <p:spPr/>
        <p:txBody>
          <a:bodyPr/>
          <a:lstStyle/>
          <a:p>
            <a:endParaRPr lang="fr-FR" dirty="0"/>
          </a:p>
        </p:txBody>
      </p:sp>
      <p:sp>
        <p:nvSpPr>
          <p:cNvPr id="4" name="Espace réservé de l'en-tête 3">
            <a:extLst>
              <a:ext uri="{FF2B5EF4-FFF2-40B4-BE49-F238E27FC236}">
                <a16:creationId xmlns:a16="http://schemas.microsoft.com/office/drawing/2014/main" id="{E682C118-AD2F-4C36-B41E-FA9FC163BA69}"/>
              </a:ext>
            </a:extLst>
          </p:cNvPr>
          <p:cNvSpPr>
            <a:spLocks noGrp="1"/>
          </p:cNvSpPr>
          <p:nvPr>
            <p:ph type="hdr" sz="quarter"/>
          </p:nvPr>
        </p:nvSpPr>
        <p:spPr/>
        <p:txBody>
          <a:bodyPr/>
          <a:lstStyle/>
          <a:p>
            <a:endParaRPr lang="fr-FR" dirty="0"/>
          </a:p>
        </p:txBody>
      </p:sp>
    </p:spTree>
    <p:extLst>
      <p:ext uri="{BB962C8B-B14F-4D97-AF65-F5344CB8AC3E}">
        <p14:creationId xmlns:p14="http://schemas.microsoft.com/office/powerpoint/2010/main" val="367309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195000" cy="240000"/>
          </a:xfrm>
          <a:ln>
            <a:solidFill>
              <a:schemeClr val="tx1">
                <a:alpha val="0"/>
              </a:schemeClr>
            </a:solidFill>
          </a:ln>
        </p:spPr>
        <p:txBody>
          <a:bodyPr/>
          <a:lstStyle>
            <a:lvl1pPr>
              <a:defRPr sz="100">
                <a:solidFill>
                  <a:schemeClr val="tx1">
                    <a:alpha val="0"/>
                  </a:schemeClr>
                </a:solidFill>
              </a:defRPr>
            </a:lvl1pPr>
          </a:lstStyle>
          <a:p>
            <a:fld id="{768C230E-0F6B-4025-B422-319CEA886543}" type="datetime1">
              <a:rPr lang="fr-FR" smtClean="0"/>
              <a:t>12/05/2022</a:t>
            </a:fld>
            <a:endParaRPr lang="fr-FR" dirty="0"/>
          </a:p>
        </p:txBody>
      </p:sp>
      <p:sp>
        <p:nvSpPr>
          <p:cNvPr id="5" name="Espace réservé du pied de page 4"/>
          <p:cNvSpPr>
            <a:spLocks noGrp="1"/>
          </p:cNvSpPr>
          <p:nvPr>
            <p:ph type="ftr" sz="quarter" idx="11"/>
          </p:nvPr>
        </p:nvSpPr>
        <p:spPr bwMode="gray">
          <a:xfrm>
            <a:off x="780000" y="5226529"/>
            <a:ext cx="3510000" cy="1200000"/>
          </a:xfrm>
        </p:spPr>
        <p:txBody>
          <a:bodyPr anchor="b" anchorCtr="0"/>
          <a:lstStyle>
            <a:lvl1pPr>
              <a:defRPr sz="1150"/>
            </a:lvl1pPr>
          </a:lstStyle>
          <a:p>
            <a:r>
              <a:rPr lang="fr-FR"/>
              <a:t>DRAIO Aix-Marseille - pôle procédures</a:t>
            </a:r>
            <a:endParaRPr lang="fr-FR" dirty="0"/>
          </a:p>
        </p:txBody>
      </p:sp>
      <p:sp>
        <p:nvSpPr>
          <p:cNvPr id="6" name="Espace réservé du numéro de diapositive 5"/>
          <p:cNvSpPr>
            <a:spLocks noGrp="1"/>
          </p:cNvSpPr>
          <p:nvPr>
            <p:ph type="sldNum" sz="quarter" idx="12"/>
          </p:nvPr>
        </p:nvSpPr>
        <p:spPr bwMode="gray">
          <a:xfrm>
            <a:off x="0" y="6618000"/>
            <a:ext cx="195000" cy="24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95000" cy="24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A4711C13-FD79-AF45-B10D-474473890F07}"/>
              </a:ext>
            </a:extLst>
          </p:cNvPr>
          <p:cNvPicPr>
            <a:picLocks noChangeAspect="1"/>
          </p:cNvPicPr>
          <p:nvPr userDrawn="1"/>
        </p:nvPicPr>
        <p:blipFill>
          <a:blip r:embed="rId2"/>
          <a:stretch>
            <a:fillRect/>
          </a:stretch>
        </p:blipFill>
        <p:spPr>
          <a:xfrm>
            <a:off x="344488" y="138037"/>
            <a:ext cx="4094700" cy="2858915"/>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F7BB4-1351-461F-A2AB-4771D03F4474}"/>
              </a:ext>
            </a:extLst>
          </p:cNvPr>
          <p:cNvSpPr>
            <a:spLocks noGrp="1"/>
          </p:cNvSpPr>
          <p:nvPr>
            <p:ph type="ctrTitle"/>
          </p:nvPr>
        </p:nvSpPr>
        <p:spPr>
          <a:xfrm>
            <a:off x="1238250" y="1122363"/>
            <a:ext cx="7429500" cy="2387600"/>
          </a:xfrm>
        </p:spPr>
        <p:txBody>
          <a:bodyPr anchor="b"/>
          <a:lstStyle>
            <a:lvl1pPr algn="ctr">
              <a:defRPr sz="4875"/>
            </a:lvl1pPr>
          </a:lstStyle>
          <a:p>
            <a:r>
              <a:rPr lang="fr-FR"/>
              <a:t>Modifiez le style du titre</a:t>
            </a:r>
          </a:p>
        </p:txBody>
      </p:sp>
      <p:sp>
        <p:nvSpPr>
          <p:cNvPr id="3" name="Sous-titre 2">
            <a:extLst>
              <a:ext uri="{FF2B5EF4-FFF2-40B4-BE49-F238E27FC236}">
                <a16:creationId xmlns:a16="http://schemas.microsoft.com/office/drawing/2014/main" id="{8305FC1C-6D62-402F-88C5-278B2037E971}"/>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1B592C5-4FB5-44FC-A160-21B06FFB8229}"/>
              </a:ext>
            </a:extLst>
          </p:cNvPr>
          <p:cNvSpPr>
            <a:spLocks noGrp="1"/>
          </p:cNvSpPr>
          <p:nvPr>
            <p:ph type="dt" sz="half" idx="10"/>
          </p:nvPr>
        </p:nvSpPr>
        <p:spPr/>
        <p:txBody>
          <a:bodyPr/>
          <a:lstStyle/>
          <a:p>
            <a:pPr algn="r"/>
            <a:fld id="{BA6D9F80-AB01-416E-A023-8124DCF04802}"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234FF750-B190-411E-87F6-088C9E93CB69}"/>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E3B4C278-9AEA-477B-80D3-189B85DB1774}"/>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28420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67ECB-2971-431E-82AB-1716893B2B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6D1150-9289-445A-A398-60C6ED68B32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86326E-7AB0-4F4F-BAE3-68C8D3F9FDAF}"/>
              </a:ext>
            </a:extLst>
          </p:cNvPr>
          <p:cNvSpPr>
            <a:spLocks noGrp="1"/>
          </p:cNvSpPr>
          <p:nvPr>
            <p:ph type="dt" sz="half" idx="10"/>
          </p:nvPr>
        </p:nvSpPr>
        <p:spPr/>
        <p:txBody>
          <a:bodyPr/>
          <a:lstStyle/>
          <a:p>
            <a:pPr algn="r"/>
            <a:fld id="{AB968600-E17E-48DA-80FF-C816FB68D87B}"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F241861D-2CCD-4370-B086-98D44273EA8A}"/>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28DE5EEB-B76F-4395-9802-16FAA24D98DE}"/>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624158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28F7E-4FD3-4AF1-ADC0-A94C5EB47D17}"/>
              </a:ext>
            </a:extLst>
          </p:cNvPr>
          <p:cNvSpPr>
            <a:spLocks noGrp="1"/>
          </p:cNvSpPr>
          <p:nvPr>
            <p:ph type="title"/>
          </p:nvPr>
        </p:nvSpPr>
        <p:spPr>
          <a:xfrm>
            <a:off x="675878" y="1709739"/>
            <a:ext cx="8543925" cy="2852737"/>
          </a:xfrm>
        </p:spPr>
        <p:txBody>
          <a:bodyPr anchor="b"/>
          <a:lstStyle>
            <a:lvl1pPr>
              <a:defRPr sz="4875"/>
            </a:lvl1pPr>
          </a:lstStyle>
          <a:p>
            <a:r>
              <a:rPr lang="fr-FR"/>
              <a:t>Modifiez le style du titre</a:t>
            </a:r>
          </a:p>
        </p:txBody>
      </p:sp>
      <p:sp>
        <p:nvSpPr>
          <p:cNvPr id="3" name="Espace réservé du texte 2">
            <a:extLst>
              <a:ext uri="{FF2B5EF4-FFF2-40B4-BE49-F238E27FC236}">
                <a16:creationId xmlns:a16="http://schemas.microsoft.com/office/drawing/2014/main" id="{0D654A65-E70D-4E01-92ED-42C134EA8C80}"/>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B3D458B-B7B0-4C5A-9A4C-33FB68C837C0}"/>
              </a:ext>
            </a:extLst>
          </p:cNvPr>
          <p:cNvSpPr>
            <a:spLocks noGrp="1"/>
          </p:cNvSpPr>
          <p:nvPr>
            <p:ph type="dt" sz="half" idx="10"/>
          </p:nvPr>
        </p:nvSpPr>
        <p:spPr/>
        <p:txBody>
          <a:bodyPr/>
          <a:lstStyle/>
          <a:p>
            <a:pPr algn="r"/>
            <a:fld id="{48B97668-6B0A-4BE2-9D0E-E6BC0338FFCE}"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D498E9F3-42E9-4B32-B803-E3AB384C4DB6}"/>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FB882314-13EA-40CE-ADFA-932412F39A6D}"/>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321641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76E3C4-5AB8-4219-9548-6D216442DA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E8010A2-12DC-4FEB-9A7E-BAF1245180E0}"/>
              </a:ext>
            </a:extLst>
          </p:cNvPr>
          <p:cNvSpPr>
            <a:spLocks noGrp="1"/>
          </p:cNvSpPr>
          <p:nvPr>
            <p:ph sz="half" idx="1"/>
          </p:nvPr>
        </p:nvSpPr>
        <p:spPr>
          <a:xfrm>
            <a:off x="681038" y="1825625"/>
            <a:ext cx="42100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AE9D364-6FB6-44ED-A581-D07F45A3E6FC}"/>
              </a:ext>
            </a:extLst>
          </p:cNvPr>
          <p:cNvSpPr>
            <a:spLocks noGrp="1"/>
          </p:cNvSpPr>
          <p:nvPr>
            <p:ph sz="half" idx="2"/>
          </p:nvPr>
        </p:nvSpPr>
        <p:spPr>
          <a:xfrm>
            <a:off x="5014913" y="1825625"/>
            <a:ext cx="42100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F9AD8C6-A980-4E2C-ABE6-C52633248692}"/>
              </a:ext>
            </a:extLst>
          </p:cNvPr>
          <p:cNvSpPr>
            <a:spLocks noGrp="1"/>
          </p:cNvSpPr>
          <p:nvPr>
            <p:ph type="dt" sz="half" idx="10"/>
          </p:nvPr>
        </p:nvSpPr>
        <p:spPr/>
        <p:txBody>
          <a:bodyPr/>
          <a:lstStyle/>
          <a:p>
            <a:fld id="{1685D4B1-C1F4-4F19-AA17-8C292A5B08C9}" type="datetime1">
              <a:rPr lang="fr-FR" smtClean="0"/>
              <a:t>12/05/2022</a:t>
            </a:fld>
            <a:endParaRPr lang="fr-FR"/>
          </a:p>
        </p:txBody>
      </p:sp>
      <p:sp>
        <p:nvSpPr>
          <p:cNvPr id="6" name="Espace réservé du pied de page 5">
            <a:extLst>
              <a:ext uri="{FF2B5EF4-FFF2-40B4-BE49-F238E27FC236}">
                <a16:creationId xmlns:a16="http://schemas.microsoft.com/office/drawing/2014/main" id="{3D980824-10F5-4D86-9C22-716A653E3781}"/>
              </a:ext>
            </a:extLst>
          </p:cNvPr>
          <p:cNvSpPr>
            <a:spLocks noGrp="1"/>
          </p:cNvSpPr>
          <p:nvPr>
            <p:ph type="ftr" sz="quarter" idx="11"/>
          </p:nvPr>
        </p:nvSpPr>
        <p:spPr/>
        <p:txBody>
          <a:bodyPr/>
          <a:lstStyle/>
          <a:p>
            <a:r>
              <a:rPr lang="fr-FR"/>
              <a:t>DRAIO Aix-Marseille - pôle procédures</a:t>
            </a:r>
          </a:p>
        </p:txBody>
      </p:sp>
      <p:sp>
        <p:nvSpPr>
          <p:cNvPr id="7" name="Espace réservé du numéro de diapositive 6">
            <a:extLst>
              <a:ext uri="{FF2B5EF4-FFF2-40B4-BE49-F238E27FC236}">
                <a16:creationId xmlns:a16="http://schemas.microsoft.com/office/drawing/2014/main" id="{A2FAC750-0BCE-425B-8F6B-832D00FA3C36}"/>
              </a:ext>
            </a:extLst>
          </p:cNvPr>
          <p:cNvSpPr>
            <a:spLocks noGrp="1"/>
          </p:cNvSpPr>
          <p:nvPr>
            <p:ph type="sldNum" sz="quarter" idx="12"/>
          </p:nvPr>
        </p:nvSpPr>
        <p:spPr/>
        <p:txBody>
          <a:bodyPr/>
          <a:lstStyle/>
          <a:p>
            <a:fld id="{109CBF6B-7A6D-4B34-AC5E-8557D12CC1EE}" type="slidenum">
              <a:rPr lang="fr-FR" smtClean="0"/>
              <a:t>‹N°›</a:t>
            </a:fld>
            <a:endParaRPr lang="fr-FR"/>
          </a:p>
        </p:txBody>
      </p:sp>
    </p:spTree>
    <p:extLst>
      <p:ext uri="{BB962C8B-B14F-4D97-AF65-F5344CB8AC3E}">
        <p14:creationId xmlns:p14="http://schemas.microsoft.com/office/powerpoint/2010/main" val="2570225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EA01E-FD24-4CE1-B6F0-810E1ACDAA79}"/>
              </a:ext>
            </a:extLst>
          </p:cNvPr>
          <p:cNvSpPr>
            <a:spLocks noGrp="1"/>
          </p:cNvSpPr>
          <p:nvPr>
            <p:ph type="title"/>
          </p:nvPr>
        </p:nvSpPr>
        <p:spPr>
          <a:xfrm>
            <a:off x="682328" y="365126"/>
            <a:ext cx="8543925"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47DA77-5C75-47DD-B297-01DA4BDE65F0}"/>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CB7142B-39AA-4E31-A3A4-08CBE9035700}"/>
              </a:ext>
            </a:extLst>
          </p:cNvPr>
          <p:cNvSpPr>
            <a:spLocks noGrp="1"/>
          </p:cNvSpPr>
          <p:nvPr>
            <p:ph sz="half" idx="2"/>
          </p:nvPr>
        </p:nvSpPr>
        <p:spPr>
          <a:xfrm>
            <a:off x="682328" y="2505075"/>
            <a:ext cx="4190702"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244D3D6-0E58-47AE-9E21-FE77353AFF34}"/>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959C8651-7C4A-4BFD-B0A0-FB5B64814EF1}"/>
              </a:ext>
            </a:extLst>
          </p:cNvPr>
          <p:cNvSpPr>
            <a:spLocks noGrp="1"/>
          </p:cNvSpPr>
          <p:nvPr>
            <p:ph sz="quarter" idx="4"/>
          </p:nvPr>
        </p:nvSpPr>
        <p:spPr>
          <a:xfrm>
            <a:off x="5014913" y="2505075"/>
            <a:ext cx="4211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F4384C6-7620-47D1-9B8F-C4BEF63959DA}"/>
              </a:ext>
            </a:extLst>
          </p:cNvPr>
          <p:cNvSpPr>
            <a:spLocks noGrp="1"/>
          </p:cNvSpPr>
          <p:nvPr>
            <p:ph type="dt" sz="half" idx="10"/>
          </p:nvPr>
        </p:nvSpPr>
        <p:spPr/>
        <p:txBody>
          <a:bodyPr/>
          <a:lstStyle/>
          <a:p>
            <a:fld id="{E015674A-FC3D-427D-B3FD-689FB9EEB62F}" type="datetime1">
              <a:rPr lang="fr-FR" smtClean="0"/>
              <a:t>12/05/2022</a:t>
            </a:fld>
            <a:endParaRPr lang="fr-FR"/>
          </a:p>
        </p:txBody>
      </p:sp>
      <p:sp>
        <p:nvSpPr>
          <p:cNvPr id="8" name="Espace réservé du pied de page 7">
            <a:extLst>
              <a:ext uri="{FF2B5EF4-FFF2-40B4-BE49-F238E27FC236}">
                <a16:creationId xmlns:a16="http://schemas.microsoft.com/office/drawing/2014/main" id="{C4BD1DC1-1A95-4101-8E52-20F562EB5428}"/>
              </a:ext>
            </a:extLst>
          </p:cNvPr>
          <p:cNvSpPr>
            <a:spLocks noGrp="1"/>
          </p:cNvSpPr>
          <p:nvPr>
            <p:ph type="ftr" sz="quarter" idx="11"/>
          </p:nvPr>
        </p:nvSpPr>
        <p:spPr/>
        <p:txBody>
          <a:bodyPr/>
          <a:lstStyle/>
          <a:p>
            <a:r>
              <a:rPr lang="fr-FR"/>
              <a:t>DRAIO Aix-Marseille - pôle procédures</a:t>
            </a:r>
          </a:p>
        </p:txBody>
      </p:sp>
      <p:sp>
        <p:nvSpPr>
          <p:cNvPr id="9" name="Espace réservé du numéro de diapositive 8">
            <a:extLst>
              <a:ext uri="{FF2B5EF4-FFF2-40B4-BE49-F238E27FC236}">
                <a16:creationId xmlns:a16="http://schemas.microsoft.com/office/drawing/2014/main" id="{3BA46E01-F5C1-48F1-9629-FCAFC99CF04A}"/>
              </a:ext>
            </a:extLst>
          </p:cNvPr>
          <p:cNvSpPr>
            <a:spLocks noGrp="1"/>
          </p:cNvSpPr>
          <p:nvPr>
            <p:ph type="sldNum" sz="quarter" idx="12"/>
          </p:nvPr>
        </p:nvSpPr>
        <p:spPr/>
        <p:txBody>
          <a:bodyPr/>
          <a:lstStyle/>
          <a:p>
            <a:fld id="{109CBF6B-7A6D-4B34-AC5E-8557D12CC1EE}" type="slidenum">
              <a:rPr lang="fr-FR" smtClean="0"/>
              <a:t>‹N°›</a:t>
            </a:fld>
            <a:endParaRPr lang="fr-FR"/>
          </a:p>
        </p:txBody>
      </p:sp>
    </p:spTree>
    <p:extLst>
      <p:ext uri="{BB962C8B-B14F-4D97-AF65-F5344CB8AC3E}">
        <p14:creationId xmlns:p14="http://schemas.microsoft.com/office/powerpoint/2010/main" val="3370549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8068C-6964-4983-91A3-0B4BBE0463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032E53-58E9-42A5-9048-996D75B9EAF3}"/>
              </a:ext>
            </a:extLst>
          </p:cNvPr>
          <p:cNvSpPr>
            <a:spLocks noGrp="1"/>
          </p:cNvSpPr>
          <p:nvPr>
            <p:ph type="dt" sz="half" idx="10"/>
          </p:nvPr>
        </p:nvSpPr>
        <p:spPr/>
        <p:txBody>
          <a:bodyPr/>
          <a:lstStyle/>
          <a:p>
            <a:pPr algn="r"/>
            <a:fld id="{106DB856-8CA6-4443-A4E9-9928AFB0E201}" type="datetime1">
              <a:rPr lang="fr-FR" cap="all" smtClean="0"/>
              <a:t>12/05/2022</a:t>
            </a:fld>
            <a:endParaRPr lang="fr-FR" cap="all" dirty="0"/>
          </a:p>
        </p:txBody>
      </p:sp>
      <p:sp>
        <p:nvSpPr>
          <p:cNvPr id="4" name="Espace réservé du pied de page 3">
            <a:extLst>
              <a:ext uri="{FF2B5EF4-FFF2-40B4-BE49-F238E27FC236}">
                <a16:creationId xmlns:a16="http://schemas.microsoft.com/office/drawing/2014/main" id="{7F293A34-2718-4C59-8817-7DA9A615584E}"/>
              </a:ext>
            </a:extLst>
          </p:cNvPr>
          <p:cNvSpPr>
            <a:spLocks noGrp="1"/>
          </p:cNvSpPr>
          <p:nvPr>
            <p:ph type="ftr" sz="quarter" idx="11"/>
          </p:nvPr>
        </p:nvSpPr>
        <p:spPr/>
        <p:txBody>
          <a:bodyPr/>
          <a:lstStyle/>
          <a:p>
            <a:r>
              <a:rPr lang="fr-FR"/>
              <a:t>DRAIO Aix-Marseille - pôle procédures</a:t>
            </a:r>
            <a:endParaRPr lang="fr-FR" dirty="0"/>
          </a:p>
        </p:txBody>
      </p:sp>
      <p:sp>
        <p:nvSpPr>
          <p:cNvPr id="5" name="Espace réservé du numéro de diapositive 4">
            <a:extLst>
              <a:ext uri="{FF2B5EF4-FFF2-40B4-BE49-F238E27FC236}">
                <a16:creationId xmlns:a16="http://schemas.microsoft.com/office/drawing/2014/main" id="{033AEF49-ADDD-4E07-B6AC-826ECC1E1416}"/>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9544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6F1963-30BB-417E-9990-9D0CE6837654}"/>
              </a:ext>
            </a:extLst>
          </p:cNvPr>
          <p:cNvSpPr>
            <a:spLocks noGrp="1"/>
          </p:cNvSpPr>
          <p:nvPr>
            <p:ph type="dt" sz="half" idx="10"/>
          </p:nvPr>
        </p:nvSpPr>
        <p:spPr/>
        <p:txBody>
          <a:bodyPr/>
          <a:lstStyle/>
          <a:p>
            <a:pPr algn="r"/>
            <a:fld id="{DF590F9E-C9F8-4991-B253-C4372401BB77}"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860E6877-B649-40AE-8119-8D1F86FC71AF}"/>
              </a:ext>
            </a:extLst>
          </p:cNvPr>
          <p:cNvSpPr>
            <a:spLocks noGrp="1"/>
          </p:cNvSpPr>
          <p:nvPr>
            <p:ph type="ftr" sz="quarter" idx="11"/>
          </p:nvPr>
        </p:nvSpPr>
        <p:spPr/>
        <p:txBody>
          <a:bodyPr/>
          <a:lstStyle/>
          <a:p>
            <a:r>
              <a:rPr lang="fr-FR"/>
              <a:t>DRAIO Aix-Marseille - pôle procédures</a:t>
            </a:r>
            <a:endParaRPr lang="fr-FR" dirty="0"/>
          </a:p>
        </p:txBody>
      </p:sp>
      <p:sp>
        <p:nvSpPr>
          <p:cNvPr id="4" name="Espace réservé du numéro de diapositive 3">
            <a:extLst>
              <a:ext uri="{FF2B5EF4-FFF2-40B4-BE49-F238E27FC236}">
                <a16:creationId xmlns:a16="http://schemas.microsoft.com/office/drawing/2014/main" id="{5BB57395-3C6D-4D48-A063-33A4E6D56CA2}"/>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8677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4340A0-9431-40D2-9FA9-6AA156DAC2B9}"/>
              </a:ext>
            </a:extLst>
          </p:cNvPr>
          <p:cNvSpPr>
            <a:spLocks noGrp="1"/>
          </p:cNvSpPr>
          <p:nvPr>
            <p:ph type="title"/>
          </p:nvPr>
        </p:nvSpPr>
        <p:spPr>
          <a:xfrm>
            <a:off x="682328" y="457200"/>
            <a:ext cx="3194943" cy="1600200"/>
          </a:xfrm>
        </p:spPr>
        <p:txBody>
          <a:bodyPr anchor="b"/>
          <a:lstStyle>
            <a:lvl1pPr>
              <a:defRPr sz="2600"/>
            </a:lvl1pPr>
          </a:lstStyle>
          <a:p>
            <a:r>
              <a:rPr lang="fr-FR"/>
              <a:t>Modifiez le style du titre</a:t>
            </a:r>
          </a:p>
        </p:txBody>
      </p:sp>
      <p:sp>
        <p:nvSpPr>
          <p:cNvPr id="3" name="Espace réservé du contenu 2">
            <a:extLst>
              <a:ext uri="{FF2B5EF4-FFF2-40B4-BE49-F238E27FC236}">
                <a16:creationId xmlns:a16="http://schemas.microsoft.com/office/drawing/2014/main" id="{2EC0556D-B97F-47A5-8637-7B8208B5B0B8}"/>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90C28E1-585F-47B3-A521-58B67E5DB922}"/>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E45218D-6145-4908-8EC0-121E7EB4CE65}"/>
              </a:ext>
            </a:extLst>
          </p:cNvPr>
          <p:cNvSpPr>
            <a:spLocks noGrp="1"/>
          </p:cNvSpPr>
          <p:nvPr>
            <p:ph type="dt" sz="half" idx="10"/>
          </p:nvPr>
        </p:nvSpPr>
        <p:spPr/>
        <p:txBody>
          <a:bodyPr/>
          <a:lstStyle/>
          <a:p>
            <a:pPr algn="r"/>
            <a:fld id="{7DA5D656-E525-44AF-9A74-B89EF92BABB9}" type="datetime1">
              <a:rPr lang="fr-FR" cap="all" smtClean="0"/>
              <a:t>12/05/2022</a:t>
            </a:fld>
            <a:endParaRPr lang="fr-FR" cap="all" dirty="0"/>
          </a:p>
        </p:txBody>
      </p:sp>
      <p:sp>
        <p:nvSpPr>
          <p:cNvPr id="6" name="Espace réservé du pied de page 5">
            <a:extLst>
              <a:ext uri="{FF2B5EF4-FFF2-40B4-BE49-F238E27FC236}">
                <a16:creationId xmlns:a16="http://schemas.microsoft.com/office/drawing/2014/main" id="{37436266-BB4E-456A-A1DB-A2065396C072}"/>
              </a:ext>
            </a:extLst>
          </p:cNvPr>
          <p:cNvSpPr>
            <a:spLocks noGrp="1"/>
          </p:cNvSpPr>
          <p:nvPr>
            <p:ph type="ftr" sz="quarter" idx="11"/>
          </p:nvPr>
        </p:nvSpPr>
        <p:spPr/>
        <p:txBody>
          <a:bodyPr/>
          <a:lstStyle/>
          <a:p>
            <a:r>
              <a:rPr lang="fr-FR"/>
              <a:t>DRAIO Aix-Marseille - pôle procédures</a:t>
            </a:r>
            <a:endParaRPr lang="fr-FR" dirty="0"/>
          </a:p>
        </p:txBody>
      </p:sp>
      <p:sp>
        <p:nvSpPr>
          <p:cNvPr id="7" name="Espace réservé du numéro de diapositive 6">
            <a:extLst>
              <a:ext uri="{FF2B5EF4-FFF2-40B4-BE49-F238E27FC236}">
                <a16:creationId xmlns:a16="http://schemas.microsoft.com/office/drawing/2014/main" id="{DC6E8DB1-A04E-4DFF-9D64-58A41B55B354}"/>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4156745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87267-7306-4888-A381-3053E903629E}"/>
              </a:ext>
            </a:extLst>
          </p:cNvPr>
          <p:cNvSpPr>
            <a:spLocks noGrp="1"/>
          </p:cNvSpPr>
          <p:nvPr>
            <p:ph type="title"/>
          </p:nvPr>
        </p:nvSpPr>
        <p:spPr>
          <a:xfrm>
            <a:off x="682328" y="457200"/>
            <a:ext cx="3194943" cy="1600200"/>
          </a:xfrm>
        </p:spPr>
        <p:txBody>
          <a:bodyPr anchor="b"/>
          <a:lstStyle>
            <a:lvl1pPr>
              <a:defRPr sz="2600"/>
            </a:lvl1pPr>
          </a:lstStyle>
          <a:p>
            <a:r>
              <a:rPr lang="fr-FR"/>
              <a:t>Modifiez le style du titre</a:t>
            </a:r>
          </a:p>
        </p:txBody>
      </p:sp>
      <p:sp>
        <p:nvSpPr>
          <p:cNvPr id="3" name="Espace réservé pour une image  2">
            <a:extLst>
              <a:ext uri="{FF2B5EF4-FFF2-40B4-BE49-F238E27FC236}">
                <a16:creationId xmlns:a16="http://schemas.microsoft.com/office/drawing/2014/main" id="{1685C38D-D4ED-4130-8EB5-537755288207}"/>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fr-FR"/>
          </a:p>
        </p:txBody>
      </p:sp>
      <p:sp>
        <p:nvSpPr>
          <p:cNvPr id="4" name="Espace réservé du texte 3">
            <a:extLst>
              <a:ext uri="{FF2B5EF4-FFF2-40B4-BE49-F238E27FC236}">
                <a16:creationId xmlns:a16="http://schemas.microsoft.com/office/drawing/2014/main" id="{C2D5DD4B-B6D2-4A17-933B-C3CCCC2E8D60}"/>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AFF9AB0-CB2E-4658-AB7D-E3419F72E487}"/>
              </a:ext>
            </a:extLst>
          </p:cNvPr>
          <p:cNvSpPr>
            <a:spLocks noGrp="1"/>
          </p:cNvSpPr>
          <p:nvPr>
            <p:ph type="dt" sz="half" idx="10"/>
          </p:nvPr>
        </p:nvSpPr>
        <p:spPr/>
        <p:txBody>
          <a:bodyPr/>
          <a:lstStyle/>
          <a:p>
            <a:pPr algn="r"/>
            <a:fld id="{B8A18BA7-6AE5-48CE-A6F2-4C1FAD308BD5}" type="datetime1">
              <a:rPr lang="fr-FR" cap="all" smtClean="0"/>
              <a:t>12/05/2022</a:t>
            </a:fld>
            <a:endParaRPr lang="fr-FR" cap="all" dirty="0"/>
          </a:p>
        </p:txBody>
      </p:sp>
      <p:sp>
        <p:nvSpPr>
          <p:cNvPr id="6" name="Espace réservé du pied de page 5">
            <a:extLst>
              <a:ext uri="{FF2B5EF4-FFF2-40B4-BE49-F238E27FC236}">
                <a16:creationId xmlns:a16="http://schemas.microsoft.com/office/drawing/2014/main" id="{E552D41B-2EFD-4F92-9382-7DD8D5DCB86C}"/>
              </a:ext>
            </a:extLst>
          </p:cNvPr>
          <p:cNvSpPr>
            <a:spLocks noGrp="1"/>
          </p:cNvSpPr>
          <p:nvPr>
            <p:ph type="ftr" sz="quarter" idx="11"/>
          </p:nvPr>
        </p:nvSpPr>
        <p:spPr/>
        <p:txBody>
          <a:bodyPr/>
          <a:lstStyle/>
          <a:p>
            <a:r>
              <a:rPr lang="fr-FR"/>
              <a:t>DRAIO Aix-Marseille - pôle procédures</a:t>
            </a:r>
            <a:endParaRPr lang="fr-FR" dirty="0"/>
          </a:p>
        </p:txBody>
      </p:sp>
      <p:sp>
        <p:nvSpPr>
          <p:cNvPr id="7" name="Espace réservé du numéro de diapositive 6">
            <a:extLst>
              <a:ext uri="{FF2B5EF4-FFF2-40B4-BE49-F238E27FC236}">
                <a16:creationId xmlns:a16="http://schemas.microsoft.com/office/drawing/2014/main" id="{56C2F12A-C511-4C4D-B891-D65725A65079}"/>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038563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D61BB1-E984-4663-87A9-0C1D8B89BAA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F21C3F-2E1A-41B5-ABEF-C3472A5CEF31}"/>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852862-A502-421B-9B5C-F4776F72012C}"/>
              </a:ext>
            </a:extLst>
          </p:cNvPr>
          <p:cNvSpPr>
            <a:spLocks noGrp="1"/>
          </p:cNvSpPr>
          <p:nvPr>
            <p:ph type="dt" sz="half" idx="10"/>
          </p:nvPr>
        </p:nvSpPr>
        <p:spPr/>
        <p:txBody>
          <a:bodyPr/>
          <a:lstStyle/>
          <a:p>
            <a:pPr algn="r"/>
            <a:fld id="{A3F54179-914D-4DA9-AF70-5BC3E06FA3AD}"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BAD22ACE-1B53-4870-AC7E-C6D21575C1DB}"/>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59CA32EE-804C-4B4D-9E30-F0B55D32C42E}"/>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12494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95000" cy="24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fld id="{7F5C8335-11CB-4617-AA0F-9305DCF3EA3A}" type="datetime1">
              <a:rPr lang="fr-FR" cap="all" smtClean="0"/>
              <a:t>12/05/2022</a:t>
            </a:fld>
            <a:endParaRPr lang="fr-FR" cap="all" dirty="0"/>
          </a:p>
        </p:txBody>
      </p:sp>
      <p:sp>
        <p:nvSpPr>
          <p:cNvPr id="3" name="Espace réservé du pied de page 2"/>
          <p:cNvSpPr>
            <a:spLocks noGrp="1"/>
          </p:cNvSpPr>
          <p:nvPr>
            <p:ph type="ftr" sz="quarter" idx="11"/>
          </p:nvPr>
        </p:nvSpPr>
        <p:spPr bwMode="gray"/>
        <p:txBody>
          <a:bodyPr/>
          <a:lstStyle/>
          <a:p>
            <a:r>
              <a:rPr lang="fr-FR"/>
              <a:t>DRAIO Aix-Marseille - pôle procédures</a:t>
            </a:r>
            <a:endParaRPr lang="fr-FR" dirty="0"/>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90000" y="3128061"/>
            <a:ext cx="9126000" cy="27696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90000" y="6379200"/>
            <a:ext cx="9126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F0176909-151E-4F4D-BD6B-079026BDFC0D}"/>
              </a:ext>
            </a:extLst>
          </p:cNvPr>
          <p:cNvPicPr>
            <a:picLocks noChangeAspect="1"/>
          </p:cNvPicPr>
          <p:nvPr userDrawn="1"/>
        </p:nvPicPr>
        <p:blipFill>
          <a:blip r:embed="rId2"/>
          <a:stretch>
            <a:fillRect/>
          </a:stretch>
        </p:blipFill>
        <p:spPr>
          <a:xfrm>
            <a:off x="200472" y="180000"/>
            <a:ext cx="1976514" cy="1380000"/>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DAE629-08C7-4DF0-BF56-60CE2BC7A0DC}"/>
              </a:ext>
            </a:extLst>
          </p:cNvPr>
          <p:cNvSpPr>
            <a:spLocks noGrp="1"/>
          </p:cNvSpPr>
          <p:nvPr>
            <p:ph type="title" orient="vert"/>
          </p:nvPr>
        </p:nvSpPr>
        <p:spPr>
          <a:xfrm>
            <a:off x="7088981" y="365125"/>
            <a:ext cx="2135981"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88B65FC-B5E0-4761-B4A1-7BEBF49427DA}"/>
              </a:ext>
            </a:extLst>
          </p:cNvPr>
          <p:cNvSpPr>
            <a:spLocks noGrp="1"/>
          </p:cNvSpPr>
          <p:nvPr>
            <p:ph type="body" orient="vert" idx="1"/>
          </p:nvPr>
        </p:nvSpPr>
        <p:spPr>
          <a:xfrm>
            <a:off x="681037" y="365125"/>
            <a:ext cx="6284119"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BA594E-999A-4326-BEF3-B287EDC7FDD4}"/>
              </a:ext>
            </a:extLst>
          </p:cNvPr>
          <p:cNvSpPr>
            <a:spLocks noGrp="1"/>
          </p:cNvSpPr>
          <p:nvPr>
            <p:ph type="dt" sz="half" idx="10"/>
          </p:nvPr>
        </p:nvSpPr>
        <p:spPr/>
        <p:txBody>
          <a:bodyPr/>
          <a:lstStyle/>
          <a:p>
            <a:pPr algn="r"/>
            <a:fld id="{9B9B111C-D39A-477F-A7F1-2CEB4E82415E}"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EB89AC5C-D255-4ED4-BABD-11FA06E57895}"/>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9C5BC67F-4CB9-4C65-A9C9-0588C238D5C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20930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95000" cy="24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fld id="{1460F2E4-1157-4BD7-8E16-908455B0DD71}" type="datetime1">
              <a:rPr lang="fr-FR" cap="all" smtClean="0"/>
              <a:t>12/05/2022</a:t>
            </a:fld>
            <a:endParaRPr lang="fr-FR" cap="all" dirty="0"/>
          </a:p>
        </p:txBody>
      </p:sp>
      <p:sp>
        <p:nvSpPr>
          <p:cNvPr id="3" name="Espace réservé du pied de page 2"/>
          <p:cNvSpPr>
            <a:spLocks noGrp="1"/>
          </p:cNvSpPr>
          <p:nvPr>
            <p:ph type="ftr" sz="quarter" idx="11"/>
          </p:nvPr>
        </p:nvSpPr>
        <p:spPr bwMode="gray"/>
        <p:txBody>
          <a:bodyPr/>
          <a:lstStyle/>
          <a:p>
            <a:r>
              <a:rPr lang="fr-FR"/>
              <a:t>DRAIO Aix-Marseille - pôle procédures</a:t>
            </a:r>
            <a:endParaRPr lang="fr-FR" dirty="0"/>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90000" y="3128061"/>
            <a:ext cx="9126000" cy="27696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90000" y="6379200"/>
            <a:ext cx="9126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F0176909-151E-4F4D-BD6B-079026BDFC0D}"/>
              </a:ext>
            </a:extLst>
          </p:cNvPr>
          <p:cNvPicPr>
            <a:picLocks noChangeAspect="1"/>
          </p:cNvPicPr>
          <p:nvPr userDrawn="1"/>
        </p:nvPicPr>
        <p:blipFill>
          <a:blip r:embed="rId2"/>
          <a:stretch>
            <a:fillRect/>
          </a:stretch>
        </p:blipFill>
        <p:spPr>
          <a:xfrm>
            <a:off x="200472" y="180000"/>
            <a:ext cx="1976514" cy="1380000"/>
          </a:xfrm>
          <a:prstGeom prst="rect">
            <a:avLst/>
          </a:prstGeom>
        </p:spPr>
      </p:pic>
    </p:spTree>
    <p:extLst>
      <p:ext uri="{BB962C8B-B14F-4D97-AF65-F5344CB8AC3E}">
        <p14:creationId xmlns:p14="http://schemas.microsoft.com/office/powerpoint/2010/main" val="76957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89999" y="1200000"/>
            <a:ext cx="9126000" cy="96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fld id="{24B1D9D7-6815-42B1-BBC9-40BFAB173128}" type="datetime1">
              <a:rPr lang="fr-FR" cap="all" smtClean="0"/>
              <a:t>12/05/2022</a:t>
            </a:fld>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a:t>DRAIO Aix-Marseille - pôle procédures</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89998" y="2522624"/>
            <a:ext cx="2730000" cy="337440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588000" y="2524800"/>
            <a:ext cx="2730000" cy="337440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785999" y="2524800"/>
            <a:ext cx="2730000" cy="337440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208050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89999" y="1200000"/>
            <a:ext cx="9126000" cy="96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fld id="{A4AF15FB-18F7-44C6-BCA3-5C5D92B75DA7}" type="datetime1">
              <a:rPr lang="fr-FR" cap="all" smtClean="0"/>
              <a:t>12/05/2022</a:t>
            </a:fld>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a:t>DRAIO Aix-Marseille - pôle procédures</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89998" y="2522624"/>
            <a:ext cx="2730000" cy="337440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588000" y="2524800"/>
            <a:ext cx="2730000" cy="337440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785999" y="2524800"/>
            <a:ext cx="2730000" cy="337440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9906000" cy="5875200"/>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89999" y="984000"/>
            <a:ext cx="9126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5990" indent="-39599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A6220543-3A0E-4C11-A6D5-2926FD1CA21B}" type="datetime1">
              <a:rPr lang="fr-FR" cap="all" smtClean="0"/>
              <a:t>12/05/2022</a:t>
            </a:fld>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a:t>DRAIO Aix-Marseille - pôle procédures</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89999" y="1200000"/>
            <a:ext cx="9126000" cy="96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fld id="{7618970E-3CD1-4197-8161-EA33150EB70F}" type="datetime1">
              <a:rPr lang="fr-FR" cap="all" smtClean="0"/>
              <a:t>12/05/2022</a:t>
            </a:fld>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a:t>DRAIO Aix-Marseille - pôle procédures</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588000" y="240000"/>
            <a:ext cx="5928000" cy="480000"/>
          </a:xfrm>
        </p:spPr>
        <p:txBody>
          <a:bodyPr/>
          <a:lstStyle>
            <a:lvl1pPr marL="107997" indent="-107997" algn="r">
              <a:spcAft>
                <a:spcPts val="0"/>
              </a:spcAft>
              <a:buFont typeface="+mj-lt"/>
              <a:buAutoNum type="arabicPeriod"/>
              <a:defRPr sz="750" b="1"/>
            </a:lvl1pPr>
            <a:lvl2pPr marL="107997" indent="-107997"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89999" y="2448000"/>
            <a:ext cx="273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588000" y="2448000"/>
            <a:ext cx="273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786000" y="2448000"/>
            <a:ext cx="273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89999" y="1200000"/>
            <a:ext cx="9126000" cy="96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fld id="{CF101DD3-7ADA-410F-B21F-5C0FFEEC2D56}" type="datetime1">
              <a:rPr lang="fr-FR" cap="all" smtClean="0"/>
              <a:t>12/05/2022</a:t>
            </a:fld>
            <a:endParaRPr lang="fr-FR" cap="all" dirty="0"/>
          </a:p>
        </p:txBody>
      </p:sp>
      <p:sp>
        <p:nvSpPr>
          <p:cNvPr id="6" name="Espace réservé du pied de page 5"/>
          <p:cNvSpPr>
            <a:spLocks noGrp="1"/>
          </p:cNvSpPr>
          <p:nvPr>
            <p:ph type="ftr" sz="quarter" idx="11"/>
          </p:nvPr>
        </p:nvSpPr>
        <p:spPr bwMode="gray"/>
        <p:txBody>
          <a:bodyPr/>
          <a:lstStyle>
            <a:lvl1pPr>
              <a:defRPr/>
            </a:lvl1pPr>
          </a:lstStyle>
          <a:p>
            <a:r>
              <a:rPr lang="fr-FR"/>
              <a:t>DRAIO Aix-Marseille - pôle procédures</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389998" y="2448000"/>
            <a:ext cx="9126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588000" y="240000"/>
            <a:ext cx="5928000" cy="480000"/>
          </a:xfrm>
        </p:spPr>
        <p:txBody>
          <a:bodyPr/>
          <a:lstStyle>
            <a:lvl1pPr marL="107997" indent="-107997" algn="r">
              <a:spcAft>
                <a:spcPts val="0"/>
              </a:spcAft>
              <a:buFont typeface="+mj-lt"/>
              <a:buAutoNum type="arabicPeriod"/>
              <a:defRPr sz="750" b="1"/>
            </a:lvl1pPr>
            <a:lvl2pPr marL="107997" indent="-107997" algn="r">
              <a:spcBef>
                <a:spcPts val="0"/>
              </a:spcBef>
              <a:spcAft>
                <a:spcPts val="0"/>
              </a:spcAft>
              <a:buFont typeface="+mj-lt"/>
              <a:buAutoNum type="alphaLcPeriod"/>
              <a:defRPr sz="750"/>
            </a:lvl2pPr>
          </a:lstStyle>
          <a:p>
            <a:pPr lvl="0"/>
            <a:r>
              <a:rPr lang="fr-FR" dirty="0"/>
              <a:t>Titre</a:t>
            </a:r>
          </a:p>
          <a:p>
            <a:pPr lvl="1"/>
            <a:r>
              <a:rPr lang="fr-FR" dirty="0"/>
              <a:t>Sous-titre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81038" y="1825625"/>
            <a:ext cx="42100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014913" y="1825625"/>
            <a:ext cx="42100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34A50FD-D656-4DE1-963E-6A0115259A51}" type="datetime1">
              <a:rPr lang="fr-FR" smtClean="0"/>
              <a:t>12/05/2022</a:t>
            </a:fld>
            <a:endParaRPr lang="fr-FR"/>
          </a:p>
        </p:txBody>
      </p:sp>
      <p:sp>
        <p:nvSpPr>
          <p:cNvPr id="6" name="Espace réservé du pied de page 5"/>
          <p:cNvSpPr>
            <a:spLocks noGrp="1"/>
          </p:cNvSpPr>
          <p:nvPr>
            <p:ph type="ftr" sz="quarter" idx="11"/>
          </p:nvPr>
        </p:nvSpPr>
        <p:spPr/>
        <p:txBody>
          <a:bodyPr/>
          <a:lstStyle/>
          <a:p>
            <a:r>
              <a:rPr lang="fr-FR"/>
              <a:t>DRAIO Aix-Marseille - pôle procédures</a:t>
            </a:r>
          </a:p>
        </p:txBody>
      </p:sp>
      <p:sp>
        <p:nvSpPr>
          <p:cNvPr id="7" name="Espace réservé du numéro de diapositive 6"/>
          <p:cNvSpPr>
            <a:spLocks noGrp="1"/>
          </p:cNvSpPr>
          <p:nvPr>
            <p:ph type="sldNum" sz="quarter" idx="12"/>
          </p:nvPr>
        </p:nvSpPr>
        <p:spPr/>
        <p:txBody>
          <a:bodyPr/>
          <a:lstStyle/>
          <a:p>
            <a:fld id="{109CBF6B-7A6D-4B34-AC5E-8557D12CC1EE}" type="slidenum">
              <a:rPr lang="fr-FR" smtClean="0"/>
              <a:t>‹N°›</a:t>
            </a:fld>
            <a:endParaRPr lang="fr-FR"/>
          </a:p>
        </p:txBody>
      </p:sp>
    </p:spTree>
    <p:extLst>
      <p:ext uri="{BB962C8B-B14F-4D97-AF65-F5344CB8AC3E}">
        <p14:creationId xmlns:p14="http://schemas.microsoft.com/office/powerpoint/2010/main" val="58385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82328" y="365126"/>
            <a:ext cx="8543925" cy="1325563"/>
          </a:xfrm>
        </p:spPr>
        <p:txBody>
          <a:bodyPr/>
          <a:lstStyle/>
          <a:p>
            <a:r>
              <a:rPr lang="fr-FR"/>
              <a:t>Modifiez le style du titre</a:t>
            </a:r>
          </a:p>
        </p:txBody>
      </p:sp>
      <p:sp>
        <p:nvSpPr>
          <p:cNvPr id="3" name="Espace réservé du texte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fr-FR"/>
              <a:t>Modifier les styles du texte du masque</a:t>
            </a:r>
          </a:p>
        </p:txBody>
      </p:sp>
      <p:sp>
        <p:nvSpPr>
          <p:cNvPr id="4" name="Espace réservé du contenu 3"/>
          <p:cNvSpPr>
            <a:spLocks noGrp="1"/>
          </p:cNvSpPr>
          <p:nvPr>
            <p:ph sz="half" idx="2"/>
          </p:nvPr>
        </p:nvSpPr>
        <p:spPr>
          <a:xfrm>
            <a:off x="682328" y="2505075"/>
            <a:ext cx="4190702"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fr-FR"/>
              <a:t>Modifier les styles du texte du masque</a:t>
            </a:r>
          </a:p>
        </p:txBody>
      </p:sp>
      <p:sp>
        <p:nvSpPr>
          <p:cNvPr id="6" name="Espace réservé du contenu 5"/>
          <p:cNvSpPr>
            <a:spLocks noGrp="1"/>
          </p:cNvSpPr>
          <p:nvPr>
            <p:ph sz="quarter" idx="4"/>
          </p:nvPr>
        </p:nvSpPr>
        <p:spPr>
          <a:xfrm>
            <a:off x="5014913" y="2505075"/>
            <a:ext cx="4211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618AA6A-85CD-477F-8FCC-C5F0C86791CB}" type="datetime1">
              <a:rPr lang="fr-FR" smtClean="0"/>
              <a:t>12/05/2022</a:t>
            </a:fld>
            <a:endParaRPr lang="fr-FR"/>
          </a:p>
        </p:txBody>
      </p:sp>
      <p:sp>
        <p:nvSpPr>
          <p:cNvPr id="8" name="Espace réservé du pied de page 7"/>
          <p:cNvSpPr>
            <a:spLocks noGrp="1"/>
          </p:cNvSpPr>
          <p:nvPr>
            <p:ph type="ftr" sz="quarter" idx="11"/>
          </p:nvPr>
        </p:nvSpPr>
        <p:spPr/>
        <p:txBody>
          <a:bodyPr/>
          <a:lstStyle/>
          <a:p>
            <a:r>
              <a:rPr lang="fr-FR"/>
              <a:t>DRAIO Aix-Marseille - pôle procédures</a:t>
            </a:r>
          </a:p>
        </p:txBody>
      </p:sp>
      <p:sp>
        <p:nvSpPr>
          <p:cNvPr id="9" name="Espace réservé du numéro de diapositive 8"/>
          <p:cNvSpPr>
            <a:spLocks noGrp="1"/>
          </p:cNvSpPr>
          <p:nvPr>
            <p:ph type="sldNum" sz="quarter" idx="12"/>
          </p:nvPr>
        </p:nvSpPr>
        <p:spPr/>
        <p:txBody>
          <a:bodyPr/>
          <a:lstStyle/>
          <a:p>
            <a:fld id="{109CBF6B-7A6D-4B34-AC5E-8557D12CC1EE}" type="slidenum">
              <a:rPr lang="fr-FR" smtClean="0"/>
              <a:t>‹N°›</a:t>
            </a:fld>
            <a:endParaRPr lang="fr-FR"/>
          </a:p>
        </p:txBody>
      </p:sp>
    </p:spTree>
    <p:extLst>
      <p:ext uri="{BB962C8B-B14F-4D97-AF65-F5344CB8AC3E}">
        <p14:creationId xmlns:p14="http://schemas.microsoft.com/office/powerpoint/2010/main" val="104804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A50B50E-A168-4D5B-B05A-0417DDCA5B27}" type="datetime1">
              <a:rPr lang="fr-FR" smtClean="0"/>
              <a:t>12/05/2022</a:t>
            </a:fld>
            <a:endParaRPr lang="fr-FR"/>
          </a:p>
        </p:txBody>
      </p:sp>
      <p:sp>
        <p:nvSpPr>
          <p:cNvPr id="5" name="Espace réservé du pied de page 4"/>
          <p:cNvSpPr>
            <a:spLocks noGrp="1"/>
          </p:cNvSpPr>
          <p:nvPr>
            <p:ph type="ftr" sz="quarter" idx="11"/>
          </p:nvPr>
        </p:nvSpPr>
        <p:spPr/>
        <p:txBody>
          <a:bodyPr/>
          <a:lstStyle/>
          <a:p>
            <a:r>
              <a:rPr lang="fr-FR"/>
              <a:t>DRAIO Aix-Marseille - pôle procédures</a:t>
            </a:r>
          </a:p>
        </p:txBody>
      </p:sp>
      <p:sp>
        <p:nvSpPr>
          <p:cNvPr id="6" name="Espace réservé du numéro de diapositive 5"/>
          <p:cNvSpPr>
            <a:spLocks noGrp="1"/>
          </p:cNvSpPr>
          <p:nvPr>
            <p:ph type="sldNum" sz="quarter" idx="12"/>
          </p:nvPr>
        </p:nvSpPr>
        <p:spPr/>
        <p:txBody>
          <a:bodyPr/>
          <a:lstStyle/>
          <a:p>
            <a:fld id="{109CBF6B-7A6D-4B34-AC5E-8557D12CC1EE}" type="slidenum">
              <a:rPr lang="fr-FR" smtClean="0"/>
              <a:t>‹N°›</a:t>
            </a:fld>
            <a:endParaRPr lang="fr-FR"/>
          </a:p>
        </p:txBody>
      </p:sp>
    </p:spTree>
    <p:extLst>
      <p:ext uri="{BB962C8B-B14F-4D97-AF65-F5344CB8AC3E}">
        <p14:creationId xmlns:p14="http://schemas.microsoft.com/office/powerpoint/2010/main" val="2013837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jp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89999" y="1200000"/>
            <a:ext cx="9126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89999" y="2448000"/>
            <a:ext cx="9126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8248500" y="6378000"/>
            <a:ext cx="1267500" cy="480000"/>
          </a:xfrm>
          <a:prstGeom prst="rect">
            <a:avLst/>
          </a:prstGeom>
        </p:spPr>
        <p:txBody>
          <a:bodyPr vert="horz" lIns="0" tIns="0" rIns="0" bIns="0" rtlCol="0" anchor="ctr" anchorCtr="0">
            <a:noAutofit/>
          </a:bodyPr>
          <a:lstStyle>
            <a:lvl1pPr algn="ctr">
              <a:defRPr sz="750" b="1">
                <a:solidFill>
                  <a:schemeClr val="tx1"/>
                </a:solidFill>
                <a:latin typeface="Arial" panose="020B0604020202020204" pitchFamily="34" charset="0"/>
                <a:cs typeface="Arial" panose="020B0604020202020204" pitchFamily="34" charset="0"/>
              </a:defRPr>
            </a:lvl1pPr>
          </a:lstStyle>
          <a:p>
            <a:pPr algn="r"/>
            <a:fld id="{FC3A0028-BF8B-4283-9972-FAD6CD531D35}" type="datetime1">
              <a:rPr lang="fr-FR" cap="all" smtClean="0"/>
              <a:t>12/05/2022</a:t>
            </a:fld>
            <a:endParaRPr lang="fr-FR" cap="all" dirty="0"/>
          </a:p>
        </p:txBody>
      </p:sp>
      <p:sp>
        <p:nvSpPr>
          <p:cNvPr id="5" name="Espace réservé du pied de page 4"/>
          <p:cNvSpPr>
            <a:spLocks noGrp="1"/>
          </p:cNvSpPr>
          <p:nvPr>
            <p:ph type="ftr" sz="quarter" idx="3"/>
          </p:nvPr>
        </p:nvSpPr>
        <p:spPr bwMode="gray">
          <a:xfrm>
            <a:off x="390000" y="6378000"/>
            <a:ext cx="6396000" cy="480000"/>
          </a:xfrm>
          <a:prstGeom prst="rect">
            <a:avLst/>
          </a:prstGeom>
        </p:spPr>
        <p:txBody>
          <a:bodyPr vert="horz" lIns="0" tIns="0" rIns="0" bIns="0" rtlCol="0" anchor="ctr" anchorCtr="0">
            <a:noAutofit/>
          </a:bodyPr>
          <a:lstStyle>
            <a:lvl1pPr algn="l">
              <a:defRPr sz="750" b="1">
                <a:solidFill>
                  <a:schemeClr val="tx1"/>
                </a:solidFill>
                <a:latin typeface="Arial" panose="020B0604020202020204" pitchFamily="34" charset="0"/>
                <a:cs typeface="Arial" panose="020B0604020202020204" pitchFamily="34" charset="0"/>
              </a:defRPr>
            </a:lvl1pPr>
          </a:lstStyle>
          <a:p>
            <a:r>
              <a:rPr lang="fr-FR"/>
              <a:t>DRAIO Aix-Marseille - pôle procédures</a:t>
            </a:r>
            <a:endParaRPr lang="fr-FR" dirty="0"/>
          </a:p>
        </p:txBody>
      </p:sp>
      <p:sp>
        <p:nvSpPr>
          <p:cNvPr id="6" name="Espace réservé du numéro de diapositive 5"/>
          <p:cNvSpPr>
            <a:spLocks noGrp="1"/>
          </p:cNvSpPr>
          <p:nvPr>
            <p:ph type="sldNum" sz="quarter" idx="4"/>
          </p:nvPr>
        </p:nvSpPr>
        <p:spPr bwMode="gray">
          <a:xfrm>
            <a:off x="6786000" y="6378000"/>
            <a:ext cx="1462500" cy="480000"/>
          </a:xfrm>
          <a:prstGeom prst="rect">
            <a:avLst/>
          </a:prstGeom>
        </p:spPr>
        <p:txBody>
          <a:bodyPr vert="horz" lIns="0" tIns="0" rIns="0" bIns="0" rtlCol="0" anchor="ctr" anchorCtr="0">
            <a:noAutofit/>
          </a:bodyPr>
          <a:lstStyle>
            <a:lvl1pPr algn="r">
              <a:defRPr sz="750" b="1">
                <a:solidFill>
                  <a:schemeClr val="tx1"/>
                </a:solidFill>
                <a:latin typeface="Arial" panose="020B0604020202020204" pitchFamily="34" charset="0"/>
                <a:cs typeface="Arial" panose="020B0604020202020204" pitchFamily="34" charset="0"/>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90000" y="6379200"/>
            <a:ext cx="9126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2EEA27FB-B3C4-C44A-96A6-0D96EF7B0FAD}"/>
              </a:ext>
            </a:extLst>
          </p:cNvPr>
          <p:cNvPicPr>
            <a:picLocks noChangeAspect="1"/>
          </p:cNvPicPr>
          <p:nvPr userDrawn="1"/>
        </p:nvPicPr>
        <p:blipFill>
          <a:blip r:embed="rId11"/>
          <a:stretch>
            <a:fillRect/>
          </a:stretch>
        </p:blipFill>
        <p:spPr>
          <a:xfrm>
            <a:off x="288000" y="108000"/>
            <a:ext cx="704560" cy="491923"/>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 id="2147483813" r:id="rId7"/>
    <p:sldLayoutId id="2147483814" r:id="rId8"/>
    <p:sldLayoutId id="2147483815" r:id="rId9"/>
  </p:sldLayoutIdLst>
  <p:hf hdr="0"/>
  <p:txStyles>
    <p:title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8" rtl="0" eaLnBrk="1" latinLnBrk="0" hangingPunct="1">
        <a:lnSpc>
          <a:spcPct val="100000"/>
        </a:lnSpc>
        <a:spcBef>
          <a:spcPts val="0"/>
        </a:spcBef>
        <a:spcAft>
          <a:spcPts val="500"/>
        </a:spcAft>
        <a:buFont typeface="Arial" pitchFamily="34" charset="0"/>
        <a:buNone/>
        <a:defRPr sz="1050" b="0" kern="1200">
          <a:solidFill>
            <a:schemeClr val="tx1"/>
          </a:solidFill>
          <a:latin typeface="Arial" panose="020B0604020202020204" pitchFamily="34" charset="0"/>
          <a:ea typeface="+mn-ea"/>
          <a:cs typeface="Arial" panose="020B0604020202020204" pitchFamily="34" charset="0"/>
        </a:defRPr>
      </a:lvl1pPr>
      <a:lvl2pPr marL="251994" indent="-71999" algn="l" defTabSz="914378" rtl="0" eaLnBrk="1" latinLnBrk="0" hangingPunct="1">
        <a:lnSpc>
          <a:spcPct val="100000"/>
        </a:lnSpc>
        <a:spcBef>
          <a:spcPts val="600"/>
        </a:spcBef>
        <a:spcAft>
          <a:spcPts val="600"/>
        </a:spcAft>
        <a:buFont typeface="Arial" pitchFamily="34" charset="0"/>
        <a:buChar char="•"/>
        <a:defRPr sz="950" kern="1200">
          <a:solidFill>
            <a:schemeClr val="tx1"/>
          </a:solidFill>
          <a:latin typeface="Arial" panose="020B0604020202020204" pitchFamily="34" charset="0"/>
          <a:ea typeface="+mn-ea"/>
          <a:cs typeface="Arial" panose="020B0604020202020204" pitchFamily="34" charset="0"/>
        </a:defRPr>
      </a:lvl2pPr>
      <a:lvl3pPr marL="431990" indent="-71999" algn="l" defTabSz="914378"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Arial" panose="020B0604020202020204" pitchFamily="34" charset="0"/>
          <a:ea typeface="+mn-ea"/>
          <a:cs typeface="Arial" panose="020B0604020202020204" pitchFamily="34" charset="0"/>
        </a:defRPr>
      </a:lvl3pPr>
      <a:lvl4pPr marL="611985" indent="-71999" algn="l" defTabSz="914378"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Arial" panose="020B0604020202020204" pitchFamily="34" charset="0"/>
          <a:ea typeface="+mn-ea"/>
          <a:cs typeface="Arial" panose="020B0604020202020204" pitchFamily="34" charset="0"/>
        </a:defRPr>
      </a:lvl4pPr>
      <a:lvl5pPr marL="827979" indent="-71999" algn="l" defTabSz="914378"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E71F82B-E4BE-41A0-B682-E00C5A4782CF}"/>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7FDF419-604F-49CB-AF4B-536C4752019C}"/>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86DF17-9D0B-4864-850E-F8EF4726CB3C}"/>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pPr algn="r"/>
            <a:fld id="{95D60D2D-ECC1-4517-ADAE-D960455D0079}"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C6544FEB-156B-422A-B369-924F68EEBFAF}"/>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A914C7B2-46F1-4E13-9C9D-3CDCD1F63F93}"/>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733122C9-A0B9-462F-8757-0847AD287B63}" type="slidenum">
              <a:rPr lang="fr-FR" smtClean="0"/>
              <a:pPr/>
              <a:t>‹N°›</a:t>
            </a:fld>
            <a:endParaRPr lang="fr-FR" dirty="0"/>
          </a:p>
        </p:txBody>
      </p:sp>
      <p:cxnSp>
        <p:nvCxnSpPr>
          <p:cNvPr id="7" name="Connecteur droit 6">
            <a:extLst>
              <a:ext uri="{FF2B5EF4-FFF2-40B4-BE49-F238E27FC236}">
                <a16:creationId xmlns:a16="http://schemas.microsoft.com/office/drawing/2014/main" id="{152A2B63-0828-45C7-884D-E2FBF5BDF6B3}"/>
              </a:ext>
            </a:extLst>
          </p:cNvPr>
          <p:cNvCxnSpPr/>
          <p:nvPr userDrawn="1"/>
        </p:nvCxnSpPr>
        <p:spPr bwMode="gray">
          <a:xfrm>
            <a:off x="390000" y="6379200"/>
            <a:ext cx="9126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E6659117-F77D-4822-8618-F996BD18966D}"/>
              </a:ext>
            </a:extLst>
          </p:cNvPr>
          <p:cNvPicPr>
            <a:picLocks noChangeAspect="1"/>
          </p:cNvPicPr>
          <p:nvPr userDrawn="1"/>
        </p:nvPicPr>
        <p:blipFill>
          <a:blip r:embed="rId15"/>
          <a:stretch>
            <a:fillRect/>
          </a:stretch>
        </p:blipFill>
        <p:spPr>
          <a:xfrm>
            <a:off x="288000" y="108000"/>
            <a:ext cx="704560" cy="491923"/>
          </a:xfrm>
          <a:prstGeom prst="rect">
            <a:avLst/>
          </a:prstGeom>
        </p:spPr>
      </p:pic>
    </p:spTree>
    <p:extLst>
      <p:ext uri="{BB962C8B-B14F-4D97-AF65-F5344CB8AC3E}">
        <p14:creationId xmlns:p14="http://schemas.microsoft.com/office/powerpoint/2010/main" val="411660043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hdr="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fr-FR"/>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chart" Target="../charts/char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dirty="0"/>
          </a:p>
        </p:txBody>
      </p:sp>
      <p:sp>
        <p:nvSpPr>
          <p:cNvPr id="6" name="Espace réservé du texte 5"/>
          <p:cNvSpPr>
            <a:spLocks noGrp="1"/>
          </p:cNvSpPr>
          <p:nvPr>
            <p:ph type="body" sz="quarter" idx="13"/>
          </p:nvPr>
        </p:nvSpPr>
        <p:spPr>
          <a:xfrm>
            <a:off x="819150" y="2492896"/>
            <a:ext cx="8112125" cy="2196901"/>
          </a:xfrm>
        </p:spPr>
        <p:txBody>
          <a:bodyPr>
            <a:normAutofit fontScale="92500"/>
          </a:bodyPr>
          <a:lstStyle/>
          <a:p>
            <a:pPr marL="0" indent="0">
              <a:buNone/>
            </a:pPr>
            <a:r>
              <a:rPr lang="fr-FR" sz="2800" cap="none" dirty="0">
                <a:solidFill>
                  <a:srgbClr val="00006D"/>
                </a:solidFill>
                <a:latin typeface="Arial" panose="020B0604020202020204" pitchFamily="34" charset="0"/>
                <a:cs typeface="Arial" panose="020B0604020202020204" pitchFamily="34" charset="0"/>
              </a:rPr>
              <a:t>Bilan de l’orientation et de l’affectation en lycée</a:t>
            </a:r>
          </a:p>
          <a:p>
            <a:endParaRPr lang="fr-FR" sz="2400" cap="none" dirty="0">
              <a:solidFill>
                <a:srgbClr val="00006D"/>
              </a:solidFill>
              <a:latin typeface="Arial" panose="020B0604020202020204" pitchFamily="34" charset="0"/>
              <a:cs typeface="Arial" panose="020B0604020202020204" pitchFamily="34" charset="0"/>
            </a:endParaRPr>
          </a:p>
          <a:p>
            <a:pPr marL="0" indent="0">
              <a:buNone/>
            </a:pPr>
            <a:r>
              <a:rPr lang="fr-FR" sz="2400" cap="none" dirty="0">
                <a:solidFill>
                  <a:srgbClr val="00006D"/>
                </a:solidFill>
                <a:latin typeface="Arial" panose="020B0604020202020204" pitchFamily="34" charset="0"/>
                <a:cs typeface="Arial" panose="020B0604020202020204" pitchFamily="34" charset="0"/>
              </a:rPr>
              <a:t>DRAIO Aix Marseille – Pôle procédures</a:t>
            </a:r>
          </a:p>
          <a:p>
            <a:endParaRPr lang="fr-FR" sz="2400" cap="none" dirty="0">
              <a:solidFill>
                <a:srgbClr val="00006D"/>
              </a:solidFill>
              <a:latin typeface="Arial" panose="020B0604020202020204" pitchFamily="34" charset="0"/>
              <a:cs typeface="Arial" panose="020B0604020202020204" pitchFamily="34" charset="0"/>
            </a:endParaRPr>
          </a:p>
          <a:p>
            <a:pPr marL="0" indent="0">
              <a:buNone/>
            </a:pPr>
            <a:r>
              <a:rPr lang="fr-FR" sz="2400" cap="none" dirty="0">
                <a:solidFill>
                  <a:srgbClr val="00006D"/>
                </a:solidFill>
                <a:latin typeface="Arial" panose="020B0604020202020204" pitchFamily="34" charset="0"/>
                <a:cs typeface="Arial" panose="020B0604020202020204" pitchFamily="34" charset="0"/>
              </a:rPr>
              <a:t>Juin 2021 (mise à jour mai 2022)</a:t>
            </a:r>
          </a:p>
        </p:txBody>
      </p:sp>
      <p:sp>
        <p:nvSpPr>
          <p:cNvPr id="7" name="Espace réservé de la date 6">
            <a:extLst>
              <a:ext uri="{FF2B5EF4-FFF2-40B4-BE49-F238E27FC236}">
                <a16:creationId xmlns:a16="http://schemas.microsoft.com/office/drawing/2014/main" id="{5BBDF1BB-0D84-4093-9C87-49ECE80E9247}"/>
              </a:ext>
            </a:extLst>
          </p:cNvPr>
          <p:cNvSpPr>
            <a:spLocks noGrp="1"/>
          </p:cNvSpPr>
          <p:nvPr>
            <p:ph type="dt" sz="half" idx="10"/>
          </p:nvPr>
        </p:nvSpPr>
        <p:spPr/>
        <p:txBody>
          <a:bodyPr/>
          <a:lstStyle/>
          <a:p>
            <a:pPr algn="r"/>
            <a:fld id="{FEE3E74C-B28F-4AF8-9234-0022FD321E73}" type="datetime1">
              <a:rPr lang="fr-FR" cap="all" smtClean="0"/>
              <a:t>12/05/2022</a:t>
            </a:fld>
            <a:endParaRPr lang="fr-FR" cap="all" dirty="0"/>
          </a:p>
        </p:txBody>
      </p:sp>
      <p:sp>
        <p:nvSpPr>
          <p:cNvPr id="8" name="Espace réservé du pied de page 7">
            <a:extLst>
              <a:ext uri="{FF2B5EF4-FFF2-40B4-BE49-F238E27FC236}">
                <a16:creationId xmlns:a16="http://schemas.microsoft.com/office/drawing/2014/main" id="{18295BA7-0E55-411A-B7F0-6233033355C0}"/>
              </a:ext>
            </a:extLst>
          </p:cNvPr>
          <p:cNvSpPr>
            <a:spLocks noGrp="1"/>
          </p:cNvSpPr>
          <p:nvPr>
            <p:ph type="ftr" sz="quarter" idx="11"/>
          </p:nvPr>
        </p:nvSpPr>
        <p:spPr/>
        <p:txBody>
          <a:bodyPr/>
          <a:lstStyle/>
          <a:p>
            <a:r>
              <a:rPr lang="fr-FR"/>
              <a:t>DRAIO Aix-Marseille - pôle procédures</a:t>
            </a:r>
            <a:endParaRPr lang="fr-FR" dirty="0"/>
          </a:p>
        </p:txBody>
      </p:sp>
      <p:sp>
        <p:nvSpPr>
          <p:cNvPr id="9" name="Espace réservé du numéro de diapositive 8">
            <a:extLst>
              <a:ext uri="{FF2B5EF4-FFF2-40B4-BE49-F238E27FC236}">
                <a16:creationId xmlns:a16="http://schemas.microsoft.com/office/drawing/2014/main" id="{1F15FF89-A647-4A6F-B9EE-C7145ED8CC33}"/>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Tree>
    <p:extLst>
      <p:ext uri="{BB962C8B-B14F-4D97-AF65-F5344CB8AC3E}">
        <p14:creationId xmlns:p14="http://schemas.microsoft.com/office/powerpoint/2010/main" val="418151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txBox="1">
            <a:spLocks/>
          </p:cNvSpPr>
          <p:nvPr/>
        </p:nvSpPr>
        <p:spPr bwMode="gray">
          <a:xfrm>
            <a:off x="840959" y="692696"/>
            <a:ext cx="8090316" cy="960000"/>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r>
              <a:rPr lang="fr-FR" sz="2400" b="0" dirty="0">
                <a:solidFill>
                  <a:srgbClr val="00006D"/>
                </a:solidFill>
              </a:rPr>
              <a:t>Affectation post-2</a:t>
            </a:r>
            <a:r>
              <a:rPr lang="fr-FR" sz="2400" b="0" baseline="30000" dirty="0">
                <a:solidFill>
                  <a:srgbClr val="00006D"/>
                </a:solidFill>
              </a:rPr>
              <a:t>nde</a:t>
            </a:r>
            <a:r>
              <a:rPr lang="fr-FR" sz="2400" b="0" dirty="0">
                <a:solidFill>
                  <a:srgbClr val="00006D"/>
                </a:solidFill>
              </a:rPr>
              <a:t> par département</a:t>
            </a:r>
          </a:p>
          <a:p>
            <a:r>
              <a:rPr lang="fr-FR" sz="1800" b="0" dirty="0">
                <a:solidFill>
                  <a:srgbClr val="00006D"/>
                </a:solidFill>
              </a:rPr>
              <a:t>(</a:t>
            </a:r>
            <a:r>
              <a:rPr lang="fr-FR" sz="1800" b="0" dirty="0" err="1">
                <a:solidFill>
                  <a:srgbClr val="00006D"/>
                </a:solidFill>
              </a:rPr>
              <a:t>étab</a:t>
            </a:r>
            <a:r>
              <a:rPr lang="fr-FR" sz="1800" b="0" dirty="0">
                <a:solidFill>
                  <a:srgbClr val="00006D"/>
                </a:solidFill>
              </a:rPr>
              <a:t>. agricoles compris)</a:t>
            </a:r>
          </a:p>
          <a:p>
            <a:pPr lvl="0">
              <a:lnSpc>
                <a:spcPct val="100000"/>
              </a:lnSpc>
              <a:spcBef>
                <a:spcPts val="0"/>
              </a:spcBef>
              <a:spcAft>
                <a:spcPts val="500"/>
              </a:spcAft>
            </a:pPr>
            <a:r>
              <a:rPr lang="fr-FR" sz="1000" b="0" i="1" dirty="0">
                <a:solidFill>
                  <a:prstClr val="black"/>
                </a:solidFill>
              </a:rPr>
              <a:t>Source : requête palier 2</a:t>
            </a:r>
            <a:r>
              <a:rPr lang="fr-FR" sz="1000" b="0" i="1" baseline="30000" dirty="0">
                <a:solidFill>
                  <a:prstClr val="black"/>
                </a:solidFill>
              </a:rPr>
              <a:t>nd</a:t>
            </a:r>
            <a:r>
              <a:rPr lang="fr-FR" sz="1000" b="0" i="1" dirty="0">
                <a:solidFill>
                  <a:prstClr val="black"/>
                </a:solidFill>
              </a:rPr>
              <a:t> </a:t>
            </a:r>
            <a:r>
              <a:rPr lang="fr-FR" sz="1000" b="0" i="1" dirty="0" err="1">
                <a:solidFill>
                  <a:prstClr val="black"/>
                </a:solidFill>
                <a:ea typeface="+mn-ea"/>
              </a:rPr>
              <a:t>Affelnet</a:t>
            </a:r>
            <a:r>
              <a:rPr lang="fr-FR" sz="1000" b="0" i="1" dirty="0">
                <a:solidFill>
                  <a:prstClr val="black"/>
                </a:solidFill>
                <a:ea typeface="+mn-ea"/>
              </a:rPr>
              <a:t> lycée – état de l’affectation en voie pro et techno public - 2021.06.28 – traitement final</a:t>
            </a:r>
            <a:endParaRPr lang="fr-FR" sz="1000" b="0" i="1" dirty="0"/>
          </a:p>
        </p:txBody>
      </p:sp>
      <p:graphicFrame>
        <p:nvGraphicFramePr>
          <p:cNvPr id="9" name="Tableau 8">
            <a:extLst>
              <a:ext uri="{FF2B5EF4-FFF2-40B4-BE49-F238E27FC236}">
                <a16:creationId xmlns:a16="http://schemas.microsoft.com/office/drawing/2014/main" id="{25148C9E-2BF0-440C-9804-AE1AE2A9730F}"/>
              </a:ext>
            </a:extLst>
          </p:cNvPr>
          <p:cNvGraphicFramePr>
            <a:graphicFrameLocks noGrp="1"/>
          </p:cNvGraphicFramePr>
          <p:nvPr>
            <p:extLst>
              <p:ext uri="{D42A27DB-BD31-4B8C-83A1-F6EECF244321}">
                <p14:modId xmlns:p14="http://schemas.microsoft.com/office/powerpoint/2010/main" val="4058127323"/>
              </p:ext>
            </p:extLst>
          </p:nvPr>
        </p:nvGraphicFramePr>
        <p:xfrm>
          <a:off x="560512" y="2456620"/>
          <a:ext cx="4073199" cy="2766673"/>
        </p:xfrm>
        <a:graphic>
          <a:graphicData uri="http://schemas.openxmlformats.org/drawingml/2006/table">
            <a:tbl>
              <a:tblPr firstRow="1" bandRow="1">
                <a:tableStyleId>{5C22544A-7EE6-4342-B048-85BDC9FD1C3A}</a:tableStyleId>
              </a:tblPr>
              <a:tblGrid>
                <a:gridCol w="860535">
                  <a:extLst>
                    <a:ext uri="{9D8B030D-6E8A-4147-A177-3AD203B41FA5}">
                      <a16:colId xmlns:a16="http://schemas.microsoft.com/office/drawing/2014/main" val="4261134895"/>
                    </a:ext>
                  </a:extLst>
                </a:gridCol>
                <a:gridCol w="631059">
                  <a:extLst>
                    <a:ext uri="{9D8B030D-6E8A-4147-A177-3AD203B41FA5}">
                      <a16:colId xmlns:a16="http://schemas.microsoft.com/office/drawing/2014/main" val="3305991620"/>
                    </a:ext>
                  </a:extLst>
                </a:gridCol>
                <a:gridCol w="516321">
                  <a:extLst>
                    <a:ext uri="{9D8B030D-6E8A-4147-A177-3AD203B41FA5}">
                      <a16:colId xmlns:a16="http://schemas.microsoft.com/office/drawing/2014/main" val="212045482"/>
                    </a:ext>
                  </a:extLst>
                </a:gridCol>
                <a:gridCol w="631059">
                  <a:extLst>
                    <a:ext uri="{9D8B030D-6E8A-4147-A177-3AD203B41FA5}">
                      <a16:colId xmlns:a16="http://schemas.microsoft.com/office/drawing/2014/main" val="4118745883"/>
                    </a:ext>
                  </a:extLst>
                </a:gridCol>
                <a:gridCol w="688428">
                  <a:extLst>
                    <a:ext uri="{9D8B030D-6E8A-4147-A177-3AD203B41FA5}">
                      <a16:colId xmlns:a16="http://schemas.microsoft.com/office/drawing/2014/main" val="3926405142"/>
                    </a:ext>
                  </a:extLst>
                </a:gridCol>
                <a:gridCol w="745797">
                  <a:extLst>
                    <a:ext uri="{9D8B030D-6E8A-4147-A177-3AD203B41FA5}">
                      <a16:colId xmlns:a16="http://schemas.microsoft.com/office/drawing/2014/main" val="2221987022"/>
                    </a:ext>
                  </a:extLst>
                </a:gridCol>
              </a:tblGrid>
              <a:tr h="504865">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Département</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Capacité scolaire</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vœux 1</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Affectés vœu 1</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Total Affectés</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Taux accès </a:t>
                      </a:r>
                    </a:p>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a:t>
                      </a:r>
                      <a:r>
                        <a:rPr lang="fr-FR" sz="1000" b="1" i="0" u="none" strike="noStrike" dirty="0" err="1">
                          <a:solidFill>
                            <a:schemeClr val="bg1"/>
                          </a:solidFill>
                          <a:effectLst/>
                          <a:latin typeface="Arial" panose="020B0604020202020204" pitchFamily="34" charset="0"/>
                          <a:cs typeface="Arial" panose="020B0604020202020204" pitchFamily="34" charset="0"/>
                        </a:rPr>
                        <a:t>aff</a:t>
                      </a:r>
                      <a:r>
                        <a:rPr lang="fr-FR" sz="1000" b="1" i="0" u="none" strike="noStrike" dirty="0">
                          <a:solidFill>
                            <a:schemeClr val="bg1"/>
                          </a:solidFill>
                          <a:effectLst/>
                          <a:latin typeface="Arial" panose="020B0604020202020204" pitchFamily="34" charset="0"/>
                          <a:cs typeface="Arial" panose="020B0604020202020204" pitchFamily="34" charset="0"/>
                        </a:rPr>
                        <a:t>/Nb v1)</a:t>
                      </a:r>
                    </a:p>
                  </a:txBody>
                  <a:tcPr marL="9525" marR="9525" marT="9525" marB="0" anchor="ctr"/>
                </a:tc>
                <a:extLst>
                  <a:ext uri="{0D108BD9-81ED-4DB2-BD59-A6C34878D82A}">
                    <a16:rowId xmlns:a16="http://schemas.microsoft.com/office/drawing/2014/main" val="2136226964"/>
                  </a:ext>
                </a:extLst>
              </a:tr>
              <a:tr h="376968">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368</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346</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316</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329</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95,1</a:t>
                      </a:r>
                    </a:p>
                  </a:txBody>
                  <a:tcPr marL="9525" marR="9525" marT="9525" marB="0" anchor="ctr"/>
                </a:tc>
                <a:extLst>
                  <a:ext uri="{0D108BD9-81ED-4DB2-BD59-A6C34878D82A}">
                    <a16:rowId xmlns:a16="http://schemas.microsoft.com/office/drawing/2014/main" val="2475204866"/>
                  </a:ext>
                </a:extLst>
              </a:tr>
              <a:tr h="376968">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363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382</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343</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349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91,4</a:t>
                      </a:r>
                    </a:p>
                  </a:txBody>
                  <a:tcPr marL="9525" marR="9525" marT="9525" marB="0" anchor="ctr"/>
                </a:tc>
                <a:extLst>
                  <a:ext uri="{0D108BD9-81ED-4DB2-BD59-A6C34878D82A}">
                    <a16:rowId xmlns:a16="http://schemas.microsoft.com/office/drawing/2014/main" val="2141007477"/>
                  </a:ext>
                </a:extLst>
              </a:tr>
              <a:tr h="376968">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3988</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4318</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3498</a:t>
                      </a:r>
                    </a:p>
                  </a:txBody>
                  <a:tcPr marL="9525" marR="9525" marT="9525" marB="0" anchor="ct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3862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89,4</a:t>
                      </a:r>
                    </a:p>
                  </a:txBody>
                  <a:tcPr marL="9525" marR="9525" marT="9525" marB="0" anchor="ctr"/>
                </a:tc>
                <a:extLst>
                  <a:ext uri="{0D108BD9-81ED-4DB2-BD59-A6C34878D82A}">
                    <a16:rowId xmlns:a16="http://schemas.microsoft.com/office/drawing/2014/main" val="2021519590"/>
                  </a:ext>
                </a:extLst>
              </a:tr>
              <a:tr h="376968">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84</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1407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1496</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1203</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1349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90,2</a:t>
                      </a:r>
                    </a:p>
                  </a:txBody>
                  <a:tcPr marL="9525" marR="9525" marT="9525" marB="0" anchor="ctr"/>
                </a:tc>
                <a:extLst>
                  <a:ext uri="{0D108BD9-81ED-4DB2-BD59-A6C34878D82A}">
                    <a16:rowId xmlns:a16="http://schemas.microsoft.com/office/drawing/2014/main" val="2133449154"/>
                  </a:ext>
                </a:extLst>
              </a:tr>
              <a:tr h="376968">
                <a:tc>
                  <a:txBody>
                    <a:bodyPr/>
                    <a:lstStyle/>
                    <a:p>
                      <a:pPr algn="ctr" fontAlgn="ctr"/>
                      <a:r>
                        <a:rPr lang="fr-FR" sz="1000" b="1" i="0" u="none" strike="noStrike" dirty="0">
                          <a:solidFill>
                            <a:srgbClr val="000000"/>
                          </a:solidFill>
                          <a:effectLst/>
                          <a:latin typeface="Arial" panose="020B0604020202020204" pitchFamily="34" charset="0"/>
                          <a:cs typeface="Arial" panose="020B0604020202020204" pitchFamily="34" charset="0"/>
                        </a:rPr>
                        <a:t>Académie</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6126</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6542</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5360</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5889</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90,0</a:t>
                      </a:r>
                    </a:p>
                  </a:txBody>
                  <a:tcPr marL="9525" marR="9525" marT="9525" marB="0" anchor="ctr">
                    <a:solidFill>
                      <a:srgbClr val="4F97BF"/>
                    </a:solidFill>
                  </a:tcPr>
                </a:tc>
                <a:extLst>
                  <a:ext uri="{0D108BD9-81ED-4DB2-BD59-A6C34878D82A}">
                    <a16:rowId xmlns:a16="http://schemas.microsoft.com/office/drawing/2014/main" val="3306543042"/>
                  </a:ext>
                </a:extLst>
              </a:tr>
              <a:tr h="376968">
                <a:tc>
                  <a:txBody>
                    <a:bodyPr/>
                    <a:lstStyle/>
                    <a:p>
                      <a:pPr algn="ctr" fontAlgn="ctr"/>
                      <a:r>
                        <a:rPr lang="fr-FR" sz="1000" b="0" i="0" u="none" strike="noStrike" dirty="0">
                          <a:solidFill>
                            <a:srgbClr val="000000"/>
                          </a:solidFill>
                          <a:effectLst/>
                          <a:latin typeface="Arial" panose="020B0604020202020204" pitchFamily="34" charset="0"/>
                          <a:cs typeface="Arial" panose="020B0604020202020204" pitchFamily="34" charset="0"/>
                        </a:rPr>
                        <a:t>Rappel 2020</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6245</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6568</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5526</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5976</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91,0</a:t>
                      </a:r>
                    </a:p>
                  </a:txBody>
                  <a:tcPr marL="9525" marR="9525" marT="9525" marB="0" anchor="ctr">
                    <a:solidFill>
                      <a:schemeClr val="bg1">
                        <a:lumMod val="95000"/>
                      </a:schemeClr>
                    </a:solidFill>
                  </a:tcPr>
                </a:tc>
                <a:extLst>
                  <a:ext uri="{0D108BD9-81ED-4DB2-BD59-A6C34878D82A}">
                    <a16:rowId xmlns:a16="http://schemas.microsoft.com/office/drawing/2014/main" val="231481583"/>
                  </a:ext>
                </a:extLst>
              </a:tr>
            </a:tbl>
          </a:graphicData>
        </a:graphic>
      </p:graphicFrame>
      <p:graphicFrame>
        <p:nvGraphicFramePr>
          <p:cNvPr id="10" name="Tableau 9">
            <a:extLst>
              <a:ext uri="{FF2B5EF4-FFF2-40B4-BE49-F238E27FC236}">
                <a16:creationId xmlns:a16="http://schemas.microsoft.com/office/drawing/2014/main" id="{3D5874B6-3CF1-4D0A-8FB4-B75508F389AB}"/>
              </a:ext>
            </a:extLst>
          </p:cNvPr>
          <p:cNvGraphicFramePr>
            <a:graphicFrameLocks noGrp="1"/>
          </p:cNvGraphicFramePr>
          <p:nvPr>
            <p:extLst>
              <p:ext uri="{D42A27DB-BD31-4B8C-83A1-F6EECF244321}">
                <p14:modId xmlns:p14="http://schemas.microsoft.com/office/powerpoint/2010/main" val="959521307"/>
              </p:ext>
            </p:extLst>
          </p:nvPr>
        </p:nvGraphicFramePr>
        <p:xfrm>
          <a:off x="4807834" y="2456621"/>
          <a:ext cx="4073199" cy="2774301"/>
        </p:xfrm>
        <a:graphic>
          <a:graphicData uri="http://schemas.openxmlformats.org/drawingml/2006/table">
            <a:tbl>
              <a:tblPr firstRow="1" bandRow="1">
                <a:tableStyleId>{5C22544A-7EE6-4342-B048-85BDC9FD1C3A}</a:tableStyleId>
              </a:tblPr>
              <a:tblGrid>
                <a:gridCol w="860535">
                  <a:extLst>
                    <a:ext uri="{9D8B030D-6E8A-4147-A177-3AD203B41FA5}">
                      <a16:colId xmlns:a16="http://schemas.microsoft.com/office/drawing/2014/main" val="4261134895"/>
                    </a:ext>
                  </a:extLst>
                </a:gridCol>
                <a:gridCol w="631059">
                  <a:extLst>
                    <a:ext uri="{9D8B030D-6E8A-4147-A177-3AD203B41FA5}">
                      <a16:colId xmlns:a16="http://schemas.microsoft.com/office/drawing/2014/main" val="3305991620"/>
                    </a:ext>
                  </a:extLst>
                </a:gridCol>
                <a:gridCol w="516321">
                  <a:extLst>
                    <a:ext uri="{9D8B030D-6E8A-4147-A177-3AD203B41FA5}">
                      <a16:colId xmlns:a16="http://schemas.microsoft.com/office/drawing/2014/main" val="212045482"/>
                    </a:ext>
                  </a:extLst>
                </a:gridCol>
                <a:gridCol w="631059">
                  <a:extLst>
                    <a:ext uri="{9D8B030D-6E8A-4147-A177-3AD203B41FA5}">
                      <a16:colId xmlns:a16="http://schemas.microsoft.com/office/drawing/2014/main" val="4118745883"/>
                    </a:ext>
                  </a:extLst>
                </a:gridCol>
                <a:gridCol w="688428">
                  <a:extLst>
                    <a:ext uri="{9D8B030D-6E8A-4147-A177-3AD203B41FA5}">
                      <a16:colId xmlns:a16="http://schemas.microsoft.com/office/drawing/2014/main" val="3926405142"/>
                    </a:ext>
                  </a:extLst>
                </a:gridCol>
                <a:gridCol w="745797">
                  <a:extLst>
                    <a:ext uri="{9D8B030D-6E8A-4147-A177-3AD203B41FA5}">
                      <a16:colId xmlns:a16="http://schemas.microsoft.com/office/drawing/2014/main" val="2221987022"/>
                    </a:ext>
                  </a:extLst>
                </a:gridCol>
              </a:tblGrid>
              <a:tr h="381411">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Département</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Capacité scolaire</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vœux 1</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Affectés vœu 1</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Total Affectés</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Taux accès </a:t>
                      </a:r>
                    </a:p>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a:t>
                      </a:r>
                      <a:r>
                        <a:rPr lang="fr-FR" sz="1000" b="1" i="0" u="none" strike="noStrike" dirty="0" err="1">
                          <a:solidFill>
                            <a:schemeClr val="bg1"/>
                          </a:solidFill>
                          <a:effectLst/>
                          <a:latin typeface="Arial" panose="020B0604020202020204" pitchFamily="34" charset="0"/>
                          <a:cs typeface="Arial" panose="020B0604020202020204" pitchFamily="34" charset="0"/>
                        </a:rPr>
                        <a:t>aff</a:t>
                      </a:r>
                      <a:r>
                        <a:rPr lang="fr-FR" sz="1000" b="1" i="0" u="none" strike="noStrike" dirty="0">
                          <a:solidFill>
                            <a:schemeClr val="bg1"/>
                          </a:solidFill>
                          <a:effectLst/>
                          <a:latin typeface="Arial" panose="020B0604020202020204" pitchFamily="34" charset="0"/>
                          <a:cs typeface="Arial" panose="020B0604020202020204" pitchFamily="34" charset="0"/>
                        </a:rPr>
                        <a:t>/Nb v1)</a:t>
                      </a:r>
                    </a:p>
                  </a:txBody>
                  <a:tcPr marL="9525" marR="9525" marT="9525" marB="0" anchor="ctr"/>
                </a:tc>
                <a:extLst>
                  <a:ext uri="{0D108BD9-81ED-4DB2-BD59-A6C34878D82A}">
                    <a16:rowId xmlns:a16="http://schemas.microsoft.com/office/drawing/2014/main" val="2136226964"/>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391</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350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340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347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99,1</a:t>
                      </a:r>
                    </a:p>
                  </a:txBody>
                  <a:tcPr marL="9525" marR="9525" marT="9525" marB="0" anchor="ctr"/>
                </a:tc>
                <a:extLst>
                  <a:ext uri="{0D108BD9-81ED-4DB2-BD59-A6C34878D82A}">
                    <a16:rowId xmlns:a16="http://schemas.microsoft.com/office/drawing/2014/main" val="2475204866"/>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273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213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208</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210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98,6</a:t>
                      </a:r>
                    </a:p>
                  </a:txBody>
                  <a:tcPr marL="9525" marR="9525" marT="9525" marB="0" anchor="ctr"/>
                </a:tc>
                <a:extLst>
                  <a:ext uri="{0D108BD9-81ED-4DB2-BD59-A6C34878D82A}">
                    <a16:rowId xmlns:a16="http://schemas.microsoft.com/office/drawing/2014/main" val="2141007477"/>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3883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3716</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3419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3620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97,4</a:t>
                      </a:r>
                    </a:p>
                  </a:txBody>
                  <a:tcPr marL="9525" marR="9525" marT="9525" marB="0" anchor="ctr"/>
                </a:tc>
                <a:extLst>
                  <a:ext uri="{0D108BD9-81ED-4DB2-BD59-A6C34878D82A}">
                    <a16:rowId xmlns:a16="http://schemas.microsoft.com/office/drawing/2014/main" val="2021519590"/>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84</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1145</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1167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1091</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1129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96,7</a:t>
                      </a:r>
                    </a:p>
                  </a:txBody>
                  <a:tcPr marL="9525" marR="9525" marT="9525" marB="0" anchor="ctr"/>
                </a:tc>
                <a:extLst>
                  <a:ext uri="{0D108BD9-81ED-4DB2-BD59-A6C34878D82A}">
                    <a16:rowId xmlns:a16="http://schemas.microsoft.com/office/drawing/2014/main" val="2133449154"/>
                  </a:ext>
                </a:extLst>
              </a:tr>
              <a:tr h="384596">
                <a:tc>
                  <a:txBody>
                    <a:bodyPr/>
                    <a:lstStyle/>
                    <a:p>
                      <a:pPr algn="ctr" fontAlgn="ctr"/>
                      <a:r>
                        <a:rPr lang="fr-FR" sz="1000" b="1" i="0" u="none" strike="noStrike" dirty="0">
                          <a:solidFill>
                            <a:srgbClr val="000000"/>
                          </a:solidFill>
                          <a:effectLst/>
                          <a:latin typeface="Arial" panose="020B0604020202020204" pitchFamily="34" charset="0"/>
                          <a:cs typeface="Arial" panose="020B0604020202020204" pitchFamily="34" charset="0"/>
                        </a:rPr>
                        <a:t>Académie</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5692</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5446</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5058</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5306</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97,4</a:t>
                      </a:r>
                    </a:p>
                  </a:txBody>
                  <a:tcPr marL="9525" marR="9525" marT="9525" marB="0" anchor="ctr">
                    <a:solidFill>
                      <a:srgbClr val="4F97BF"/>
                    </a:solidFill>
                  </a:tcPr>
                </a:tc>
                <a:extLst>
                  <a:ext uri="{0D108BD9-81ED-4DB2-BD59-A6C34878D82A}">
                    <a16:rowId xmlns:a16="http://schemas.microsoft.com/office/drawing/2014/main" val="3306543042"/>
                  </a:ext>
                </a:extLst>
              </a:tr>
              <a:tr h="384596">
                <a:tc>
                  <a:txBody>
                    <a:bodyPr/>
                    <a:lstStyle/>
                    <a:p>
                      <a:pPr algn="ctr" fontAlgn="ctr"/>
                      <a:r>
                        <a:rPr lang="fr-FR" sz="1000" b="0" i="0" u="none" strike="noStrike" dirty="0">
                          <a:solidFill>
                            <a:srgbClr val="000000"/>
                          </a:solidFill>
                          <a:effectLst/>
                          <a:latin typeface="Arial" panose="020B0604020202020204" pitchFamily="34" charset="0"/>
                          <a:cs typeface="Arial" panose="020B0604020202020204" pitchFamily="34" charset="0"/>
                        </a:rPr>
                        <a:t>Rappel 2020</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5755</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5493</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5115</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5331</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97,1</a:t>
                      </a:r>
                    </a:p>
                  </a:txBody>
                  <a:tcPr marL="9525" marR="9525" marT="9525" marB="0" anchor="ctr">
                    <a:solidFill>
                      <a:schemeClr val="bg1">
                        <a:lumMod val="95000"/>
                      </a:schemeClr>
                    </a:solidFill>
                  </a:tcPr>
                </a:tc>
                <a:extLst>
                  <a:ext uri="{0D108BD9-81ED-4DB2-BD59-A6C34878D82A}">
                    <a16:rowId xmlns:a16="http://schemas.microsoft.com/office/drawing/2014/main" val="1482454739"/>
                  </a:ext>
                </a:extLst>
              </a:tr>
            </a:tbl>
          </a:graphicData>
        </a:graphic>
      </p:graphicFrame>
      <p:sp>
        <p:nvSpPr>
          <p:cNvPr id="11" name="ZoneTexte 10">
            <a:extLst>
              <a:ext uri="{FF2B5EF4-FFF2-40B4-BE49-F238E27FC236}">
                <a16:creationId xmlns:a16="http://schemas.microsoft.com/office/drawing/2014/main" id="{C3B3BE8B-DF12-4BB0-AF36-22C77E17568D}"/>
              </a:ext>
            </a:extLst>
          </p:cNvPr>
          <p:cNvSpPr txBox="1"/>
          <p:nvPr/>
        </p:nvSpPr>
        <p:spPr>
          <a:xfrm>
            <a:off x="560512" y="1988840"/>
            <a:ext cx="2000869" cy="338554"/>
          </a:xfrm>
          <a:prstGeom prst="rect">
            <a:avLst/>
          </a:prstGeom>
          <a:noFill/>
        </p:spPr>
        <p:txBody>
          <a:bodyPr wrap="none" rtlCol="0">
            <a:spAutoFit/>
          </a:bodyPr>
          <a:lstStyle/>
          <a:p>
            <a:r>
              <a:rPr lang="fr-FR" sz="1600" b="1" dirty="0">
                <a:solidFill>
                  <a:srgbClr val="00006D"/>
                </a:solidFill>
                <a:latin typeface="Arial" panose="020B0604020202020204" pitchFamily="34" charset="0"/>
                <a:cs typeface="Arial" panose="020B0604020202020204" pitchFamily="34" charset="0"/>
              </a:rPr>
              <a:t>1</a:t>
            </a:r>
            <a:r>
              <a:rPr lang="fr-FR" sz="1600" b="1" baseline="30000" dirty="0">
                <a:solidFill>
                  <a:srgbClr val="00006D"/>
                </a:solidFill>
                <a:latin typeface="Arial" panose="020B0604020202020204" pitchFamily="34" charset="0"/>
                <a:cs typeface="Arial" panose="020B0604020202020204" pitchFamily="34" charset="0"/>
              </a:rPr>
              <a:t>re</a:t>
            </a:r>
            <a:r>
              <a:rPr lang="fr-FR" sz="1600" b="1" dirty="0">
                <a:solidFill>
                  <a:srgbClr val="00006D"/>
                </a:solidFill>
                <a:latin typeface="Arial" panose="020B0604020202020204" pitchFamily="34" charset="0"/>
                <a:cs typeface="Arial" panose="020B0604020202020204" pitchFamily="34" charset="0"/>
              </a:rPr>
              <a:t> professionnelle</a:t>
            </a:r>
          </a:p>
        </p:txBody>
      </p:sp>
      <p:sp>
        <p:nvSpPr>
          <p:cNvPr id="12" name="ZoneTexte 11">
            <a:extLst>
              <a:ext uri="{FF2B5EF4-FFF2-40B4-BE49-F238E27FC236}">
                <a16:creationId xmlns:a16="http://schemas.microsoft.com/office/drawing/2014/main" id="{BD8CC570-A9B8-4A81-BFEC-B3065D04B251}"/>
              </a:ext>
            </a:extLst>
          </p:cNvPr>
          <p:cNvSpPr txBox="1"/>
          <p:nvPr/>
        </p:nvSpPr>
        <p:spPr>
          <a:xfrm>
            <a:off x="4807834" y="1988840"/>
            <a:ext cx="1885453" cy="338554"/>
          </a:xfrm>
          <a:prstGeom prst="rect">
            <a:avLst/>
          </a:prstGeom>
          <a:noFill/>
        </p:spPr>
        <p:txBody>
          <a:bodyPr wrap="none" rtlCol="0">
            <a:spAutoFit/>
          </a:bodyPr>
          <a:lstStyle/>
          <a:p>
            <a:r>
              <a:rPr lang="fr-FR" sz="1600" b="1" dirty="0">
                <a:solidFill>
                  <a:srgbClr val="00006D"/>
                </a:solidFill>
                <a:latin typeface="Arial" panose="020B0604020202020204" pitchFamily="34" charset="0"/>
                <a:cs typeface="Arial" panose="020B0604020202020204" pitchFamily="34" charset="0"/>
              </a:rPr>
              <a:t>1</a:t>
            </a:r>
            <a:r>
              <a:rPr lang="fr-FR" sz="1600" b="1" baseline="30000" dirty="0">
                <a:solidFill>
                  <a:srgbClr val="00006D"/>
                </a:solidFill>
                <a:latin typeface="Arial" panose="020B0604020202020204" pitchFamily="34" charset="0"/>
                <a:cs typeface="Arial" panose="020B0604020202020204" pitchFamily="34" charset="0"/>
              </a:rPr>
              <a:t>re</a:t>
            </a:r>
            <a:r>
              <a:rPr lang="fr-FR" sz="1600" b="1" dirty="0">
                <a:solidFill>
                  <a:srgbClr val="00006D"/>
                </a:solidFill>
                <a:latin typeface="Arial" panose="020B0604020202020204" pitchFamily="34" charset="0"/>
                <a:cs typeface="Arial" panose="020B0604020202020204" pitchFamily="34" charset="0"/>
              </a:rPr>
              <a:t> technologique</a:t>
            </a:r>
          </a:p>
        </p:txBody>
      </p:sp>
      <p:sp>
        <p:nvSpPr>
          <p:cNvPr id="14" name="ZoneTexte 13">
            <a:extLst>
              <a:ext uri="{FF2B5EF4-FFF2-40B4-BE49-F238E27FC236}">
                <a16:creationId xmlns:a16="http://schemas.microsoft.com/office/drawing/2014/main" id="{0FCE1A76-31CA-4E69-A698-96223586E5B1}"/>
              </a:ext>
            </a:extLst>
          </p:cNvPr>
          <p:cNvSpPr txBox="1"/>
          <p:nvPr/>
        </p:nvSpPr>
        <p:spPr>
          <a:xfrm>
            <a:off x="560512" y="5585952"/>
            <a:ext cx="8320521" cy="400110"/>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A noter : la différence entre la capacité et le nombre d’élèves affectés dépend de l’adéquation entre la demande et l’offre . Certaines formations sont très demandées tandis que d’autres beaucoup moins. (cf. document Taux de pression)</a:t>
            </a:r>
          </a:p>
        </p:txBody>
      </p:sp>
      <p:sp>
        <p:nvSpPr>
          <p:cNvPr id="5" name="Espace réservé de la date 4">
            <a:extLst>
              <a:ext uri="{FF2B5EF4-FFF2-40B4-BE49-F238E27FC236}">
                <a16:creationId xmlns:a16="http://schemas.microsoft.com/office/drawing/2014/main" id="{51207C3E-6044-4889-B066-771A273C9B11}"/>
              </a:ext>
            </a:extLst>
          </p:cNvPr>
          <p:cNvSpPr>
            <a:spLocks noGrp="1"/>
          </p:cNvSpPr>
          <p:nvPr>
            <p:ph type="dt" sz="half" idx="10"/>
          </p:nvPr>
        </p:nvSpPr>
        <p:spPr/>
        <p:txBody>
          <a:bodyPr/>
          <a:lstStyle/>
          <a:p>
            <a:pPr algn="r"/>
            <a:fld id="{5603061D-4120-4F38-BEF8-A6155DD0B083}" type="datetime1">
              <a:rPr lang="fr-FR" cap="all" smtClean="0"/>
              <a:t>12/05/2022</a:t>
            </a:fld>
            <a:endParaRPr lang="fr-FR" cap="all" dirty="0"/>
          </a:p>
        </p:txBody>
      </p:sp>
      <p:sp>
        <p:nvSpPr>
          <p:cNvPr id="6" name="Espace réservé du pied de page 5">
            <a:extLst>
              <a:ext uri="{FF2B5EF4-FFF2-40B4-BE49-F238E27FC236}">
                <a16:creationId xmlns:a16="http://schemas.microsoft.com/office/drawing/2014/main" id="{C856CDF7-186B-49E0-81AD-F705BFE68B87}"/>
              </a:ext>
            </a:extLst>
          </p:cNvPr>
          <p:cNvSpPr>
            <a:spLocks noGrp="1"/>
          </p:cNvSpPr>
          <p:nvPr>
            <p:ph type="ftr" sz="quarter" idx="11"/>
          </p:nvPr>
        </p:nvSpPr>
        <p:spPr/>
        <p:txBody>
          <a:bodyPr/>
          <a:lstStyle/>
          <a:p>
            <a:r>
              <a:rPr lang="fr-FR"/>
              <a:t>DRAIO Aix-Marseille - pôle procédures</a:t>
            </a:r>
            <a:endParaRPr lang="fr-FR" dirty="0"/>
          </a:p>
        </p:txBody>
      </p:sp>
      <p:sp>
        <p:nvSpPr>
          <p:cNvPr id="7" name="Espace réservé du numéro de diapositive 6">
            <a:extLst>
              <a:ext uri="{FF2B5EF4-FFF2-40B4-BE49-F238E27FC236}">
                <a16:creationId xmlns:a16="http://schemas.microsoft.com/office/drawing/2014/main" id="{AB83AD85-9E70-4ECC-96E9-C7600315AA5D}"/>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Tree>
    <p:extLst>
      <p:ext uri="{BB962C8B-B14F-4D97-AF65-F5344CB8AC3E}">
        <p14:creationId xmlns:p14="http://schemas.microsoft.com/office/powerpoint/2010/main" val="407299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texte 7"/>
          <p:cNvSpPr>
            <a:spLocks noGrp="1"/>
          </p:cNvSpPr>
          <p:nvPr>
            <p:ph type="body" sz="quarter" idx="13"/>
          </p:nvPr>
        </p:nvSpPr>
        <p:spPr>
          <a:xfrm>
            <a:off x="819150" y="2276872"/>
            <a:ext cx="8112125" cy="648072"/>
          </a:xfrm>
        </p:spPr>
        <p:txBody>
          <a:bodyPr/>
          <a:lstStyle/>
          <a:p>
            <a:pPr marL="0" indent="0">
              <a:buNone/>
            </a:pPr>
            <a:r>
              <a:rPr lang="fr-FR" sz="2400" dirty="0">
                <a:solidFill>
                  <a:srgbClr val="00006D"/>
                </a:solidFill>
                <a:latin typeface="Arial" panose="020B0604020202020204" pitchFamily="34" charset="0"/>
                <a:cs typeface="Arial" panose="020B0604020202020204" pitchFamily="34" charset="0"/>
              </a:rPr>
              <a:t>3. </a:t>
            </a:r>
            <a:r>
              <a:rPr lang="fr-FR" sz="2400" cap="none" dirty="0">
                <a:solidFill>
                  <a:srgbClr val="00006D"/>
                </a:solidFill>
                <a:latin typeface="Arial" panose="020B0604020202020204" pitchFamily="34" charset="0"/>
                <a:cs typeface="Arial" panose="020B0604020202020204" pitchFamily="34" charset="0"/>
              </a:rPr>
              <a:t>Orientation et affectation par formation d’accueil</a:t>
            </a:r>
          </a:p>
          <a:p>
            <a:endParaRPr lang="fr-FR" sz="2400" cap="none" dirty="0">
              <a:solidFill>
                <a:srgbClr val="00006D"/>
              </a:solidFill>
              <a:latin typeface="Arial" panose="020B0604020202020204" pitchFamily="34" charset="0"/>
              <a:cs typeface="Arial" panose="020B0604020202020204" pitchFamily="34" charset="0"/>
            </a:endParaRPr>
          </a:p>
        </p:txBody>
      </p:sp>
      <p:sp>
        <p:nvSpPr>
          <p:cNvPr id="2" name="Espace réservé de la date 1">
            <a:extLst>
              <a:ext uri="{FF2B5EF4-FFF2-40B4-BE49-F238E27FC236}">
                <a16:creationId xmlns:a16="http://schemas.microsoft.com/office/drawing/2014/main" id="{B6F4C941-EB5D-4189-9B88-245DA6C10B8D}"/>
              </a:ext>
            </a:extLst>
          </p:cNvPr>
          <p:cNvSpPr>
            <a:spLocks noGrp="1"/>
          </p:cNvSpPr>
          <p:nvPr>
            <p:ph type="dt" sz="half" idx="10"/>
          </p:nvPr>
        </p:nvSpPr>
        <p:spPr/>
        <p:txBody>
          <a:bodyPr/>
          <a:lstStyle/>
          <a:p>
            <a:pPr algn="r"/>
            <a:fld id="{E6D923F9-4D5F-41D3-82F7-8E7125E8F3A9}"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963DB4A5-EBDD-406E-90B6-FC779024C8C6}"/>
              </a:ext>
            </a:extLst>
          </p:cNvPr>
          <p:cNvSpPr>
            <a:spLocks noGrp="1"/>
          </p:cNvSpPr>
          <p:nvPr>
            <p:ph type="ftr" sz="quarter" idx="11"/>
          </p:nvPr>
        </p:nvSpPr>
        <p:spPr/>
        <p:txBody>
          <a:bodyPr/>
          <a:lstStyle/>
          <a:p>
            <a:r>
              <a:rPr lang="fr-FR"/>
              <a:t>DRAIO Aix-Marseille - pôle procédures</a:t>
            </a:r>
            <a:endParaRPr lang="fr-FR" dirty="0"/>
          </a:p>
        </p:txBody>
      </p:sp>
      <p:sp>
        <p:nvSpPr>
          <p:cNvPr id="9" name="Espace réservé du numéro de diapositive 8">
            <a:extLst>
              <a:ext uri="{FF2B5EF4-FFF2-40B4-BE49-F238E27FC236}">
                <a16:creationId xmlns:a16="http://schemas.microsoft.com/office/drawing/2014/main" id="{437B8181-3D02-4112-A93F-D1E0A58DF6D9}"/>
              </a:ext>
            </a:extLst>
          </p:cNvPr>
          <p:cNvSpPr>
            <a:spLocks noGrp="1"/>
          </p:cNvSpPr>
          <p:nvPr>
            <p:ph type="sldNum" sz="quarter" idx="12"/>
          </p:nvPr>
        </p:nvSpPr>
        <p:spPr/>
        <p:txBody>
          <a:bodyPr/>
          <a:lstStyle/>
          <a:p>
            <a:fld id="{733122C9-A0B9-462F-8757-0847AD287B63}" type="slidenum">
              <a:rPr lang="fr-FR" smtClean="0"/>
              <a:pPr/>
              <a:t>11</a:t>
            </a:fld>
            <a:endParaRPr lang="fr-FR" dirty="0"/>
          </a:p>
        </p:txBody>
      </p:sp>
    </p:spTree>
    <p:extLst>
      <p:ext uri="{BB962C8B-B14F-4D97-AF65-F5344CB8AC3E}">
        <p14:creationId xmlns:p14="http://schemas.microsoft.com/office/powerpoint/2010/main" val="3299052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p:cNvSpPr>
            <a:spLocks noGrp="1"/>
          </p:cNvSpPr>
          <p:nvPr>
            <p:ph type="title"/>
          </p:nvPr>
        </p:nvSpPr>
        <p:spPr>
          <a:xfrm>
            <a:off x="819150" y="620688"/>
            <a:ext cx="8112125" cy="1134362"/>
          </a:xfrm>
        </p:spPr>
        <p:txBody>
          <a:bodyPr>
            <a:normAutofit fontScale="90000"/>
          </a:bodyPr>
          <a:lstStyle/>
          <a:p>
            <a:pPr lvl="0" defTabSz="914400">
              <a:lnSpc>
                <a:spcPct val="100000"/>
              </a:lnSpc>
              <a:spcBef>
                <a:spcPts val="0"/>
              </a:spcBef>
            </a:pPr>
            <a:r>
              <a:rPr lang="fr-FR" sz="2700" dirty="0">
                <a:solidFill>
                  <a:srgbClr val="00006D"/>
                </a:solidFill>
                <a:latin typeface="Arial" panose="020B0604020202020204" pitchFamily="34" charset="0"/>
                <a:cs typeface="Arial" panose="020B0604020202020204" pitchFamily="34" charset="0"/>
              </a:rPr>
              <a:t>Décisions d’orientation par formation d’accueil</a:t>
            </a:r>
            <a:br>
              <a:rPr lang="fr-FR" sz="2400" dirty="0">
                <a:solidFill>
                  <a:srgbClr val="00006D"/>
                </a:solidFill>
                <a:latin typeface="Arial" panose="020B0604020202020204" pitchFamily="34" charset="0"/>
                <a:cs typeface="Arial" panose="020B0604020202020204" pitchFamily="34" charset="0"/>
              </a:rPr>
            </a:br>
            <a:r>
              <a:rPr lang="fr-FR" sz="1800" dirty="0">
                <a:solidFill>
                  <a:srgbClr val="00006D"/>
                </a:solidFill>
                <a:latin typeface="Arial" panose="020B0604020202020204" pitchFamily="34" charset="0"/>
                <a:cs typeface="Arial" panose="020B0604020202020204" pitchFamily="34" charset="0"/>
              </a:rPr>
              <a:t>Comparaison Académie – France</a:t>
            </a:r>
            <a:br>
              <a:rPr lang="fr-FR" sz="2000" dirty="0">
                <a:latin typeface="Arial" panose="020B0604020202020204" pitchFamily="34" charset="0"/>
                <a:cs typeface="Arial" panose="020B0604020202020204" pitchFamily="34" charset="0"/>
              </a:rPr>
            </a:br>
            <a:r>
              <a:rPr lang="fr-FR" sz="1000" b="0" i="1" dirty="0">
                <a:solidFill>
                  <a:srgbClr val="000000"/>
                </a:solidFill>
                <a:latin typeface="Arial" panose="020B0604020202020204" pitchFamily="34" charset="0"/>
                <a:ea typeface="+mn-ea"/>
                <a:cs typeface="Arial" panose="020B0604020202020204" pitchFamily="34" charset="0"/>
              </a:rPr>
              <a:t>Sources : Module Orientation - données au 12 juillet 2021; </a:t>
            </a:r>
            <a:br>
              <a:rPr lang="fr-FR" sz="1000" b="0" i="1" dirty="0">
                <a:solidFill>
                  <a:srgbClr val="000000"/>
                </a:solidFill>
                <a:latin typeface="Arial" panose="020B0604020202020204" pitchFamily="34" charset="0"/>
                <a:ea typeface="+mn-ea"/>
                <a:cs typeface="Arial" panose="020B0604020202020204" pitchFamily="34" charset="0"/>
              </a:rPr>
            </a:br>
            <a:r>
              <a:rPr lang="fr-FR" sz="1000" b="0" i="1" dirty="0">
                <a:solidFill>
                  <a:srgbClr val="000000"/>
                </a:solidFill>
                <a:latin typeface="Arial" panose="020B0604020202020204" pitchFamily="34" charset="0"/>
                <a:ea typeface="+mn-ea"/>
                <a:cs typeface="Arial" panose="020B0604020202020204" pitchFamily="34" charset="0"/>
              </a:rPr>
              <a:t>Taux moyen participation 3</a:t>
            </a:r>
            <a:r>
              <a:rPr lang="fr-FR" sz="1000" b="0" i="1" baseline="30000" dirty="0">
                <a:solidFill>
                  <a:srgbClr val="000000"/>
                </a:solidFill>
                <a:latin typeface="Arial" panose="020B0604020202020204" pitchFamily="34" charset="0"/>
                <a:ea typeface="+mn-ea"/>
                <a:cs typeface="Arial" panose="020B0604020202020204" pitchFamily="34" charset="0"/>
              </a:rPr>
              <a:t>e</a:t>
            </a:r>
            <a:r>
              <a:rPr lang="fr-FR" sz="1000" b="0" i="1" dirty="0">
                <a:solidFill>
                  <a:srgbClr val="000000"/>
                </a:solidFill>
                <a:latin typeface="Arial" panose="020B0604020202020204" pitchFamily="34" charset="0"/>
                <a:ea typeface="+mn-ea"/>
                <a:cs typeface="Arial" panose="020B0604020202020204" pitchFamily="34" charset="0"/>
              </a:rPr>
              <a:t> : 88% (phase provisoire), 76% (phase définitive) et données de l’enquête ministérielle</a:t>
            </a:r>
            <a:br>
              <a:rPr lang="fr-FR" sz="1000" b="0" i="1" dirty="0">
                <a:solidFill>
                  <a:srgbClr val="000000"/>
                </a:solidFill>
                <a:latin typeface="Arial" panose="020B0604020202020204" pitchFamily="34" charset="0"/>
                <a:ea typeface="+mn-ea"/>
                <a:cs typeface="Arial" panose="020B0604020202020204" pitchFamily="34" charset="0"/>
              </a:rPr>
            </a:br>
            <a:r>
              <a:rPr lang="fr-FR" sz="1000" b="0" i="1" dirty="0">
                <a:solidFill>
                  <a:srgbClr val="000000"/>
                </a:solidFill>
                <a:latin typeface="Arial" panose="020B0604020202020204" pitchFamily="34" charset="0"/>
                <a:cs typeface="Arial" panose="020B0604020202020204" pitchFamily="34" charset="0"/>
              </a:rPr>
              <a:t>Taux moyen participation 2</a:t>
            </a:r>
            <a:r>
              <a:rPr lang="fr-FR" sz="1000" b="0" i="1" baseline="30000" dirty="0">
                <a:solidFill>
                  <a:srgbClr val="000000"/>
                </a:solidFill>
                <a:latin typeface="Arial" panose="020B0604020202020204" pitchFamily="34" charset="0"/>
                <a:cs typeface="Arial" panose="020B0604020202020204" pitchFamily="34" charset="0"/>
              </a:rPr>
              <a:t>nde</a:t>
            </a:r>
            <a:r>
              <a:rPr lang="fr-FR" sz="1000" b="0" i="1" dirty="0">
                <a:solidFill>
                  <a:srgbClr val="000000"/>
                </a:solidFill>
                <a:latin typeface="Arial" panose="020B0604020202020204" pitchFamily="34" charset="0"/>
                <a:cs typeface="Arial" panose="020B0604020202020204" pitchFamily="34" charset="0"/>
              </a:rPr>
              <a:t> : 81% (phase provisoire), 72% (phase définitive) et données de l’enquête ministérielle</a:t>
            </a:r>
            <a:endParaRPr lang="fr-FR" sz="1000" dirty="0">
              <a:latin typeface="Arial" panose="020B0604020202020204" pitchFamily="34" charset="0"/>
              <a:cs typeface="Arial" panose="020B0604020202020204" pitchFamily="34" charset="0"/>
            </a:endParaRPr>
          </a:p>
        </p:txBody>
      </p:sp>
      <p:sp>
        <p:nvSpPr>
          <p:cNvPr id="3" name="Espace réservé de la date 2">
            <a:extLst>
              <a:ext uri="{FF2B5EF4-FFF2-40B4-BE49-F238E27FC236}">
                <a16:creationId xmlns:a16="http://schemas.microsoft.com/office/drawing/2014/main" id="{65293F6F-A98D-4255-A21A-DC58ED9F8F70}"/>
              </a:ext>
            </a:extLst>
          </p:cNvPr>
          <p:cNvSpPr>
            <a:spLocks noGrp="1"/>
          </p:cNvSpPr>
          <p:nvPr>
            <p:ph type="dt" sz="half" idx="10"/>
          </p:nvPr>
        </p:nvSpPr>
        <p:spPr/>
        <p:txBody>
          <a:bodyPr/>
          <a:lstStyle/>
          <a:p>
            <a:fld id="{9FFD921F-EA7A-408B-9DE8-FFA636A288C4}" type="datetime1">
              <a:rPr lang="fr-FR" smtClean="0"/>
              <a:t>12/05/2022</a:t>
            </a:fld>
            <a:endParaRPr lang="fr-FR"/>
          </a:p>
        </p:txBody>
      </p:sp>
      <p:sp>
        <p:nvSpPr>
          <p:cNvPr id="5" name="Espace réservé du pied de page 4">
            <a:extLst>
              <a:ext uri="{FF2B5EF4-FFF2-40B4-BE49-F238E27FC236}">
                <a16:creationId xmlns:a16="http://schemas.microsoft.com/office/drawing/2014/main" id="{93B1FF9C-2B27-4362-81A0-07BBEF37A94E}"/>
              </a:ext>
            </a:extLst>
          </p:cNvPr>
          <p:cNvSpPr>
            <a:spLocks noGrp="1"/>
          </p:cNvSpPr>
          <p:nvPr>
            <p:ph type="ftr" sz="quarter" idx="11"/>
          </p:nvPr>
        </p:nvSpPr>
        <p:spPr/>
        <p:txBody>
          <a:bodyPr/>
          <a:lstStyle/>
          <a:p>
            <a:r>
              <a:rPr lang="fr-FR"/>
              <a:t>DRAIO Aix-Marseille - pôle procédures</a:t>
            </a:r>
          </a:p>
        </p:txBody>
      </p:sp>
      <p:sp>
        <p:nvSpPr>
          <p:cNvPr id="6" name="Espace réservé du numéro de diapositive 5">
            <a:extLst>
              <a:ext uri="{FF2B5EF4-FFF2-40B4-BE49-F238E27FC236}">
                <a16:creationId xmlns:a16="http://schemas.microsoft.com/office/drawing/2014/main" id="{2C732E9B-396D-412A-BAB0-CF4D3E99EE90}"/>
              </a:ext>
            </a:extLst>
          </p:cNvPr>
          <p:cNvSpPr>
            <a:spLocks noGrp="1"/>
          </p:cNvSpPr>
          <p:nvPr>
            <p:ph type="sldNum" sz="quarter" idx="12"/>
          </p:nvPr>
        </p:nvSpPr>
        <p:spPr/>
        <p:txBody>
          <a:bodyPr/>
          <a:lstStyle/>
          <a:p>
            <a:fld id="{109CBF6B-7A6D-4B34-AC5E-8557D12CC1EE}" type="slidenum">
              <a:rPr lang="fr-FR" smtClean="0"/>
              <a:t>12</a:t>
            </a:fld>
            <a:endParaRPr lang="fr-FR"/>
          </a:p>
        </p:txBody>
      </p:sp>
      <p:graphicFrame>
        <p:nvGraphicFramePr>
          <p:cNvPr id="10" name="Espace réservé du contenu 9">
            <a:extLst>
              <a:ext uri="{FF2B5EF4-FFF2-40B4-BE49-F238E27FC236}">
                <a16:creationId xmlns:a16="http://schemas.microsoft.com/office/drawing/2014/main" id="{EBDBA6E9-1648-44C2-83AD-07A6178B74CF}"/>
              </a:ext>
            </a:extLst>
          </p:cNvPr>
          <p:cNvGraphicFramePr>
            <a:graphicFrameLocks noGrp="1"/>
          </p:cNvGraphicFramePr>
          <p:nvPr>
            <p:ph sz="half" idx="1"/>
            <p:extLst>
              <p:ext uri="{D42A27DB-BD31-4B8C-83A1-F6EECF244321}">
                <p14:modId xmlns:p14="http://schemas.microsoft.com/office/powerpoint/2010/main" val="2556507934"/>
              </p:ext>
            </p:extLst>
          </p:nvPr>
        </p:nvGraphicFramePr>
        <p:xfrm>
          <a:off x="681038" y="2064805"/>
          <a:ext cx="4210050" cy="41121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Espace réservé du contenu 12">
            <a:extLst>
              <a:ext uri="{FF2B5EF4-FFF2-40B4-BE49-F238E27FC236}">
                <a16:creationId xmlns:a16="http://schemas.microsoft.com/office/drawing/2014/main" id="{2F35C91B-F6E3-4705-864D-33F17F22FA01}"/>
              </a:ext>
            </a:extLst>
          </p:cNvPr>
          <p:cNvGraphicFramePr>
            <a:graphicFrameLocks noGrp="1"/>
          </p:cNvGraphicFramePr>
          <p:nvPr>
            <p:ph sz="half" idx="2"/>
            <p:extLst>
              <p:ext uri="{D42A27DB-BD31-4B8C-83A1-F6EECF244321}">
                <p14:modId xmlns:p14="http://schemas.microsoft.com/office/powerpoint/2010/main" val="245167228"/>
              </p:ext>
            </p:extLst>
          </p:nvPr>
        </p:nvGraphicFramePr>
        <p:xfrm>
          <a:off x="5014913" y="2064805"/>
          <a:ext cx="4210050" cy="41121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3266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9150" y="620688"/>
            <a:ext cx="8400632" cy="1020428"/>
          </a:xfrm>
          <a:noFill/>
        </p:spPr>
        <p:txBody>
          <a:bodyPr>
            <a:noAutofit/>
          </a:bodyPr>
          <a:lstStyle/>
          <a:p>
            <a:pPr>
              <a:spcBef>
                <a:spcPct val="50000"/>
              </a:spcBef>
              <a:defRPr/>
            </a:pPr>
            <a:r>
              <a:rPr lang="fr-FR" sz="2400" dirty="0">
                <a:solidFill>
                  <a:srgbClr val="00006D"/>
                </a:solidFill>
                <a:latin typeface="Arial" panose="020B0604020202020204" pitchFamily="34" charset="0"/>
                <a:ea typeface="+mn-ea"/>
                <a:cs typeface="Arial" panose="020B0604020202020204" pitchFamily="34" charset="0"/>
              </a:rPr>
              <a:t>Evolution de l’orientation post-3</a:t>
            </a:r>
            <a:r>
              <a:rPr lang="fr-FR" sz="2400" baseline="30000" dirty="0">
                <a:solidFill>
                  <a:srgbClr val="00006D"/>
                </a:solidFill>
                <a:latin typeface="Arial" panose="020B0604020202020204" pitchFamily="34" charset="0"/>
                <a:ea typeface="+mn-ea"/>
                <a:cs typeface="Arial" panose="020B0604020202020204" pitchFamily="34" charset="0"/>
              </a:rPr>
              <a:t>e </a:t>
            </a:r>
            <a:r>
              <a:rPr lang="fr-FR" sz="2400" dirty="0">
                <a:solidFill>
                  <a:srgbClr val="00006D"/>
                </a:solidFill>
                <a:latin typeface="Arial" panose="020B0604020202020204" pitchFamily="34" charset="0"/>
                <a:cs typeface="Arial" panose="020B0604020202020204" pitchFamily="34" charset="0"/>
              </a:rPr>
              <a:t>par formation d’accueil</a:t>
            </a:r>
            <a:br>
              <a:rPr lang="fr-FR" sz="2400" dirty="0">
                <a:solidFill>
                  <a:srgbClr val="00006D"/>
                </a:solidFill>
                <a:latin typeface="Arial" panose="020B0604020202020204" pitchFamily="34" charset="0"/>
                <a:cs typeface="Arial" panose="020B0604020202020204" pitchFamily="34" charset="0"/>
              </a:rPr>
            </a:br>
            <a:r>
              <a:rPr lang="fr-FR" sz="1800" dirty="0">
                <a:solidFill>
                  <a:srgbClr val="00006D"/>
                </a:solidFill>
                <a:latin typeface="Arial" panose="020B0604020202020204" pitchFamily="34" charset="0"/>
                <a:cs typeface="Arial" panose="020B0604020202020204" pitchFamily="34" charset="0"/>
              </a:rPr>
              <a:t>Comparaison Académie – France</a:t>
            </a:r>
            <a:br>
              <a:rPr lang="fr-FR" sz="2400" dirty="0">
                <a:solidFill>
                  <a:srgbClr val="00006D"/>
                </a:solidFill>
                <a:latin typeface="Arial" panose="020B0604020202020204" pitchFamily="34" charset="0"/>
                <a:ea typeface="+mn-ea"/>
                <a:cs typeface="Arial" panose="020B0604020202020204" pitchFamily="34" charset="0"/>
              </a:rPr>
            </a:br>
            <a:r>
              <a:rPr lang="fr-FR" sz="1000" b="0" i="1" dirty="0">
                <a:latin typeface="Arial" panose="020B0604020202020204" pitchFamily="34" charset="0"/>
                <a:ea typeface="+mn-ea"/>
                <a:cs typeface="Arial" panose="020B0604020202020204" pitchFamily="34" charset="0"/>
              </a:rPr>
              <a:t>Sources : Module Orientation - données au 12 juillet 2021; </a:t>
            </a:r>
            <a:br>
              <a:rPr lang="fr-FR" sz="1000" b="0" i="1" dirty="0">
                <a:latin typeface="Arial" panose="020B0604020202020204" pitchFamily="34" charset="0"/>
                <a:ea typeface="+mn-ea"/>
                <a:cs typeface="Arial" panose="020B0604020202020204" pitchFamily="34" charset="0"/>
              </a:rPr>
            </a:br>
            <a:r>
              <a:rPr lang="fr-FR" sz="1000" b="0" i="1" dirty="0">
                <a:latin typeface="Arial" panose="020B0604020202020204" pitchFamily="34" charset="0"/>
                <a:ea typeface="+mn-ea"/>
                <a:cs typeface="Arial" panose="020B0604020202020204" pitchFamily="34" charset="0"/>
              </a:rPr>
              <a:t>Taux moyen participation : 88% (phase provisoire), 76% (phase définitive) et données de l’enquête ministérielle</a:t>
            </a:r>
            <a:br>
              <a:rPr lang="fr-FR" sz="1000" b="0" i="1" dirty="0">
                <a:latin typeface="Arial" panose="020B0604020202020204" pitchFamily="34" charset="0"/>
                <a:ea typeface="+mn-ea"/>
                <a:cs typeface="Arial" panose="020B0604020202020204" pitchFamily="34" charset="0"/>
              </a:rPr>
            </a:br>
            <a:endParaRPr lang="fr-FR" sz="1000" b="0" i="1" dirty="0">
              <a:latin typeface="Arial" panose="020B0604020202020204" pitchFamily="34" charset="0"/>
              <a:ea typeface="+mn-ea"/>
              <a:cs typeface="Arial" panose="020B0604020202020204" pitchFamily="34" charset="0"/>
            </a:endParaRPr>
          </a:p>
        </p:txBody>
      </p:sp>
      <p:sp>
        <p:nvSpPr>
          <p:cNvPr id="3" name="ZoneTexte 2"/>
          <p:cNvSpPr txBox="1"/>
          <p:nvPr/>
        </p:nvSpPr>
        <p:spPr>
          <a:xfrm>
            <a:off x="819150" y="5877272"/>
            <a:ext cx="2581126" cy="246221"/>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*Données toutes 3</a:t>
            </a:r>
            <a:r>
              <a:rPr lang="fr-FR" sz="1000" baseline="30000" dirty="0">
                <a:latin typeface="Arial" panose="020B0604020202020204" pitchFamily="34" charset="0"/>
                <a:cs typeface="Arial" panose="020B0604020202020204" pitchFamily="34" charset="0"/>
              </a:rPr>
              <a:t>e</a:t>
            </a:r>
            <a:r>
              <a:rPr lang="fr-FR" sz="1000" dirty="0">
                <a:latin typeface="Arial" panose="020B0604020202020204" pitchFamily="34" charset="0"/>
                <a:cs typeface="Arial" panose="020B0604020202020204" pitchFamily="34" charset="0"/>
              </a:rPr>
              <a:t> y compris 3</a:t>
            </a:r>
            <a:r>
              <a:rPr lang="fr-FR" sz="1000" baseline="30000" dirty="0">
                <a:latin typeface="Arial" panose="020B0604020202020204" pitchFamily="34" charset="0"/>
                <a:cs typeface="Arial" panose="020B0604020202020204" pitchFamily="34" charset="0"/>
              </a:rPr>
              <a:t>e</a:t>
            </a:r>
            <a:r>
              <a:rPr lang="fr-FR" sz="1000" dirty="0">
                <a:latin typeface="Arial" panose="020B0604020202020204" pitchFamily="34" charset="0"/>
                <a:cs typeface="Arial" panose="020B0604020202020204" pitchFamily="34" charset="0"/>
              </a:rPr>
              <a:t> SEGPA.</a:t>
            </a:r>
          </a:p>
        </p:txBody>
      </p:sp>
      <p:sp>
        <p:nvSpPr>
          <p:cNvPr id="7" name="Espace réservé de la date 6">
            <a:extLst>
              <a:ext uri="{FF2B5EF4-FFF2-40B4-BE49-F238E27FC236}">
                <a16:creationId xmlns:a16="http://schemas.microsoft.com/office/drawing/2014/main" id="{FD6BE82F-A473-4068-8EF3-E57433D18B97}"/>
              </a:ext>
            </a:extLst>
          </p:cNvPr>
          <p:cNvSpPr>
            <a:spLocks noGrp="1"/>
          </p:cNvSpPr>
          <p:nvPr>
            <p:ph type="dt" sz="half" idx="10"/>
          </p:nvPr>
        </p:nvSpPr>
        <p:spPr/>
        <p:txBody>
          <a:bodyPr/>
          <a:lstStyle/>
          <a:p>
            <a:fld id="{6E384F95-4226-47D4-85DA-1506469DFFA3}" type="datetime1">
              <a:rPr lang="fr-FR" smtClean="0"/>
              <a:t>12/05/2022</a:t>
            </a:fld>
            <a:endParaRPr lang="fr-FR"/>
          </a:p>
        </p:txBody>
      </p:sp>
      <p:sp>
        <p:nvSpPr>
          <p:cNvPr id="8" name="Espace réservé du pied de page 7">
            <a:extLst>
              <a:ext uri="{FF2B5EF4-FFF2-40B4-BE49-F238E27FC236}">
                <a16:creationId xmlns:a16="http://schemas.microsoft.com/office/drawing/2014/main" id="{FAF10ADA-1F44-407D-A00B-C7D07EBAAA81}"/>
              </a:ext>
            </a:extLst>
          </p:cNvPr>
          <p:cNvSpPr>
            <a:spLocks noGrp="1"/>
          </p:cNvSpPr>
          <p:nvPr>
            <p:ph type="ftr" sz="quarter" idx="11"/>
          </p:nvPr>
        </p:nvSpPr>
        <p:spPr/>
        <p:txBody>
          <a:bodyPr/>
          <a:lstStyle/>
          <a:p>
            <a:r>
              <a:rPr lang="fr-FR"/>
              <a:t>DRAIO Aix-Marseille - pôle procédures</a:t>
            </a:r>
          </a:p>
        </p:txBody>
      </p:sp>
      <p:sp>
        <p:nvSpPr>
          <p:cNvPr id="9" name="Espace réservé du numéro de diapositive 8">
            <a:extLst>
              <a:ext uri="{FF2B5EF4-FFF2-40B4-BE49-F238E27FC236}">
                <a16:creationId xmlns:a16="http://schemas.microsoft.com/office/drawing/2014/main" id="{FA3C5C03-BDC0-42B9-B056-2082F0469EF3}"/>
              </a:ext>
            </a:extLst>
          </p:cNvPr>
          <p:cNvSpPr>
            <a:spLocks noGrp="1"/>
          </p:cNvSpPr>
          <p:nvPr>
            <p:ph type="sldNum" sz="quarter" idx="12"/>
          </p:nvPr>
        </p:nvSpPr>
        <p:spPr/>
        <p:txBody>
          <a:bodyPr/>
          <a:lstStyle/>
          <a:p>
            <a:fld id="{109CBF6B-7A6D-4B34-AC5E-8557D12CC1EE}" type="slidenum">
              <a:rPr lang="fr-FR" smtClean="0"/>
              <a:t>13</a:t>
            </a:fld>
            <a:endParaRPr lang="fr-FR"/>
          </a:p>
        </p:txBody>
      </p:sp>
      <p:graphicFrame>
        <p:nvGraphicFramePr>
          <p:cNvPr id="14" name="Graphique 13">
            <a:extLst>
              <a:ext uri="{FF2B5EF4-FFF2-40B4-BE49-F238E27FC236}">
                <a16:creationId xmlns:a16="http://schemas.microsoft.com/office/drawing/2014/main" id="{37B6CF43-2D98-4AB5-8370-49504EDCF50E}"/>
              </a:ext>
            </a:extLst>
          </p:cNvPr>
          <p:cNvGraphicFramePr>
            <a:graphicFrameLocks/>
          </p:cNvGraphicFramePr>
          <p:nvPr>
            <p:extLst>
              <p:ext uri="{D42A27DB-BD31-4B8C-83A1-F6EECF244321}">
                <p14:modId xmlns:p14="http://schemas.microsoft.com/office/powerpoint/2010/main" val="2890460231"/>
              </p:ext>
            </p:extLst>
          </p:nvPr>
        </p:nvGraphicFramePr>
        <p:xfrm>
          <a:off x="814597" y="1641116"/>
          <a:ext cx="4138194" cy="3981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a:extLst>
              <a:ext uri="{FF2B5EF4-FFF2-40B4-BE49-F238E27FC236}">
                <a16:creationId xmlns:a16="http://schemas.microsoft.com/office/drawing/2014/main" id="{1C22408E-D2BB-48EB-9EF8-E285F390255E}"/>
              </a:ext>
            </a:extLst>
          </p:cNvPr>
          <p:cNvGraphicFramePr>
            <a:graphicFrameLocks/>
          </p:cNvGraphicFramePr>
          <p:nvPr>
            <p:extLst>
              <p:ext uri="{D42A27DB-BD31-4B8C-83A1-F6EECF244321}">
                <p14:modId xmlns:p14="http://schemas.microsoft.com/office/powerpoint/2010/main" val="3786048092"/>
              </p:ext>
            </p:extLst>
          </p:nvPr>
        </p:nvGraphicFramePr>
        <p:xfrm>
          <a:off x="4952791" y="1635218"/>
          <a:ext cx="4714875" cy="39816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89177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821434" y="614875"/>
            <a:ext cx="8596061" cy="919761"/>
          </a:xfrm>
          <a:solidFill>
            <a:schemeClr val="bg1"/>
          </a:solidFill>
        </p:spPr>
        <p:txBody>
          <a:bodyPr>
            <a:normAutofit fontScale="90000"/>
          </a:bodyPr>
          <a:lstStyle/>
          <a:p>
            <a:r>
              <a:rPr lang="fr-FR" sz="2700" dirty="0">
                <a:solidFill>
                  <a:srgbClr val="00006D"/>
                </a:solidFill>
                <a:latin typeface="Arial" panose="020B0604020202020204" pitchFamily="34" charset="0"/>
                <a:ea typeface="+mn-ea"/>
                <a:cs typeface="Arial" panose="020B0604020202020204" pitchFamily="34" charset="0"/>
              </a:rPr>
              <a:t>Evolution de l’orientation</a:t>
            </a:r>
            <a:r>
              <a:rPr lang="fr-FR" sz="2700" dirty="0">
                <a:solidFill>
                  <a:srgbClr val="00006D"/>
                </a:solidFill>
                <a:latin typeface="Arial" panose="020B0604020202020204" pitchFamily="34" charset="0"/>
                <a:cs typeface="Arial" panose="020B0604020202020204" pitchFamily="34" charset="0"/>
              </a:rPr>
              <a:t> </a:t>
            </a:r>
            <a:r>
              <a:rPr lang="fr-FR" sz="2700" dirty="0">
                <a:solidFill>
                  <a:srgbClr val="00006D"/>
                </a:solidFill>
                <a:latin typeface="Arial" panose="020B0604020202020204" pitchFamily="34" charset="0"/>
                <a:ea typeface="+mn-ea"/>
                <a:cs typeface="Arial" panose="020B0604020202020204" pitchFamily="34" charset="0"/>
              </a:rPr>
              <a:t>post 2</a:t>
            </a:r>
            <a:r>
              <a:rPr lang="fr-FR" sz="2700" baseline="30000" dirty="0">
                <a:solidFill>
                  <a:srgbClr val="00006D"/>
                </a:solidFill>
                <a:latin typeface="Arial" panose="020B0604020202020204" pitchFamily="34" charset="0"/>
                <a:ea typeface="+mn-ea"/>
                <a:cs typeface="Arial" panose="020B0604020202020204" pitchFamily="34" charset="0"/>
              </a:rPr>
              <a:t>nde</a:t>
            </a:r>
            <a:r>
              <a:rPr lang="fr-FR" sz="2700" dirty="0">
                <a:solidFill>
                  <a:srgbClr val="00006D"/>
                </a:solidFill>
                <a:latin typeface="Arial" panose="020B0604020202020204" pitchFamily="34" charset="0"/>
                <a:cs typeface="Arial" panose="020B0604020202020204" pitchFamily="34" charset="0"/>
              </a:rPr>
              <a:t> par formation d’accueil</a:t>
            </a:r>
            <a:br>
              <a:rPr lang="fr-FR" sz="2700" dirty="0">
                <a:solidFill>
                  <a:srgbClr val="00006D"/>
                </a:solidFill>
                <a:latin typeface="Arial" panose="020B0604020202020204" pitchFamily="34" charset="0"/>
                <a:cs typeface="Arial" panose="020B0604020202020204" pitchFamily="34" charset="0"/>
              </a:rPr>
            </a:br>
            <a:r>
              <a:rPr lang="fr-FR" sz="2000" dirty="0">
                <a:solidFill>
                  <a:srgbClr val="00006D"/>
                </a:solidFill>
                <a:latin typeface="Arial" panose="020B0604020202020204" pitchFamily="34" charset="0"/>
                <a:cs typeface="Arial" panose="020B0604020202020204" pitchFamily="34" charset="0"/>
              </a:rPr>
              <a:t>Comparaison Académie – France</a:t>
            </a:r>
            <a:br>
              <a:rPr lang="fr-FR" sz="2000" dirty="0">
                <a:solidFill>
                  <a:srgbClr val="00006D"/>
                </a:solidFill>
                <a:latin typeface="Arial" panose="020B0604020202020204" pitchFamily="34" charset="0"/>
                <a:ea typeface="+mn-ea"/>
                <a:cs typeface="Arial" panose="020B0604020202020204" pitchFamily="34" charset="0"/>
              </a:rPr>
            </a:br>
            <a:r>
              <a:rPr lang="fr-FR" sz="1100" b="0" i="1" dirty="0">
                <a:latin typeface="Arial" panose="020B0604020202020204" pitchFamily="34" charset="0"/>
                <a:cs typeface="Arial" panose="020B0604020202020204" pitchFamily="34" charset="0"/>
              </a:rPr>
              <a:t>Sources : Module Orientation - données au 12 juillet 2021; </a:t>
            </a:r>
            <a:br>
              <a:rPr lang="fr-FR" sz="1100" b="0" i="1" dirty="0">
                <a:latin typeface="Arial" panose="020B0604020202020204" pitchFamily="34" charset="0"/>
                <a:cs typeface="Arial" panose="020B0604020202020204" pitchFamily="34" charset="0"/>
              </a:rPr>
            </a:br>
            <a:r>
              <a:rPr lang="fr-FR" sz="1100" b="0" i="1" dirty="0">
                <a:latin typeface="Arial" panose="020B0604020202020204" pitchFamily="34" charset="0"/>
                <a:cs typeface="Arial" panose="020B0604020202020204" pitchFamily="34" charset="0"/>
              </a:rPr>
              <a:t>Taux moyen participation : 81% (phase provisoire), 72% (phase définitive) et données de l’enquête ministérielle</a:t>
            </a:r>
            <a:br>
              <a:rPr lang="fr-FR" sz="1100" b="0" i="1" dirty="0">
                <a:latin typeface="Arial" panose="020B0604020202020204" pitchFamily="34" charset="0"/>
                <a:ea typeface="+mn-ea"/>
                <a:cs typeface="Arial" panose="020B0604020202020204" pitchFamily="34" charset="0"/>
              </a:rPr>
            </a:br>
            <a:endParaRPr lang="fr-FR" sz="1100" b="0" i="1" dirty="0">
              <a:latin typeface="Arial" panose="020B0604020202020204" pitchFamily="34" charset="0"/>
              <a:ea typeface="+mn-ea"/>
              <a:cs typeface="Arial" panose="020B0604020202020204" pitchFamily="34" charset="0"/>
            </a:endParaRPr>
          </a:p>
        </p:txBody>
      </p:sp>
      <p:sp>
        <p:nvSpPr>
          <p:cNvPr id="20" name="Text Box 73">
            <a:extLst>
              <a:ext uri="{FF2B5EF4-FFF2-40B4-BE49-F238E27FC236}">
                <a16:creationId xmlns:a16="http://schemas.microsoft.com/office/drawing/2014/main" id="{155E63A6-F5EE-4DAA-A661-02C3666B015B}"/>
              </a:ext>
            </a:extLst>
          </p:cNvPr>
          <p:cNvSpPr txBox="1">
            <a:spLocks noChangeArrowheads="1"/>
          </p:cNvSpPr>
          <p:nvPr/>
        </p:nvSpPr>
        <p:spPr bwMode="auto">
          <a:xfrm>
            <a:off x="2704638" y="4471152"/>
            <a:ext cx="4658648" cy="25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fr-FR" altLang="fr-FR" sz="1080" b="1" dirty="0">
                <a:solidFill>
                  <a:schemeClr val="tx1">
                    <a:lumMod val="65000"/>
                    <a:lumOff val="35000"/>
                  </a:schemeClr>
                </a:solidFill>
                <a:latin typeface="Arial" panose="020B0604020202020204" pitchFamily="34" charset="0"/>
              </a:rPr>
              <a:t>Évolution des décisions d’orientation selon la filière (pourcentages)</a:t>
            </a:r>
          </a:p>
        </p:txBody>
      </p:sp>
      <p:sp>
        <p:nvSpPr>
          <p:cNvPr id="14" name="ZoneTexte 13">
            <a:extLst>
              <a:ext uri="{FF2B5EF4-FFF2-40B4-BE49-F238E27FC236}">
                <a16:creationId xmlns:a16="http://schemas.microsoft.com/office/drawing/2014/main" id="{61A39EEE-760B-43F7-B9F4-CCA3E34858B2}"/>
              </a:ext>
            </a:extLst>
          </p:cNvPr>
          <p:cNvSpPr txBox="1"/>
          <p:nvPr/>
        </p:nvSpPr>
        <p:spPr>
          <a:xfrm>
            <a:off x="7215606" y="-31456"/>
            <a:ext cx="2748993" cy="646331"/>
          </a:xfrm>
          <a:prstGeom prst="rect">
            <a:avLst/>
          </a:prstGeom>
          <a:solidFill>
            <a:schemeClr val="accent5">
              <a:lumMod val="60000"/>
              <a:lumOff val="40000"/>
            </a:schemeClr>
          </a:solidFill>
        </p:spPr>
        <p:txBody>
          <a:bodyPr wrap="square" rtlCol="0">
            <a:spAutoFit/>
          </a:bodyPr>
          <a:lstStyle/>
          <a:p>
            <a:pPr algn="ctr"/>
            <a:r>
              <a:rPr lang="fr-FR" dirty="0">
                <a:solidFill>
                  <a:srgbClr val="FF0000"/>
                </a:solidFill>
              </a:rPr>
              <a:t>choix à faire entre diapo 13 et 14</a:t>
            </a:r>
          </a:p>
        </p:txBody>
      </p:sp>
      <p:sp>
        <p:nvSpPr>
          <p:cNvPr id="27" name="AutoShape 74">
            <a:extLst>
              <a:ext uri="{FF2B5EF4-FFF2-40B4-BE49-F238E27FC236}">
                <a16:creationId xmlns:a16="http://schemas.microsoft.com/office/drawing/2014/main" id="{4432FD8A-0858-4219-A2E2-91734DE6528D}"/>
              </a:ext>
            </a:extLst>
          </p:cNvPr>
          <p:cNvSpPr>
            <a:spLocks noChangeArrowheads="1"/>
          </p:cNvSpPr>
          <p:nvPr/>
        </p:nvSpPr>
        <p:spPr bwMode="auto">
          <a:xfrm>
            <a:off x="7201360" y="5993215"/>
            <a:ext cx="161926" cy="141686"/>
          </a:xfrm>
          <a:prstGeom prst="upArrow">
            <a:avLst>
              <a:gd name="adj1" fmla="val 50000"/>
              <a:gd name="adj2" fmla="val 25000"/>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solidFill>
                <a:prstClr val="black"/>
              </a:solidFill>
              <a:latin typeface="Arial" panose="020B0604020202020204" pitchFamily="34" charset="0"/>
            </a:endParaRPr>
          </a:p>
        </p:txBody>
      </p:sp>
      <p:sp>
        <p:nvSpPr>
          <p:cNvPr id="28" name="AutoShape 77">
            <a:extLst>
              <a:ext uri="{FF2B5EF4-FFF2-40B4-BE49-F238E27FC236}">
                <a16:creationId xmlns:a16="http://schemas.microsoft.com/office/drawing/2014/main" id="{3EDBF2C2-5898-4E53-9723-B5BDAEE6997B}"/>
              </a:ext>
            </a:extLst>
          </p:cNvPr>
          <p:cNvSpPr>
            <a:spLocks noChangeArrowheads="1"/>
          </p:cNvSpPr>
          <p:nvPr/>
        </p:nvSpPr>
        <p:spPr bwMode="auto">
          <a:xfrm rot="10800000">
            <a:off x="5241032" y="5983111"/>
            <a:ext cx="161925" cy="141685"/>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solidFill>
                <a:prstClr val="black"/>
              </a:solidFill>
              <a:latin typeface="Arial" panose="020B0604020202020204" pitchFamily="34" charset="0"/>
            </a:endParaRPr>
          </a:p>
        </p:txBody>
      </p:sp>
      <p:graphicFrame>
        <p:nvGraphicFramePr>
          <p:cNvPr id="8" name="Tableau 7">
            <a:extLst>
              <a:ext uri="{FF2B5EF4-FFF2-40B4-BE49-F238E27FC236}">
                <a16:creationId xmlns:a16="http://schemas.microsoft.com/office/drawing/2014/main" id="{54CB90E1-2A91-450D-B79B-2C5FBD35ED15}"/>
              </a:ext>
            </a:extLst>
          </p:cNvPr>
          <p:cNvGraphicFramePr>
            <a:graphicFrameLocks noGrp="1"/>
          </p:cNvGraphicFramePr>
          <p:nvPr>
            <p:extLst>
              <p:ext uri="{D42A27DB-BD31-4B8C-83A1-F6EECF244321}">
                <p14:modId xmlns:p14="http://schemas.microsoft.com/office/powerpoint/2010/main" val="1037673506"/>
              </p:ext>
            </p:extLst>
          </p:nvPr>
        </p:nvGraphicFramePr>
        <p:xfrm>
          <a:off x="1090612" y="4729684"/>
          <a:ext cx="7886700" cy="1552693"/>
        </p:xfrm>
        <a:graphic>
          <a:graphicData uri="http://schemas.openxmlformats.org/drawingml/2006/table">
            <a:tbl>
              <a:tblPr>
                <a:tableStyleId>{5C22544A-7EE6-4342-B048-85BDC9FD1C3A}</a:tableStyleId>
              </a:tblPr>
              <a:tblGrid>
                <a:gridCol w="657225">
                  <a:extLst>
                    <a:ext uri="{9D8B030D-6E8A-4147-A177-3AD203B41FA5}">
                      <a16:colId xmlns:a16="http://schemas.microsoft.com/office/drawing/2014/main" val="2793898909"/>
                    </a:ext>
                  </a:extLst>
                </a:gridCol>
                <a:gridCol w="657225">
                  <a:extLst>
                    <a:ext uri="{9D8B030D-6E8A-4147-A177-3AD203B41FA5}">
                      <a16:colId xmlns:a16="http://schemas.microsoft.com/office/drawing/2014/main" val="3067488218"/>
                    </a:ext>
                  </a:extLst>
                </a:gridCol>
                <a:gridCol w="657225">
                  <a:extLst>
                    <a:ext uri="{9D8B030D-6E8A-4147-A177-3AD203B41FA5}">
                      <a16:colId xmlns:a16="http://schemas.microsoft.com/office/drawing/2014/main" val="3091961628"/>
                    </a:ext>
                  </a:extLst>
                </a:gridCol>
                <a:gridCol w="657225">
                  <a:extLst>
                    <a:ext uri="{9D8B030D-6E8A-4147-A177-3AD203B41FA5}">
                      <a16:colId xmlns:a16="http://schemas.microsoft.com/office/drawing/2014/main" val="3808649760"/>
                    </a:ext>
                  </a:extLst>
                </a:gridCol>
                <a:gridCol w="657225">
                  <a:extLst>
                    <a:ext uri="{9D8B030D-6E8A-4147-A177-3AD203B41FA5}">
                      <a16:colId xmlns:a16="http://schemas.microsoft.com/office/drawing/2014/main" val="155998341"/>
                    </a:ext>
                  </a:extLst>
                </a:gridCol>
                <a:gridCol w="657225">
                  <a:extLst>
                    <a:ext uri="{9D8B030D-6E8A-4147-A177-3AD203B41FA5}">
                      <a16:colId xmlns:a16="http://schemas.microsoft.com/office/drawing/2014/main" val="1968398590"/>
                    </a:ext>
                  </a:extLst>
                </a:gridCol>
                <a:gridCol w="657225">
                  <a:extLst>
                    <a:ext uri="{9D8B030D-6E8A-4147-A177-3AD203B41FA5}">
                      <a16:colId xmlns:a16="http://schemas.microsoft.com/office/drawing/2014/main" val="812394595"/>
                    </a:ext>
                  </a:extLst>
                </a:gridCol>
                <a:gridCol w="657225">
                  <a:extLst>
                    <a:ext uri="{9D8B030D-6E8A-4147-A177-3AD203B41FA5}">
                      <a16:colId xmlns:a16="http://schemas.microsoft.com/office/drawing/2014/main" val="288965423"/>
                    </a:ext>
                  </a:extLst>
                </a:gridCol>
                <a:gridCol w="657225">
                  <a:extLst>
                    <a:ext uri="{9D8B030D-6E8A-4147-A177-3AD203B41FA5}">
                      <a16:colId xmlns:a16="http://schemas.microsoft.com/office/drawing/2014/main" val="2080515486"/>
                    </a:ext>
                  </a:extLst>
                </a:gridCol>
                <a:gridCol w="657225">
                  <a:extLst>
                    <a:ext uri="{9D8B030D-6E8A-4147-A177-3AD203B41FA5}">
                      <a16:colId xmlns:a16="http://schemas.microsoft.com/office/drawing/2014/main" val="741798543"/>
                    </a:ext>
                  </a:extLst>
                </a:gridCol>
                <a:gridCol w="657225">
                  <a:extLst>
                    <a:ext uri="{9D8B030D-6E8A-4147-A177-3AD203B41FA5}">
                      <a16:colId xmlns:a16="http://schemas.microsoft.com/office/drawing/2014/main" val="2705449739"/>
                    </a:ext>
                  </a:extLst>
                </a:gridCol>
                <a:gridCol w="657225">
                  <a:extLst>
                    <a:ext uri="{9D8B030D-6E8A-4147-A177-3AD203B41FA5}">
                      <a16:colId xmlns:a16="http://schemas.microsoft.com/office/drawing/2014/main" val="3290670901"/>
                    </a:ext>
                  </a:extLst>
                </a:gridCol>
              </a:tblGrid>
              <a:tr h="164306">
                <a:tc rowSpan="2">
                  <a:txBody>
                    <a:bodyPr/>
                    <a:lstStyle/>
                    <a:p>
                      <a:pPr algn="l" rtl="0" fontAlgn="b"/>
                      <a:r>
                        <a:rPr lang="fr-FR" sz="1200" b="1" u="none" strike="noStrike">
                          <a:effectLst/>
                        </a:rPr>
                        <a:t> </a:t>
                      </a:r>
                      <a:endParaRPr lang="fr-FR" sz="1200" b="1" i="0" u="none" strike="noStrike">
                        <a:solidFill>
                          <a:srgbClr val="000000"/>
                        </a:solidFill>
                        <a:effectLst/>
                        <a:latin typeface="Arial" panose="020B0604020202020204" pitchFamily="34" charset="0"/>
                      </a:endParaRPr>
                    </a:p>
                  </a:txBody>
                  <a:tcPr marL="8215" marR="8215" marT="8215" marB="0" anchor="b"/>
                </a:tc>
                <a:tc rowSpan="2">
                  <a:txBody>
                    <a:bodyPr/>
                    <a:lstStyle/>
                    <a:p>
                      <a:pPr algn="ctr" rtl="0" fontAlgn="ctr"/>
                      <a:r>
                        <a:rPr lang="fr-FR" sz="800" b="1" u="none" strike="noStrike">
                          <a:effectLst/>
                        </a:rPr>
                        <a:t>L</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ES</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STAV</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STD2A</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STI2D</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STL</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STMG</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a:effectLst/>
                        </a:rPr>
                        <a:t>ST2S</a:t>
                      </a:r>
                      <a:endParaRPr lang="fr-FR" sz="800" b="1" i="0" u="none" strike="noStrike">
                        <a:solidFill>
                          <a:srgbClr val="000000"/>
                        </a:solidFill>
                        <a:effectLst/>
                        <a:latin typeface="Calibri" panose="020F0502020204030204" pitchFamily="34" charset="0"/>
                      </a:endParaRPr>
                    </a:p>
                  </a:txBody>
                  <a:tcPr marL="8215" marR="8215" marT="8215" marB="0" anchor="ctr"/>
                </a:tc>
                <a:tc>
                  <a:txBody>
                    <a:bodyPr/>
                    <a:lstStyle/>
                    <a:p>
                      <a:pPr algn="ctr" rtl="0" fontAlgn="ctr"/>
                      <a:r>
                        <a:rPr lang="fr-FR" sz="800" b="1" u="none" strike="noStrike">
                          <a:effectLst/>
                        </a:rPr>
                        <a:t>Spécifique</a:t>
                      </a:r>
                      <a:endParaRPr lang="fr-FR" sz="800" b="1" i="0" u="none" strike="noStrike">
                        <a:solidFill>
                          <a:srgbClr val="000000"/>
                        </a:solidFill>
                        <a:effectLst/>
                        <a:latin typeface="Calibri" panose="020F0502020204030204" pitchFamily="34" charset="0"/>
                      </a:endParaRPr>
                    </a:p>
                  </a:txBody>
                  <a:tcPr marL="8215" marR="8215" marT="8215" marB="0" anchor="ctr"/>
                </a:tc>
                <a:tc rowSpan="2">
                  <a:txBody>
                    <a:bodyPr/>
                    <a:lstStyle/>
                    <a:p>
                      <a:pPr algn="ctr" rtl="0" fontAlgn="ctr"/>
                      <a:r>
                        <a:rPr lang="fr-FR" sz="800" b="1" u="none" strike="noStrike" dirty="0">
                          <a:effectLst/>
                        </a:rPr>
                        <a:t>Orientation voie pro</a:t>
                      </a:r>
                      <a:endParaRPr lang="fr-FR" sz="800" b="1" i="0" u="none" strike="noStrike" dirty="0">
                        <a:solidFill>
                          <a:srgbClr val="000000"/>
                        </a:solidFill>
                        <a:effectLst/>
                        <a:latin typeface="Calibri" panose="020F0502020204030204" pitchFamily="34" charset="0"/>
                      </a:endParaRPr>
                    </a:p>
                  </a:txBody>
                  <a:tcPr marL="8215" marR="8215" marT="8215" marB="0" anchor="ctr"/>
                </a:tc>
                <a:extLst>
                  <a:ext uri="{0D108BD9-81ED-4DB2-BD59-A6C34878D82A}">
                    <a16:rowId xmlns:a16="http://schemas.microsoft.com/office/drawing/2014/main" val="3614689513"/>
                  </a:ext>
                </a:extLst>
              </a:tr>
              <a:tr h="1643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800" b="1" u="none" strike="noStrike" dirty="0">
                          <a:effectLst/>
                        </a:rPr>
                        <a:t> </a:t>
                      </a:r>
                      <a:r>
                        <a:rPr lang="fr-FR" sz="800" b="1" u="none" strike="noStrike" dirty="0" err="1">
                          <a:effectLst/>
                        </a:rPr>
                        <a:t>yc</a:t>
                      </a:r>
                      <a:r>
                        <a:rPr lang="fr-FR" sz="800" b="1" u="none" strike="noStrike" dirty="0">
                          <a:effectLst/>
                        </a:rPr>
                        <a:t>/BT</a:t>
                      </a:r>
                      <a:endParaRPr lang="fr-FR" sz="800" b="1" i="0" u="none" strike="noStrike" dirty="0">
                        <a:solidFill>
                          <a:srgbClr val="000000"/>
                        </a:solidFill>
                        <a:effectLst/>
                        <a:latin typeface="Calibri" panose="020F0502020204030204" pitchFamily="34" charset="0"/>
                      </a:endParaRPr>
                    </a:p>
                  </a:txBody>
                  <a:tcPr marL="8215" marR="8215" marT="8215" marB="0" anchor="ctr"/>
                </a:tc>
                <a:tc vMerge="1">
                  <a:txBody>
                    <a:bodyPr/>
                    <a:lstStyle/>
                    <a:p>
                      <a:endParaRPr lang="fr-FR"/>
                    </a:p>
                  </a:txBody>
                  <a:tcPr/>
                </a:tc>
                <a:extLst>
                  <a:ext uri="{0D108BD9-81ED-4DB2-BD59-A6C34878D82A}">
                    <a16:rowId xmlns:a16="http://schemas.microsoft.com/office/drawing/2014/main" val="2735634590"/>
                  </a:ext>
                </a:extLst>
              </a:tr>
              <a:tr h="164306">
                <a:tc>
                  <a:txBody>
                    <a:bodyPr/>
                    <a:lstStyle/>
                    <a:p>
                      <a:pPr algn="ctr" rtl="0" fontAlgn="b"/>
                      <a:r>
                        <a:rPr lang="fr-FR" sz="900" u="none" strike="noStrike">
                          <a:effectLst/>
                        </a:rPr>
                        <a:t>2018</a:t>
                      </a:r>
                      <a:endParaRPr lang="fr-FR" sz="9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9,5</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22,2</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34,5</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0,7</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0,4</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6,1</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2,2</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14,6</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3,8</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1,7</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4</a:t>
                      </a:r>
                      <a:endParaRPr lang="fr-FR" sz="900" b="0" i="0" u="none" strike="noStrike">
                        <a:solidFill>
                          <a:srgbClr val="000000"/>
                        </a:solidFill>
                        <a:effectLst/>
                        <a:latin typeface="Calibri" panose="020F0502020204030204" pitchFamily="34" charset="0"/>
                      </a:endParaRPr>
                    </a:p>
                  </a:txBody>
                  <a:tcPr marL="8215" marR="8215" marT="8215" marB="0" anchor="b"/>
                </a:tc>
                <a:extLst>
                  <a:ext uri="{0D108BD9-81ED-4DB2-BD59-A6C34878D82A}">
                    <a16:rowId xmlns:a16="http://schemas.microsoft.com/office/drawing/2014/main" val="448867867"/>
                  </a:ext>
                </a:extLst>
              </a:tr>
              <a:tr h="164306">
                <a:tc>
                  <a:txBody>
                    <a:bodyPr/>
                    <a:lstStyle/>
                    <a:p>
                      <a:pPr algn="ctr" rtl="0" fontAlgn="b"/>
                      <a:r>
                        <a:rPr lang="fr-FR" sz="900" u="none" strike="noStrike">
                          <a:effectLst/>
                        </a:rPr>
                        <a:t>2019</a:t>
                      </a:r>
                      <a:endParaRPr lang="fr-FR" sz="900" b="1" i="0" u="none" strike="noStrike">
                        <a:solidFill>
                          <a:srgbClr val="000000"/>
                        </a:solidFill>
                        <a:effectLst/>
                        <a:latin typeface="Calibri" panose="020F0502020204030204" pitchFamily="34" charset="0"/>
                      </a:endParaRPr>
                    </a:p>
                  </a:txBody>
                  <a:tcPr marL="8215" marR="8215" marT="8215" marB="0" anchor="b"/>
                </a:tc>
                <a:tc gridSpan="3">
                  <a:txBody>
                    <a:bodyPr/>
                    <a:lstStyle/>
                    <a:p>
                      <a:pPr algn="ctr" rtl="0" fontAlgn="b"/>
                      <a:r>
                        <a:rPr lang="fr-FR" sz="900" u="none" strike="noStrike">
                          <a:effectLst/>
                        </a:rPr>
                        <a:t>69</a:t>
                      </a:r>
                      <a:endParaRPr lang="fr-FR" sz="900" b="0" i="0" u="none" strike="noStrike">
                        <a:solidFill>
                          <a:srgbClr val="000000"/>
                        </a:solidFill>
                        <a:effectLst/>
                        <a:latin typeface="Calibri" panose="020F0502020204030204" pitchFamily="34" charset="0"/>
                      </a:endParaRPr>
                    </a:p>
                  </a:txBody>
                  <a:tcPr marL="8215" marR="8215" marT="8215" marB="0" anchor="b"/>
                </a:tc>
                <a:tc hMerge="1">
                  <a:txBody>
                    <a:bodyPr/>
                    <a:lstStyle/>
                    <a:p>
                      <a:endParaRPr lang="fr-FR"/>
                    </a:p>
                  </a:txBody>
                  <a:tcPr/>
                </a:tc>
                <a:tc hMerge="1">
                  <a:txBody>
                    <a:bodyPr/>
                    <a:lstStyle/>
                    <a:p>
                      <a:endParaRPr lang="fr-FR"/>
                    </a:p>
                  </a:txBody>
                  <a:tcPr/>
                </a:tc>
                <a:tc>
                  <a:txBody>
                    <a:bodyPr/>
                    <a:lstStyle/>
                    <a:p>
                      <a:pPr algn="ctr" rtl="0" fontAlgn="b"/>
                      <a:r>
                        <a:rPr lang="fr-FR" sz="900" u="none" strike="noStrike">
                          <a:effectLst/>
                        </a:rPr>
                        <a:t>0,6</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0,6</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5,5</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1,6</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13,2</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4</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0,9</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dirty="0">
                          <a:effectLst/>
                        </a:rPr>
                        <a:t>4,1</a:t>
                      </a:r>
                      <a:endParaRPr lang="fr-FR" sz="900" b="0" i="0" u="none" strike="noStrike" dirty="0">
                        <a:solidFill>
                          <a:srgbClr val="000000"/>
                        </a:solidFill>
                        <a:effectLst/>
                        <a:latin typeface="Calibri" panose="020F0502020204030204" pitchFamily="34" charset="0"/>
                      </a:endParaRPr>
                    </a:p>
                  </a:txBody>
                  <a:tcPr marL="8215" marR="8215" marT="8215" marB="0" anchor="b"/>
                </a:tc>
                <a:extLst>
                  <a:ext uri="{0D108BD9-81ED-4DB2-BD59-A6C34878D82A}">
                    <a16:rowId xmlns:a16="http://schemas.microsoft.com/office/drawing/2014/main" val="2330009751"/>
                  </a:ext>
                </a:extLst>
              </a:tr>
              <a:tr h="164306">
                <a:tc>
                  <a:txBody>
                    <a:bodyPr/>
                    <a:lstStyle/>
                    <a:p>
                      <a:pPr algn="ctr" rtl="0" fontAlgn="b"/>
                      <a:r>
                        <a:rPr lang="fr-FR" sz="900" u="none" strike="noStrike">
                          <a:effectLst/>
                        </a:rPr>
                        <a:t>2020</a:t>
                      </a:r>
                      <a:endParaRPr lang="fr-FR" sz="900" b="1" i="0" u="none" strike="noStrike">
                        <a:solidFill>
                          <a:srgbClr val="000000"/>
                        </a:solidFill>
                        <a:effectLst/>
                        <a:latin typeface="Calibri" panose="020F0502020204030204" pitchFamily="34" charset="0"/>
                      </a:endParaRPr>
                    </a:p>
                  </a:txBody>
                  <a:tcPr marL="8215" marR="8215" marT="8215" marB="0" anchor="b"/>
                </a:tc>
                <a:tc gridSpan="3">
                  <a:txBody>
                    <a:bodyPr/>
                    <a:lstStyle/>
                    <a:p>
                      <a:pPr algn="ctr" rtl="0" fontAlgn="b"/>
                      <a:r>
                        <a:rPr lang="fr-FR" sz="900" u="none" strike="noStrike">
                          <a:effectLst/>
                        </a:rPr>
                        <a:t>68,7</a:t>
                      </a:r>
                      <a:endParaRPr lang="fr-FR" sz="900" b="0" i="0" u="none" strike="noStrike">
                        <a:solidFill>
                          <a:srgbClr val="000000"/>
                        </a:solidFill>
                        <a:effectLst/>
                        <a:latin typeface="Calibri" panose="020F0502020204030204" pitchFamily="34" charset="0"/>
                      </a:endParaRPr>
                    </a:p>
                  </a:txBody>
                  <a:tcPr marL="8215" marR="8215" marT="8215" marB="0" anchor="b"/>
                </a:tc>
                <a:tc hMerge="1">
                  <a:txBody>
                    <a:bodyPr/>
                    <a:lstStyle/>
                    <a:p>
                      <a:endParaRPr lang="fr-FR"/>
                    </a:p>
                  </a:txBody>
                  <a:tcPr/>
                </a:tc>
                <a:tc hMerge="1">
                  <a:txBody>
                    <a:bodyPr/>
                    <a:lstStyle/>
                    <a:p>
                      <a:endParaRPr lang="fr-FR"/>
                    </a:p>
                  </a:txBody>
                  <a:tcPr/>
                </a:tc>
                <a:tc>
                  <a:txBody>
                    <a:bodyPr/>
                    <a:lstStyle/>
                    <a:p>
                      <a:pPr algn="ctr" rtl="0" fontAlgn="b"/>
                      <a:r>
                        <a:rPr lang="fr-FR" sz="900" u="none" strike="noStrike">
                          <a:effectLst/>
                        </a:rPr>
                        <a:t>0,3</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1,3</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5,1</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1,6</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15,2</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3,6</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0,9</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3,1</a:t>
                      </a:r>
                      <a:endParaRPr lang="fr-FR" sz="900" b="0" i="0" u="none" strike="noStrike">
                        <a:solidFill>
                          <a:srgbClr val="000000"/>
                        </a:solidFill>
                        <a:effectLst/>
                        <a:latin typeface="Calibri" panose="020F0502020204030204" pitchFamily="34" charset="0"/>
                      </a:endParaRPr>
                    </a:p>
                  </a:txBody>
                  <a:tcPr marL="8215" marR="8215" marT="8215" marB="0" anchor="b"/>
                </a:tc>
                <a:extLst>
                  <a:ext uri="{0D108BD9-81ED-4DB2-BD59-A6C34878D82A}">
                    <a16:rowId xmlns:a16="http://schemas.microsoft.com/office/drawing/2014/main" val="396850736"/>
                  </a:ext>
                </a:extLst>
              </a:tr>
              <a:tr h="271105">
                <a:tc>
                  <a:txBody>
                    <a:bodyPr/>
                    <a:lstStyle/>
                    <a:p>
                      <a:pPr algn="l" fontAlgn="b"/>
                      <a:endParaRPr lang="fr-FR" sz="900" b="0" i="0" u="none" strike="noStrike">
                        <a:solidFill>
                          <a:srgbClr val="000000"/>
                        </a:solidFill>
                        <a:effectLst/>
                        <a:latin typeface="Calibri" panose="020F0502020204030204" pitchFamily="34" charset="0"/>
                      </a:endParaRPr>
                    </a:p>
                  </a:txBody>
                  <a:tcPr marL="8215" marR="8215" marT="8215" marB="0" anchor="b"/>
                </a:tc>
                <a:tc gridSpan="3">
                  <a:txBody>
                    <a:bodyPr/>
                    <a:lstStyle/>
                    <a:p>
                      <a:pPr algn="ctr" rtl="0" fontAlgn="b"/>
                      <a:r>
                        <a:rPr lang="fr-FR" sz="900" u="none" strike="noStrike" dirty="0">
                          <a:effectLst/>
                        </a:rPr>
                        <a:t>Bac général (réforme)</a:t>
                      </a:r>
                      <a:endParaRPr lang="fr-FR" sz="900" b="1" i="0" u="none" strike="noStrike" dirty="0">
                        <a:solidFill>
                          <a:srgbClr val="000000"/>
                        </a:solidFill>
                        <a:effectLst/>
                        <a:latin typeface="Calibri" panose="020F0502020204030204" pitchFamily="34" charset="0"/>
                      </a:endParaRPr>
                    </a:p>
                  </a:txBody>
                  <a:tcPr marL="8215" marR="8215" marT="8215" marB="0" anchor="ctr"/>
                </a:tc>
                <a:tc hMerge="1">
                  <a:txBody>
                    <a:bodyPr/>
                    <a:lstStyle/>
                    <a:p>
                      <a:pPr algn="ctr" rtl="0" fontAlgn="b"/>
                      <a:endParaRPr lang="fr-FR" sz="900" b="0" i="0" u="none" strike="noStrike" dirty="0">
                        <a:solidFill>
                          <a:srgbClr val="000000"/>
                        </a:solidFill>
                        <a:effectLst/>
                        <a:latin typeface="Calibri" panose="020F0502020204030204" pitchFamily="34" charset="0"/>
                      </a:endParaRPr>
                    </a:p>
                  </a:txBody>
                  <a:tcPr marL="8215" marR="8215" marT="8215" marB="0" anchor="b"/>
                </a:tc>
                <a:tc hMerge="1">
                  <a:txBody>
                    <a:bodyPr/>
                    <a:lstStyle/>
                    <a:p>
                      <a:pPr algn="ctr" rtl="0" fontAlgn="b"/>
                      <a:endParaRPr lang="fr-FR" sz="900" b="0" i="0" u="none" strike="noStrike" dirty="0">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215" marR="8215" marT="8215" marB="0" anchor="b"/>
                </a:tc>
                <a:extLst>
                  <a:ext uri="{0D108BD9-81ED-4DB2-BD59-A6C34878D82A}">
                    <a16:rowId xmlns:a16="http://schemas.microsoft.com/office/drawing/2014/main" val="2524243688"/>
                  </a:ext>
                </a:extLst>
              </a:tr>
              <a:tr h="172522">
                <a:tc>
                  <a:txBody>
                    <a:bodyPr/>
                    <a:lstStyle/>
                    <a:p>
                      <a:pPr algn="ctr" rtl="0" fontAlgn="b"/>
                      <a:r>
                        <a:rPr lang="fr-FR" sz="1000" u="none" strike="noStrike">
                          <a:effectLst/>
                        </a:rPr>
                        <a:t>2021</a:t>
                      </a:r>
                      <a:endParaRPr lang="fr-FR" sz="1000" b="1" i="0" u="none" strike="noStrike">
                        <a:solidFill>
                          <a:srgbClr val="000000"/>
                        </a:solidFill>
                        <a:effectLst/>
                        <a:latin typeface="Calibri" panose="020F0502020204030204" pitchFamily="34" charset="0"/>
                      </a:endParaRPr>
                    </a:p>
                  </a:txBody>
                  <a:tcPr marL="8215" marR="8215" marT="8215" marB="0" anchor="b"/>
                </a:tc>
                <a:tc gridSpan="3">
                  <a:txBody>
                    <a:bodyPr/>
                    <a:lstStyle/>
                    <a:p>
                      <a:pPr algn="ctr" rtl="0" fontAlgn="b"/>
                      <a:r>
                        <a:rPr lang="fr-FR" sz="1000" u="none" strike="noStrike">
                          <a:effectLst/>
                        </a:rPr>
                        <a:t>68,3</a:t>
                      </a:r>
                      <a:endParaRPr lang="fr-FR" sz="1000" b="1" i="0" u="none" strike="noStrike">
                        <a:solidFill>
                          <a:srgbClr val="000000"/>
                        </a:solidFill>
                        <a:effectLst/>
                        <a:latin typeface="Calibri" panose="020F0502020204030204" pitchFamily="34" charset="0"/>
                      </a:endParaRPr>
                    </a:p>
                  </a:txBody>
                  <a:tcPr marL="8215" marR="8215" marT="8215" marB="0" anchor="b"/>
                </a:tc>
                <a:tc hMerge="1">
                  <a:txBody>
                    <a:bodyPr/>
                    <a:lstStyle/>
                    <a:p>
                      <a:endParaRPr lang="fr-FR"/>
                    </a:p>
                  </a:txBody>
                  <a:tcPr/>
                </a:tc>
                <a:tc hMerge="1">
                  <a:txBody>
                    <a:bodyPr/>
                    <a:lstStyle/>
                    <a:p>
                      <a:endParaRPr lang="fr-FR"/>
                    </a:p>
                  </a:txBody>
                  <a:tcPr/>
                </a:tc>
                <a:tc>
                  <a:txBody>
                    <a:bodyPr/>
                    <a:lstStyle/>
                    <a:p>
                      <a:pPr algn="ctr" rtl="0" fontAlgn="b"/>
                      <a:r>
                        <a:rPr lang="fr-FR" sz="1000" u="none" strike="noStrike">
                          <a:effectLst/>
                        </a:rPr>
                        <a:t>0,6</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1,1</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4,2</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1,5</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15,1</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4,2</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1,2</a:t>
                      </a:r>
                      <a:endParaRPr lang="fr-FR" sz="1000" b="1" i="0" u="none" strike="noStrike">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1000" u="none" strike="noStrike">
                          <a:effectLst/>
                        </a:rPr>
                        <a:t>3,6</a:t>
                      </a:r>
                      <a:endParaRPr lang="fr-FR" sz="1000" b="1" i="0" u="none" strike="noStrike">
                        <a:solidFill>
                          <a:srgbClr val="000000"/>
                        </a:solidFill>
                        <a:effectLst/>
                        <a:latin typeface="Calibri" panose="020F0502020204030204" pitchFamily="34" charset="0"/>
                      </a:endParaRPr>
                    </a:p>
                  </a:txBody>
                  <a:tcPr marL="8215" marR="8215" marT="8215" marB="0" anchor="b"/>
                </a:tc>
                <a:extLst>
                  <a:ext uri="{0D108BD9-81ED-4DB2-BD59-A6C34878D82A}">
                    <a16:rowId xmlns:a16="http://schemas.microsoft.com/office/drawing/2014/main" val="3609167979"/>
                  </a:ext>
                </a:extLst>
              </a:tr>
              <a:tr h="287536">
                <a:tc>
                  <a:txBody>
                    <a:bodyPr/>
                    <a:lstStyle/>
                    <a:p>
                      <a:pPr algn="ctr" rtl="0" fontAlgn="b"/>
                      <a:r>
                        <a:rPr lang="fr-FR" sz="900" b="1" u="none" strike="noStrike" dirty="0">
                          <a:effectLst/>
                        </a:rPr>
                        <a:t>Variation 2018-2021</a:t>
                      </a:r>
                      <a:endParaRPr lang="fr-FR" sz="900" b="1" i="0" u="none" strike="noStrike" dirty="0">
                        <a:solidFill>
                          <a:srgbClr val="000000"/>
                        </a:solidFill>
                        <a:effectLst/>
                        <a:latin typeface="Calibri" panose="020F0502020204030204" pitchFamily="34" charset="0"/>
                      </a:endParaRPr>
                    </a:p>
                  </a:txBody>
                  <a:tcPr marL="8215" marR="8215" marT="8215" marB="0" anchor="b"/>
                </a:tc>
                <a:tc gridSpan="3">
                  <a:txBody>
                    <a:bodyPr/>
                    <a:lstStyle/>
                    <a:p>
                      <a:pPr algn="ctr" rtl="0" fontAlgn="ctr"/>
                      <a:r>
                        <a:rPr lang="fr-FR" sz="1200" b="1" u="none" strike="noStrike" dirty="0">
                          <a:effectLst/>
                        </a:rPr>
                        <a:t>2,1</a:t>
                      </a:r>
                      <a:endParaRPr lang="fr-FR" sz="1200" b="1" i="0" u="none" strike="noStrike" dirty="0">
                        <a:solidFill>
                          <a:srgbClr val="372517"/>
                        </a:solidFill>
                        <a:effectLst/>
                        <a:latin typeface="Calibri" panose="020F0502020204030204" pitchFamily="34" charset="0"/>
                      </a:endParaRPr>
                    </a:p>
                  </a:txBody>
                  <a:tcPr marL="8215" marR="8215" marT="8215" marB="0" anchor="ctr"/>
                </a:tc>
                <a:tc hMerge="1">
                  <a:txBody>
                    <a:bodyPr/>
                    <a:lstStyle/>
                    <a:p>
                      <a:endParaRPr lang="fr-FR"/>
                    </a:p>
                  </a:txBody>
                  <a:tcPr/>
                </a:tc>
                <a:tc hMerge="1">
                  <a:txBody>
                    <a:bodyPr/>
                    <a:lstStyle/>
                    <a:p>
                      <a:endParaRPr lang="fr-FR"/>
                    </a:p>
                  </a:txBody>
                  <a:tcPr/>
                </a:tc>
                <a:tc>
                  <a:txBody>
                    <a:bodyPr/>
                    <a:lstStyle/>
                    <a:p>
                      <a:pPr algn="ctr" rtl="0" fontAlgn="ctr"/>
                      <a:r>
                        <a:rPr lang="fr-FR" sz="1200" b="1" u="none" strike="noStrike" dirty="0">
                          <a:effectLst/>
                        </a:rPr>
                        <a:t>-0,1</a:t>
                      </a:r>
                      <a:endParaRPr lang="fr-FR" sz="1200" b="1" i="0" u="none" strike="noStrike" dirty="0">
                        <a:solidFill>
                          <a:srgbClr val="000000"/>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effectLst/>
                        </a:rPr>
                        <a:t>0,7</a:t>
                      </a:r>
                      <a:endParaRPr lang="fr-FR" sz="1200" b="1" i="0" u="none" strike="noStrike" dirty="0">
                        <a:solidFill>
                          <a:srgbClr val="372517"/>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solidFill>
                            <a:srgbClr val="FF0000"/>
                          </a:solidFill>
                          <a:effectLst/>
                        </a:rPr>
                        <a:t>-1,9</a:t>
                      </a:r>
                      <a:endParaRPr lang="fr-FR" sz="1200" b="1" i="0" u="none" strike="noStrike" dirty="0">
                        <a:solidFill>
                          <a:srgbClr val="FF0000"/>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solidFill>
                            <a:srgbClr val="FF0000"/>
                          </a:solidFill>
                          <a:effectLst/>
                        </a:rPr>
                        <a:t>-0,7</a:t>
                      </a:r>
                      <a:endParaRPr lang="fr-FR" sz="1200" b="1" i="0" u="none" strike="noStrike" dirty="0">
                        <a:solidFill>
                          <a:srgbClr val="FF0000"/>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effectLst/>
                        </a:rPr>
                        <a:t>0,6</a:t>
                      </a:r>
                      <a:endParaRPr lang="fr-FR" sz="1200" b="1" i="0" u="none" strike="noStrike" dirty="0">
                        <a:solidFill>
                          <a:srgbClr val="372517"/>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effectLst/>
                        </a:rPr>
                        <a:t>0,5</a:t>
                      </a:r>
                      <a:endParaRPr lang="fr-FR" sz="1200" b="1" i="0" u="none" strike="noStrike" dirty="0">
                        <a:solidFill>
                          <a:srgbClr val="372517"/>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effectLst/>
                        </a:rPr>
                        <a:t>-0,5</a:t>
                      </a:r>
                      <a:endParaRPr lang="fr-FR" sz="1200" b="1" i="0" u="none" strike="noStrike" dirty="0">
                        <a:solidFill>
                          <a:srgbClr val="C00000"/>
                        </a:solidFill>
                        <a:effectLst/>
                        <a:latin typeface="Calibri" panose="020F0502020204030204" pitchFamily="34" charset="0"/>
                      </a:endParaRPr>
                    </a:p>
                  </a:txBody>
                  <a:tcPr marL="8215" marR="8215" marT="8215" marB="0" anchor="ctr"/>
                </a:tc>
                <a:tc>
                  <a:txBody>
                    <a:bodyPr/>
                    <a:lstStyle/>
                    <a:p>
                      <a:pPr algn="ctr" rtl="0" fontAlgn="ctr"/>
                      <a:r>
                        <a:rPr lang="fr-FR" sz="1200" b="1" u="none" strike="noStrike" dirty="0">
                          <a:effectLst/>
                        </a:rPr>
                        <a:t>-0,4</a:t>
                      </a:r>
                      <a:endParaRPr lang="fr-FR" sz="1200" b="1" i="0" u="none" strike="noStrike" dirty="0">
                        <a:solidFill>
                          <a:srgbClr val="000000"/>
                        </a:solidFill>
                        <a:effectLst/>
                        <a:latin typeface="Calibri" panose="020F0502020204030204" pitchFamily="34" charset="0"/>
                      </a:endParaRPr>
                    </a:p>
                  </a:txBody>
                  <a:tcPr marL="8215" marR="8215" marT="8215" marB="0" anchor="ctr"/>
                </a:tc>
                <a:extLst>
                  <a:ext uri="{0D108BD9-81ED-4DB2-BD59-A6C34878D82A}">
                    <a16:rowId xmlns:a16="http://schemas.microsoft.com/office/drawing/2014/main" val="4293530693"/>
                  </a:ext>
                </a:extLst>
              </a:tr>
            </a:tbl>
          </a:graphicData>
        </a:graphic>
      </p:graphicFrame>
      <p:sp>
        <p:nvSpPr>
          <p:cNvPr id="4" name="Espace réservé de la date 3">
            <a:extLst>
              <a:ext uri="{FF2B5EF4-FFF2-40B4-BE49-F238E27FC236}">
                <a16:creationId xmlns:a16="http://schemas.microsoft.com/office/drawing/2014/main" id="{D22E3FC1-C0E0-4A09-85B7-B0083C085E7D}"/>
              </a:ext>
            </a:extLst>
          </p:cNvPr>
          <p:cNvSpPr>
            <a:spLocks noGrp="1"/>
          </p:cNvSpPr>
          <p:nvPr>
            <p:ph type="dt" sz="half" idx="10"/>
          </p:nvPr>
        </p:nvSpPr>
        <p:spPr/>
        <p:txBody>
          <a:bodyPr/>
          <a:lstStyle/>
          <a:p>
            <a:pPr algn="r"/>
            <a:fld id="{CA6A5E6A-C3DC-42E7-800B-EEAB1AEE8261}"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203A2181-B47C-4E18-96DE-DC5C9BA5C2FF}"/>
              </a:ext>
            </a:extLst>
          </p:cNvPr>
          <p:cNvSpPr>
            <a:spLocks noGrp="1"/>
          </p:cNvSpPr>
          <p:nvPr>
            <p:ph type="ftr" sz="quarter" idx="11"/>
          </p:nvPr>
        </p:nvSpPr>
        <p:spPr/>
        <p:txBody>
          <a:bodyPr/>
          <a:lstStyle/>
          <a:p>
            <a:r>
              <a:rPr lang="fr-FR"/>
              <a:t>DRAIO Aix-Marseille - pôle procédures</a:t>
            </a:r>
            <a:endParaRPr lang="fr-FR" dirty="0"/>
          </a:p>
        </p:txBody>
      </p:sp>
      <p:sp>
        <p:nvSpPr>
          <p:cNvPr id="7" name="Espace réservé du numéro de diapositive 6">
            <a:extLst>
              <a:ext uri="{FF2B5EF4-FFF2-40B4-BE49-F238E27FC236}">
                <a16:creationId xmlns:a16="http://schemas.microsoft.com/office/drawing/2014/main" id="{A1F01EEA-0E98-4D7A-93A9-DBC3379310E8}"/>
              </a:ext>
            </a:extLst>
          </p:cNvPr>
          <p:cNvSpPr>
            <a:spLocks noGrp="1"/>
          </p:cNvSpPr>
          <p:nvPr>
            <p:ph type="sldNum" sz="quarter" idx="12"/>
          </p:nvPr>
        </p:nvSpPr>
        <p:spPr/>
        <p:txBody>
          <a:bodyPr/>
          <a:lstStyle/>
          <a:p>
            <a:fld id="{733122C9-A0B9-462F-8757-0847AD287B63}" type="slidenum">
              <a:rPr lang="fr-FR" smtClean="0"/>
              <a:pPr/>
              <a:t>14</a:t>
            </a:fld>
            <a:endParaRPr lang="fr-FR" dirty="0"/>
          </a:p>
        </p:txBody>
      </p:sp>
      <p:graphicFrame>
        <p:nvGraphicFramePr>
          <p:cNvPr id="13" name="Graphique 12">
            <a:extLst>
              <a:ext uri="{FF2B5EF4-FFF2-40B4-BE49-F238E27FC236}">
                <a16:creationId xmlns:a16="http://schemas.microsoft.com/office/drawing/2014/main" id="{5FB12DE4-CF3C-4A50-9693-676A0AF2CC46}"/>
              </a:ext>
            </a:extLst>
          </p:cNvPr>
          <p:cNvGraphicFramePr>
            <a:graphicFrameLocks/>
          </p:cNvGraphicFramePr>
          <p:nvPr>
            <p:extLst>
              <p:ext uri="{D42A27DB-BD31-4B8C-83A1-F6EECF244321}">
                <p14:modId xmlns:p14="http://schemas.microsoft.com/office/powerpoint/2010/main" val="866432123"/>
              </p:ext>
            </p:extLst>
          </p:nvPr>
        </p:nvGraphicFramePr>
        <p:xfrm>
          <a:off x="821434" y="1552418"/>
          <a:ext cx="4238625" cy="28389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phique 16">
            <a:extLst>
              <a:ext uri="{FF2B5EF4-FFF2-40B4-BE49-F238E27FC236}">
                <a16:creationId xmlns:a16="http://schemas.microsoft.com/office/drawing/2014/main" id="{E6C34E66-0E74-4C35-803F-3141F4091E29}"/>
              </a:ext>
            </a:extLst>
          </p:cNvPr>
          <p:cNvGraphicFramePr>
            <a:graphicFrameLocks/>
          </p:cNvGraphicFramePr>
          <p:nvPr>
            <p:extLst>
              <p:ext uri="{D42A27DB-BD31-4B8C-83A1-F6EECF244321}">
                <p14:modId xmlns:p14="http://schemas.microsoft.com/office/powerpoint/2010/main" val="1960590366"/>
              </p:ext>
            </p:extLst>
          </p:nvPr>
        </p:nvGraphicFramePr>
        <p:xfrm>
          <a:off x="5125076" y="1534208"/>
          <a:ext cx="4292419" cy="28571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439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821434" y="614875"/>
            <a:ext cx="8596061" cy="919761"/>
          </a:xfrm>
          <a:solidFill>
            <a:schemeClr val="bg1"/>
          </a:solidFill>
        </p:spPr>
        <p:txBody>
          <a:bodyPr>
            <a:normAutofit fontScale="90000"/>
          </a:bodyPr>
          <a:lstStyle/>
          <a:p>
            <a:r>
              <a:rPr lang="fr-FR" sz="2700" dirty="0">
                <a:solidFill>
                  <a:srgbClr val="00006D"/>
                </a:solidFill>
                <a:latin typeface="Arial" panose="020B0604020202020204" pitchFamily="34" charset="0"/>
                <a:ea typeface="+mn-ea"/>
                <a:cs typeface="Arial" panose="020B0604020202020204" pitchFamily="34" charset="0"/>
              </a:rPr>
              <a:t>Evolution de l’orientation</a:t>
            </a:r>
            <a:r>
              <a:rPr lang="fr-FR" sz="2700" dirty="0">
                <a:solidFill>
                  <a:srgbClr val="00006D"/>
                </a:solidFill>
                <a:latin typeface="Arial" panose="020B0604020202020204" pitchFamily="34" charset="0"/>
                <a:cs typeface="Arial" panose="020B0604020202020204" pitchFamily="34" charset="0"/>
              </a:rPr>
              <a:t> </a:t>
            </a:r>
            <a:r>
              <a:rPr lang="fr-FR" sz="2700" dirty="0">
                <a:solidFill>
                  <a:srgbClr val="00006D"/>
                </a:solidFill>
                <a:latin typeface="Arial" panose="020B0604020202020204" pitchFamily="34" charset="0"/>
                <a:ea typeface="+mn-ea"/>
                <a:cs typeface="Arial" panose="020B0604020202020204" pitchFamily="34" charset="0"/>
              </a:rPr>
              <a:t>post 2</a:t>
            </a:r>
            <a:r>
              <a:rPr lang="fr-FR" sz="2700" baseline="30000" dirty="0">
                <a:solidFill>
                  <a:srgbClr val="00006D"/>
                </a:solidFill>
                <a:latin typeface="Arial" panose="020B0604020202020204" pitchFamily="34" charset="0"/>
                <a:ea typeface="+mn-ea"/>
                <a:cs typeface="Arial" panose="020B0604020202020204" pitchFamily="34" charset="0"/>
              </a:rPr>
              <a:t>nde</a:t>
            </a:r>
            <a:r>
              <a:rPr lang="fr-FR" sz="2700" dirty="0">
                <a:solidFill>
                  <a:srgbClr val="00006D"/>
                </a:solidFill>
                <a:latin typeface="Arial" panose="020B0604020202020204" pitchFamily="34" charset="0"/>
                <a:cs typeface="Arial" panose="020B0604020202020204" pitchFamily="34" charset="0"/>
              </a:rPr>
              <a:t> par formation d’accueil</a:t>
            </a:r>
            <a:br>
              <a:rPr lang="fr-FR" sz="2700" dirty="0">
                <a:solidFill>
                  <a:srgbClr val="00006D"/>
                </a:solidFill>
                <a:latin typeface="Arial" panose="020B0604020202020204" pitchFamily="34" charset="0"/>
                <a:cs typeface="Arial" panose="020B0604020202020204" pitchFamily="34" charset="0"/>
              </a:rPr>
            </a:br>
            <a:r>
              <a:rPr lang="fr-FR" sz="2000" dirty="0">
                <a:solidFill>
                  <a:srgbClr val="00006D"/>
                </a:solidFill>
                <a:latin typeface="Arial" panose="020B0604020202020204" pitchFamily="34" charset="0"/>
                <a:cs typeface="Arial" panose="020B0604020202020204" pitchFamily="34" charset="0"/>
              </a:rPr>
              <a:t>Comparaison Académie – France</a:t>
            </a:r>
            <a:br>
              <a:rPr lang="fr-FR" sz="2000" dirty="0">
                <a:solidFill>
                  <a:srgbClr val="00006D"/>
                </a:solidFill>
                <a:latin typeface="Arial" panose="020B0604020202020204" pitchFamily="34" charset="0"/>
                <a:ea typeface="+mn-ea"/>
                <a:cs typeface="Arial" panose="020B0604020202020204" pitchFamily="34" charset="0"/>
              </a:rPr>
            </a:br>
            <a:r>
              <a:rPr lang="fr-FR" sz="1100" b="0" i="1" dirty="0">
                <a:latin typeface="Arial" panose="020B0604020202020204" pitchFamily="34" charset="0"/>
                <a:cs typeface="Arial" panose="020B0604020202020204" pitchFamily="34" charset="0"/>
              </a:rPr>
              <a:t>Sources : Module Orientation - données au 12 juillet 2021; </a:t>
            </a:r>
            <a:br>
              <a:rPr lang="fr-FR" sz="1100" b="0" i="1" dirty="0">
                <a:latin typeface="Arial" panose="020B0604020202020204" pitchFamily="34" charset="0"/>
                <a:cs typeface="Arial" panose="020B0604020202020204" pitchFamily="34" charset="0"/>
              </a:rPr>
            </a:br>
            <a:r>
              <a:rPr lang="fr-FR" sz="1100" b="0" i="1" dirty="0">
                <a:latin typeface="Arial" panose="020B0604020202020204" pitchFamily="34" charset="0"/>
                <a:cs typeface="Arial" panose="020B0604020202020204" pitchFamily="34" charset="0"/>
              </a:rPr>
              <a:t>Taux moyen participation : 81% (phase provisoire), 72% (phase définitive) et données de l’enquête ministérielle</a:t>
            </a:r>
            <a:br>
              <a:rPr lang="fr-FR" sz="1100" b="0" i="1" dirty="0">
                <a:latin typeface="Arial" panose="020B0604020202020204" pitchFamily="34" charset="0"/>
                <a:ea typeface="+mn-ea"/>
                <a:cs typeface="Arial" panose="020B0604020202020204" pitchFamily="34" charset="0"/>
              </a:rPr>
            </a:br>
            <a:endParaRPr lang="fr-FR" sz="1100" b="0" i="1" dirty="0">
              <a:latin typeface="Arial" panose="020B0604020202020204" pitchFamily="34" charset="0"/>
              <a:ea typeface="+mn-ea"/>
              <a:cs typeface="Arial" panose="020B0604020202020204" pitchFamily="34" charset="0"/>
            </a:endParaRPr>
          </a:p>
        </p:txBody>
      </p:sp>
      <p:sp>
        <p:nvSpPr>
          <p:cNvPr id="20" name="Text Box 73">
            <a:extLst>
              <a:ext uri="{FF2B5EF4-FFF2-40B4-BE49-F238E27FC236}">
                <a16:creationId xmlns:a16="http://schemas.microsoft.com/office/drawing/2014/main" id="{155E63A6-F5EE-4DAA-A661-02C3666B015B}"/>
              </a:ext>
            </a:extLst>
          </p:cNvPr>
          <p:cNvSpPr txBox="1">
            <a:spLocks noChangeArrowheads="1"/>
          </p:cNvSpPr>
          <p:nvPr/>
        </p:nvSpPr>
        <p:spPr bwMode="auto">
          <a:xfrm>
            <a:off x="2704638" y="4471152"/>
            <a:ext cx="4658648" cy="25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fr-FR" altLang="fr-FR" sz="1080" b="1" dirty="0">
                <a:solidFill>
                  <a:schemeClr val="tx1">
                    <a:lumMod val="65000"/>
                    <a:lumOff val="35000"/>
                  </a:schemeClr>
                </a:solidFill>
                <a:latin typeface="Arial" panose="020B0604020202020204" pitchFamily="34" charset="0"/>
              </a:rPr>
              <a:t>Évolution des décisions d’orientation selon la filière (pourcentages)</a:t>
            </a:r>
          </a:p>
        </p:txBody>
      </p:sp>
      <p:graphicFrame>
        <p:nvGraphicFramePr>
          <p:cNvPr id="7" name="Tableau 6">
            <a:extLst>
              <a:ext uri="{FF2B5EF4-FFF2-40B4-BE49-F238E27FC236}">
                <a16:creationId xmlns:a16="http://schemas.microsoft.com/office/drawing/2014/main" id="{D0522645-CAD4-42E9-9FA6-B9A72DD2238F}"/>
              </a:ext>
            </a:extLst>
          </p:cNvPr>
          <p:cNvGraphicFramePr>
            <a:graphicFrameLocks noGrp="1"/>
          </p:cNvGraphicFramePr>
          <p:nvPr/>
        </p:nvGraphicFramePr>
        <p:xfrm>
          <a:off x="873570" y="4780302"/>
          <a:ext cx="7886700" cy="1344494"/>
        </p:xfrm>
        <a:graphic>
          <a:graphicData uri="http://schemas.openxmlformats.org/drawingml/2006/table">
            <a:tbl>
              <a:tblPr>
                <a:tableStyleId>{5C22544A-7EE6-4342-B048-85BDC9FD1C3A}</a:tableStyleId>
              </a:tblPr>
              <a:tblGrid>
                <a:gridCol w="657225">
                  <a:extLst>
                    <a:ext uri="{9D8B030D-6E8A-4147-A177-3AD203B41FA5}">
                      <a16:colId xmlns:a16="http://schemas.microsoft.com/office/drawing/2014/main" val="2607318833"/>
                    </a:ext>
                  </a:extLst>
                </a:gridCol>
                <a:gridCol w="657225">
                  <a:extLst>
                    <a:ext uri="{9D8B030D-6E8A-4147-A177-3AD203B41FA5}">
                      <a16:colId xmlns:a16="http://schemas.microsoft.com/office/drawing/2014/main" val="2433725104"/>
                    </a:ext>
                  </a:extLst>
                </a:gridCol>
                <a:gridCol w="657225">
                  <a:extLst>
                    <a:ext uri="{9D8B030D-6E8A-4147-A177-3AD203B41FA5}">
                      <a16:colId xmlns:a16="http://schemas.microsoft.com/office/drawing/2014/main" val="1892936416"/>
                    </a:ext>
                  </a:extLst>
                </a:gridCol>
                <a:gridCol w="657225">
                  <a:extLst>
                    <a:ext uri="{9D8B030D-6E8A-4147-A177-3AD203B41FA5}">
                      <a16:colId xmlns:a16="http://schemas.microsoft.com/office/drawing/2014/main" val="2004578060"/>
                    </a:ext>
                  </a:extLst>
                </a:gridCol>
                <a:gridCol w="657225">
                  <a:extLst>
                    <a:ext uri="{9D8B030D-6E8A-4147-A177-3AD203B41FA5}">
                      <a16:colId xmlns:a16="http://schemas.microsoft.com/office/drawing/2014/main" val="2046027052"/>
                    </a:ext>
                  </a:extLst>
                </a:gridCol>
                <a:gridCol w="657225">
                  <a:extLst>
                    <a:ext uri="{9D8B030D-6E8A-4147-A177-3AD203B41FA5}">
                      <a16:colId xmlns:a16="http://schemas.microsoft.com/office/drawing/2014/main" val="2485284042"/>
                    </a:ext>
                  </a:extLst>
                </a:gridCol>
                <a:gridCol w="657225">
                  <a:extLst>
                    <a:ext uri="{9D8B030D-6E8A-4147-A177-3AD203B41FA5}">
                      <a16:colId xmlns:a16="http://schemas.microsoft.com/office/drawing/2014/main" val="1204819047"/>
                    </a:ext>
                  </a:extLst>
                </a:gridCol>
                <a:gridCol w="657225">
                  <a:extLst>
                    <a:ext uri="{9D8B030D-6E8A-4147-A177-3AD203B41FA5}">
                      <a16:colId xmlns:a16="http://schemas.microsoft.com/office/drawing/2014/main" val="461702530"/>
                    </a:ext>
                  </a:extLst>
                </a:gridCol>
                <a:gridCol w="657225">
                  <a:extLst>
                    <a:ext uri="{9D8B030D-6E8A-4147-A177-3AD203B41FA5}">
                      <a16:colId xmlns:a16="http://schemas.microsoft.com/office/drawing/2014/main" val="1617356182"/>
                    </a:ext>
                  </a:extLst>
                </a:gridCol>
                <a:gridCol w="657225">
                  <a:extLst>
                    <a:ext uri="{9D8B030D-6E8A-4147-A177-3AD203B41FA5}">
                      <a16:colId xmlns:a16="http://schemas.microsoft.com/office/drawing/2014/main" val="3311757319"/>
                    </a:ext>
                  </a:extLst>
                </a:gridCol>
                <a:gridCol w="657225">
                  <a:extLst>
                    <a:ext uri="{9D8B030D-6E8A-4147-A177-3AD203B41FA5}">
                      <a16:colId xmlns:a16="http://schemas.microsoft.com/office/drawing/2014/main" val="616407298"/>
                    </a:ext>
                  </a:extLst>
                </a:gridCol>
                <a:gridCol w="657225">
                  <a:extLst>
                    <a:ext uri="{9D8B030D-6E8A-4147-A177-3AD203B41FA5}">
                      <a16:colId xmlns:a16="http://schemas.microsoft.com/office/drawing/2014/main" val="3309798452"/>
                    </a:ext>
                  </a:extLst>
                </a:gridCol>
              </a:tblGrid>
              <a:tr h="164306">
                <a:tc rowSpan="2">
                  <a:txBody>
                    <a:bodyPr/>
                    <a:lstStyle/>
                    <a:p>
                      <a:pPr algn="l" rtl="0" fontAlgn="b"/>
                      <a:r>
                        <a:rPr lang="fr-FR" sz="800" b="1" u="none" strike="noStrike">
                          <a:effectLst/>
                          <a:latin typeface="Arial" panose="020B0604020202020204" pitchFamily="34" charset="0"/>
                          <a:cs typeface="Arial" panose="020B0604020202020204" pitchFamily="34" charset="0"/>
                        </a:rPr>
                        <a:t> </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L</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ES</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STAV</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STD2A</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STI2D</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STL</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STMG</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ST2S</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a:txBody>
                    <a:bodyPr/>
                    <a:lstStyle/>
                    <a:p>
                      <a:pPr algn="ctr" rtl="0" fontAlgn="ctr"/>
                      <a:r>
                        <a:rPr lang="fr-FR" sz="800" b="1" u="none" strike="noStrike">
                          <a:effectLst/>
                          <a:latin typeface="Arial" panose="020B0604020202020204" pitchFamily="34" charset="0"/>
                          <a:cs typeface="Arial" panose="020B0604020202020204" pitchFamily="34" charset="0"/>
                        </a:rPr>
                        <a:t>Spécifique</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rowSpan="2">
                  <a:txBody>
                    <a:bodyPr/>
                    <a:lstStyle/>
                    <a:p>
                      <a:pPr algn="ctr" rtl="0" fontAlgn="ctr"/>
                      <a:r>
                        <a:rPr lang="fr-FR" sz="800" b="1" u="none" strike="noStrike">
                          <a:effectLst/>
                          <a:latin typeface="Arial" panose="020B0604020202020204" pitchFamily="34" charset="0"/>
                          <a:cs typeface="Arial" panose="020B0604020202020204" pitchFamily="34" charset="0"/>
                        </a:rPr>
                        <a:t>Orientation voie pro</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extLst>
                  <a:ext uri="{0D108BD9-81ED-4DB2-BD59-A6C34878D82A}">
                    <a16:rowId xmlns:a16="http://schemas.microsoft.com/office/drawing/2014/main" val="3543315896"/>
                  </a:ext>
                </a:extLst>
              </a:tr>
              <a:tr h="16430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800" u="none" strike="noStrike">
                          <a:effectLst/>
                          <a:latin typeface="Arial" panose="020B0604020202020204" pitchFamily="34" charset="0"/>
                          <a:cs typeface="Arial" panose="020B0604020202020204" pitchFamily="34" charset="0"/>
                        </a:rPr>
                        <a:t> yc/BT</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ctr"/>
                </a:tc>
                <a:tc vMerge="1">
                  <a:txBody>
                    <a:bodyPr/>
                    <a:lstStyle/>
                    <a:p>
                      <a:endParaRPr lang="fr-FR"/>
                    </a:p>
                  </a:txBody>
                  <a:tcPr/>
                </a:tc>
                <a:extLst>
                  <a:ext uri="{0D108BD9-81ED-4DB2-BD59-A6C34878D82A}">
                    <a16:rowId xmlns:a16="http://schemas.microsoft.com/office/drawing/2014/main" val="743583044"/>
                  </a:ext>
                </a:extLst>
              </a:tr>
              <a:tr h="164306">
                <a:tc>
                  <a:txBody>
                    <a:bodyPr/>
                    <a:lstStyle/>
                    <a:p>
                      <a:pPr algn="ctr" rtl="0" fontAlgn="b"/>
                      <a:r>
                        <a:rPr lang="fr-FR" sz="800" u="none" strike="noStrike">
                          <a:effectLst/>
                          <a:latin typeface="Arial" panose="020B0604020202020204" pitchFamily="34" charset="0"/>
                          <a:cs typeface="Arial" panose="020B0604020202020204" pitchFamily="34" charset="0"/>
                        </a:rPr>
                        <a:t>2019</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gridSpan="3">
                  <a:txBody>
                    <a:bodyPr/>
                    <a:lstStyle/>
                    <a:p>
                      <a:pPr algn="ctr" rtl="0" fontAlgn="b"/>
                      <a:r>
                        <a:rPr lang="fr-FR" sz="800" u="none" strike="noStrike">
                          <a:effectLst/>
                          <a:latin typeface="Arial" panose="020B0604020202020204" pitchFamily="34" charset="0"/>
                          <a:cs typeface="Arial" panose="020B0604020202020204" pitchFamily="34" charset="0"/>
                        </a:rPr>
                        <a:t>69</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hMerge="1">
                  <a:txBody>
                    <a:bodyPr/>
                    <a:lstStyle/>
                    <a:p>
                      <a:endParaRPr lang="fr-FR"/>
                    </a:p>
                  </a:txBody>
                  <a:tcPr/>
                </a:tc>
                <a:tc hMerge="1">
                  <a:txBody>
                    <a:bodyPr/>
                    <a:lstStyle/>
                    <a:p>
                      <a:endParaRPr lang="fr-FR"/>
                    </a:p>
                  </a:txBody>
                  <a:tcPr/>
                </a:tc>
                <a:tc>
                  <a:txBody>
                    <a:bodyPr/>
                    <a:lstStyle/>
                    <a:p>
                      <a:pPr algn="ctr" rtl="0" fontAlgn="b"/>
                      <a:r>
                        <a:rPr lang="fr-FR" sz="800" u="none" strike="noStrike">
                          <a:effectLst/>
                          <a:latin typeface="Arial" panose="020B0604020202020204" pitchFamily="34" charset="0"/>
                          <a:cs typeface="Arial" panose="020B0604020202020204" pitchFamily="34" charset="0"/>
                        </a:rPr>
                        <a:t>0,6</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0,6</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5,5</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1,6</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13,2</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4</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0,9</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4,1</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extLst>
                  <a:ext uri="{0D108BD9-81ED-4DB2-BD59-A6C34878D82A}">
                    <a16:rowId xmlns:a16="http://schemas.microsoft.com/office/drawing/2014/main" val="1844778888"/>
                  </a:ext>
                </a:extLst>
              </a:tr>
              <a:tr h="164306">
                <a:tc>
                  <a:txBody>
                    <a:bodyPr/>
                    <a:lstStyle/>
                    <a:p>
                      <a:pPr algn="ctr" rtl="0" fontAlgn="b"/>
                      <a:r>
                        <a:rPr lang="fr-FR" sz="800" u="none" strike="noStrike">
                          <a:effectLst/>
                          <a:latin typeface="Arial" panose="020B0604020202020204" pitchFamily="34" charset="0"/>
                          <a:cs typeface="Arial" panose="020B0604020202020204" pitchFamily="34" charset="0"/>
                        </a:rPr>
                        <a:t>2020</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gridSpan="3">
                  <a:txBody>
                    <a:bodyPr/>
                    <a:lstStyle/>
                    <a:p>
                      <a:pPr algn="ctr" rtl="0" fontAlgn="b"/>
                      <a:r>
                        <a:rPr lang="fr-FR" sz="800" u="none" strike="noStrike">
                          <a:effectLst/>
                          <a:latin typeface="Arial" panose="020B0604020202020204" pitchFamily="34" charset="0"/>
                          <a:cs typeface="Arial" panose="020B0604020202020204" pitchFamily="34" charset="0"/>
                        </a:rPr>
                        <a:t>68,7</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hMerge="1">
                  <a:txBody>
                    <a:bodyPr/>
                    <a:lstStyle/>
                    <a:p>
                      <a:endParaRPr lang="fr-FR"/>
                    </a:p>
                  </a:txBody>
                  <a:tcPr/>
                </a:tc>
                <a:tc hMerge="1">
                  <a:txBody>
                    <a:bodyPr/>
                    <a:lstStyle/>
                    <a:p>
                      <a:endParaRPr lang="fr-FR"/>
                    </a:p>
                  </a:txBody>
                  <a:tcPr/>
                </a:tc>
                <a:tc>
                  <a:txBody>
                    <a:bodyPr/>
                    <a:lstStyle/>
                    <a:p>
                      <a:pPr algn="ctr" rtl="0" fontAlgn="b"/>
                      <a:r>
                        <a:rPr lang="fr-FR" sz="800" u="none" strike="noStrike">
                          <a:effectLst/>
                          <a:latin typeface="Arial" panose="020B0604020202020204" pitchFamily="34" charset="0"/>
                          <a:cs typeface="Arial" panose="020B0604020202020204" pitchFamily="34" charset="0"/>
                        </a:rPr>
                        <a:t>0,3</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1,3</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5,1</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1,6</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15,2</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3,6</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0,9</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3,1</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extLst>
                  <a:ext uri="{0D108BD9-81ED-4DB2-BD59-A6C34878D82A}">
                    <a16:rowId xmlns:a16="http://schemas.microsoft.com/office/drawing/2014/main" val="2950419075"/>
                  </a:ext>
                </a:extLst>
              </a:tr>
              <a:tr h="227212">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gridSpan="3">
                  <a:txBody>
                    <a:bodyPr/>
                    <a:lstStyle/>
                    <a:p>
                      <a:pPr algn="ctr" rtl="0" fontAlgn="b"/>
                      <a:r>
                        <a:rPr lang="fr-FR" sz="800" u="none" strike="noStrike" dirty="0">
                          <a:effectLst/>
                          <a:latin typeface="Arial" panose="020B0604020202020204" pitchFamily="34" charset="0"/>
                          <a:cs typeface="Arial" panose="020B0604020202020204" pitchFamily="34" charset="0"/>
                        </a:rPr>
                        <a:t>Bac général (réforme)</a:t>
                      </a:r>
                      <a:endParaRPr lang="fr-FR" sz="800" b="1" i="0" u="none" strike="noStrike" dirty="0">
                        <a:solidFill>
                          <a:srgbClr val="000000"/>
                        </a:solidFill>
                        <a:effectLst/>
                        <a:latin typeface="Arial" panose="020B0604020202020204" pitchFamily="34" charset="0"/>
                        <a:cs typeface="Arial" panose="020B0604020202020204" pitchFamily="34" charset="0"/>
                      </a:endParaRPr>
                    </a:p>
                  </a:txBody>
                  <a:tcPr marL="8215" marR="8215" marT="8215" marB="0" anchor="ctr"/>
                </a:tc>
                <a:tc hMerge="1">
                  <a:txBody>
                    <a:bodyPr/>
                    <a:lstStyle/>
                    <a:p>
                      <a:pPr algn="ctr" rtl="0" fontAlgn="b"/>
                      <a:endParaRPr lang="fr-FR" sz="900" b="0" i="0" u="none" strike="noStrike" dirty="0">
                        <a:solidFill>
                          <a:srgbClr val="000000"/>
                        </a:solidFill>
                        <a:effectLst/>
                        <a:latin typeface="Calibri" panose="020F0502020204030204" pitchFamily="34" charset="0"/>
                      </a:endParaRPr>
                    </a:p>
                  </a:txBody>
                  <a:tcPr marL="8215" marR="8215" marT="8215" marB="0" anchor="b"/>
                </a:tc>
                <a:tc hMerge="1">
                  <a:txBody>
                    <a:bodyPr/>
                    <a:lstStyle/>
                    <a:p>
                      <a:pPr algn="ctr" rtl="0" fontAlgn="b"/>
                      <a:endParaRPr lang="fr-FR" sz="900" b="0" i="0" u="none" strike="noStrike" dirty="0">
                        <a:solidFill>
                          <a:srgbClr val="000000"/>
                        </a:solidFill>
                        <a:effectLst/>
                        <a:latin typeface="Calibri" panose="020F050202020403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 </a:t>
                      </a:r>
                      <a:endParaRPr lang="fr-FR" sz="800" b="0"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extLst>
                  <a:ext uri="{0D108BD9-81ED-4DB2-BD59-A6C34878D82A}">
                    <a16:rowId xmlns:a16="http://schemas.microsoft.com/office/drawing/2014/main" val="3972740976"/>
                  </a:ext>
                </a:extLst>
              </a:tr>
              <a:tr h="172522">
                <a:tc>
                  <a:txBody>
                    <a:bodyPr/>
                    <a:lstStyle/>
                    <a:p>
                      <a:pPr algn="ctr" rtl="0" fontAlgn="b"/>
                      <a:r>
                        <a:rPr lang="fr-FR" sz="800" u="none" strike="noStrike">
                          <a:effectLst/>
                          <a:latin typeface="Arial" panose="020B0604020202020204" pitchFamily="34" charset="0"/>
                          <a:cs typeface="Arial" panose="020B0604020202020204" pitchFamily="34" charset="0"/>
                        </a:rPr>
                        <a:t>2021</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gridSpan="3">
                  <a:txBody>
                    <a:bodyPr/>
                    <a:lstStyle/>
                    <a:p>
                      <a:pPr algn="ctr" rtl="0" fontAlgn="b"/>
                      <a:r>
                        <a:rPr lang="fr-FR" sz="800" u="none" strike="noStrike">
                          <a:effectLst/>
                          <a:latin typeface="Arial" panose="020B0604020202020204" pitchFamily="34" charset="0"/>
                          <a:cs typeface="Arial" panose="020B0604020202020204" pitchFamily="34" charset="0"/>
                        </a:rPr>
                        <a:t>68,3</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hMerge="1">
                  <a:txBody>
                    <a:bodyPr/>
                    <a:lstStyle/>
                    <a:p>
                      <a:endParaRPr lang="fr-FR"/>
                    </a:p>
                  </a:txBody>
                  <a:tcPr/>
                </a:tc>
                <a:tc hMerge="1">
                  <a:txBody>
                    <a:bodyPr/>
                    <a:lstStyle/>
                    <a:p>
                      <a:endParaRPr lang="fr-FR"/>
                    </a:p>
                  </a:txBody>
                  <a:tcPr/>
                </a:tc>
                <a:tc>
                  <a:txBody>
                    <a:bodyPr/>
                    <a:lstStyle/>
                    <a:p>
                      <a:pPr algn="ctr" rtl="0" fontAlgn="b"/>
                      <a:r>
                        <a:rPr lang="fr-FR" sz="800" u="none" strike="noStrike">
                          <a:effectLst/>
                          <a:latin typeface="Arial" panose="020B0604020202020204" pitchFamily="34" charset="0"/>
                          <a:cs typeface="Arial" panose="020B0604020202020204" pitchFamily="34" charset="0"/>
                        </a:rPr>
                        <a:t>0,6</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1,1</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4,2</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1,5</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15,1</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4,2</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1,2</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tc>
                  <a:txBody>
                    <a:bodyPr/>
                    <a:lstStyle/>
                    <a:p>
                      <a:pPr algn="ctr" rtl="0" fontAlgn="b"/>
                      <a:r>
                        <a:rPr lang="fr-FR" sz="800" u="none" strike="noStrike">
                          <a:effectLst/>
                          <a:latin typeface="Arial" panose="020B0604020202020204" pitchFamily="34" charset="0"/>
                          <a:cs typeface="Arial" panose="020B0604020202020204" pitchFamily="34" charset="0"/>
                        </a:rPr>
                        <a:t>3,6</a:t>
                      </a:r>
                      <a:endParaRPr lang="fr-FR" sz="800" b="1" i="0" u="none" strike="noStrike">
                        <a:solidFill>
                          <a:srgbClr val="000000"/>
                        </a:solidFill>
                        <a:effectLst/>
                        <a:latin typeface="Arial" panose="020B0604020202020204" pitchFamily="34" charset="0"/>
                        <a:cs typeface="Arial" panose="020B0604020202020204" pitchFamily="34" charset="0"/>
                      </a:endParaRPr>
                    </a:p>
                  </a:txBody>
                  <a:tcPr marL="8215" marR="8215" marT="8215" marB="0" anchor="b"/>
                </a:tc>
                <a:extLst>
                  <a:ext uri="{0D108BD9-81ED-4DB2-BD59-A6C34878D82A}">
                    <a16:rowId xmlns:a16="http://schemas.microsoft.com/office/drawing/2014/main" val="3935491925"/>
                  </a:ext>
                </a:extLst>
              </a:tr>
              <a:tr h="287536">
                <a:tc>
                  <a:txBody>
                    <a:bodyPr/>
                    <a:lstStyle/>
                    <a:p>
                      <a:pPr algn="ctr" rtl="0" fontAlgn="b"/>
                      <a:r>
                        <a:rPr lang="fr-FR" sz="800" b="1" u="none" strike="noStrike" dirty="0">
                          <a:effectLst/>
                          <a:latin typeface="Arial" panose="020B0604020202020204" pitchFamily="34" charset="0"/>
                          <a:cs typeface="Arial" panose="020B0604020202020204" pitchFamily="34" charset="0"/>
                        </a:rPr>
                        <a:t>Variation 2020-2021</a:t>
                      </a:r>
                      <a:endParaRPr lang="fr-FR" sz="800" b="1" i="0" u="none" strike="noStrike" dirty="0">
                        <a:solidFill>
                          <a:srgbClr val="000000"/>
                        </a:solidFill>
                        <a:effectLst/>
                        <a:latin typeface="Arial" panose="020B0604020202020204" pitchFamily="34" charset="0"/>
                        <a:cs typeface="Arial" panose="020B0604020202020204" pitchFamily="34" charset="0"/>
                      </a:endParaRPr>
                    </a:p>
                  </a:txBody>
                  <a:tcPr marL="8215" marR="8215" marT="8215" marB="0" anchor="b"/>
                </a:tc>
                <a:tc gridSpan="3">
                  <a:txBody>
                    <a:bodyPr/>
                    <a:lstStyle/>
                    <a:p>
                      <a:pPr algn="ctr" rtl="0" fontAlgn="ctr"/>
                      <a:r>
                        <a:rPr lang="fr-FR" sz="800" b="1" i="0" u="none" strike="noStrike" dirty="0">
                          <a:solidFill>
                            <a:srgbClr val="372517"/>
                          </a:solidFill>
                          <a:effectLst/>
                          <a:latin typeface="Arial" panose="020B0604020202020204" pitchFamily="34" charset="0"/>
                          <a:cs typeface="Arial" panose="020B0604020202020204" pitchFamily="34" charset="0"/>
                        </a:rPr>
                        <a:t>-0,4</a:t>
                      </a:r>
                    </a:p>
                  </a:txBody>
                  <a:tcPr marL="8215" marR="8215" marT="8215" marB="0" anchor="ctr"/>
                </a:tc>
                <a:tc hMerge="1">
                  <a:txBody>
                    <a:bodyPr/>
                    <a:lstStyle/>
                    <a:p>
                      <a:endParaRPr lang="fr-FR"/>
                    </a:p>
                  </a:txBody>
                  <a:tcPr/>
                </a:tc>
                <a:tc hMerge="1">
                  <a:txBody>
                    <a:bodyPr/>
                    <a:lstStyle/>
                    <a:p>
                      <a:endParaRPr lang="fr-FR"/>
                    </a:p>
                  </a:txBody>
                  <a:tcPr/>
                </a:tc>
                <a:tc>
                  <a:txBody>
                    <a:bodyPr/>
                    <a:lstStyle/>
                    <a:p>
                      <a:pPr algn="ctr" rtl="0" fontAlgn="ctr"/>
                      <a:r>
                        <a:rPr lang="fr-FR" sz="800" b="1" i="0" u="none" strike="noStrike" dirty="0">
                          <a:solidFill>
                            <a:srgbClr val="000000"/>
                          </a:solidFill>
                          <a:effectLst/>
                          <a:latin typeface="Arial" panose="020B0604020202020204" pitchFamily="34" charset="0"/>
                          <a:cs typeface="Arial" panose="020B0604020202020204" pitchFamily="34" charset="0"/>
                        </a:rPr>
                        <a:t>0,3</a:t>
                      </a:r>
                    </a:p>
                  </a:txBody>
                  <a:tcPr marL="8215" marR="8215" marT="8215" marB="0" anchor="ctr"/>
                </a:tc>
                <a:tc>
                  <a:txBody>
                    <a:bodyPr/>
                    <a:lstStyle/>
                    <a:p>
                      <a:pPr algn="ctr" rtl="0" fontAlgn="ctr"/>
                      <a:r>
                        <a:rPr lang="fr-FR" sz="800" b="1" i="0" u="none" strike="noStrike" dirty="0">
                          <a:solidFill>
                            <a:srgbClr val="372517"/>
                          </a:solidFill>
                          <a:effectLst/>
                          <a:latin typeface="Arial" panose="020B0604020202020204" pitchFamily="34" charset="0"/>
                          <a:cs typeface="Arial" panose="020B0604020202020204" pitchFamily="34" charset="0"/>
                        </a:rPr>
                        <a:t>-0,2</a:t>
                      </a:r>
                    </a:p>
                  </a:txBody>
                  <a:tcPr marL="8215" marR="8215" marT="8215" marB="0" anchor="ctr"/>
                </a:tc>
                <a:tc>
                  <a:txBody>
                    <a:bodyPr/>
                    <a:lstStyle/>
                    <a:p>
                      <a:pPr algn="ctr" rtl="0" fontAlgn="ctr"/>
                      <a:r>
                        <a:rPr lang="fr-FR" sz="800" b="1" i="0" u="none" strike="noStrike" dirty="0">
                          <a:solidFill>
                            <a:srgbClr val="C00000"/>
                          </a:solidFill>
                          <a:effectLst/>
                          <a:latin typeface="Arial" panose="020B0604020202020204" pitchFamily="34" charset="0"/>
                          <a:cs typeface="Arial" panose="020B0604020202020204" pitchFamily="34" charset="0"/>
                        </a:rPr>
                        <a:t>-0,9</a:t>
                      </a:r>
                    </a:p>
                  </a:txBody>
                  <a:tcPr marL="8215" marR="8215" marT="8215" marB="0" anchor="ctr"/>
                </a:tc>
                <a:tc>
                  <a:txBody>
                    <a:bodyPr/>
                    <a:lstStyle/>
                    <a:p>
                      <a:pPr algn="ctr" rtl="0" fontAlgn="ctr"/>
                      <a:r>
                        <a:rPr lang="fr-FR" sz="800" b="1" i="0" u="none" strike="noStrike" dirty="0">
                          <a:solidFill>
                            <a:schemeClr val="tx1">
                              <a:lumMod val="85000"/>
                              <a:lumOff val="15000"/>
                            </a:schemeClr>
                          </a:solidFill>
                          <a:effectLst/>
                          <a:latin typeface="Arial" panose="020B0604020202020204" pitchFamily="34" charset="0"/>
                          <a:cs typeface="Arial" panose="020B0604020202020204" pitchFamily="34" charset="0"/>
                        </a:rPr>
                        <a:t>-0,1</a:t>
                      </a:r>
                    </a:p>
                  </a:txBody>
                  <a:tcPr marL="8215" marR="8215" marT="8215" marB="0" anchor="ctr"/>
                </a:tc>
                <a:tc>
                  <a:txBody>
                    <a:bodyPr/>
                    <a:lstStyle/>
                    <a:p>
                      <a:pPr algn="ctr" rtl="0" fontAlgn="ctr"/>
                      <a:r>
                        <a:rPr lang="fr-FR" sz="800" b="1" i="0" u="none" strike="noStrike" dirty="0">
                          <a:solidFill>
                            <a:srgbClr val="372517"/>
                          </a:solidFill>
                          <a:effectLst/>
                          <a:latin typeface="Arial" panose="020B0604020202020204" pitchFamily="34" charset="0"/>
                          <a:cs typeface="Arial" panose="020B0604020202020204" pitchFamily="34" charset="0"/>
                        </a:rPr>
                        <a:t>-0,1</a:t>
                      </a:r>
                    </a:p>
                  </a:txBody>
                  <a:tcPr marL="8215" marR="8215" marT="8215" marB="0" anchor="ctr"/>
                </a:tc>
                <a:tc>
                  <a:txBody>
                    <a:bodyPr/>
                    <a:lstStyle/>
                    <a:p>
                      <a:pPr algn="ctr" rtl="0" fontAlgn="ctr"/>
                      <a:r>
                        <a:rPr lang="fr-FR" sz="800" b="1" i="0" u="none" strike="noStrike" dirty="0">
                          <a:solidFill>
                            <a:schemeClr val="accent6"/>
                          </a:solidFill>
                          <a:effectLst/>
                          <a:latin typeface="Arial" panose="020B0604020202020204" pitchFamily="34" charset="0"/>
                          <a:cs typeface="Arial" panose="020B0604020202020204" pitchFamily="34" charset="0"/>
                        </a:rPr>
                        <a:t>0,6</a:t>
                      </a:r>
                    </a:p>
                  </a:txBody>
                  <a:tcPr marL="8215" marR="8215" marT="8215" marB="0" anchor="ctr"/>
                </a:tc>
                <a:tc>
                  <a:txBody>
                    <a:bodyPr/>
                    <a:lstStyle/>
                    <a:p>
                      <a:pPr algn="ctr" rtl="0" fontAlgn="ctr"/>
                      <a:r>
                        <a:rPr lang="fr-FR" sz="800" b="1" i="0" u="none" strike="noStrike" dirty="0">
                          <a:solidFill>
                            <a:schemeClr val="tx1">
                              <a:lumMod val="85000"/>
                              <a:lumOff val="15000"/>
                            </a:schemeClr>
                          </a:solidFill>
                          <a:effectLst/>
                          <a:latin typeface="Arial" panose="020B0604020202020204" pitchFamily="34" charset="0"/>
                          <a:cs typeface="Arial" panose="020B0604020202020204" pitchFamily="34" charset="0"/>
                        </a:rPr>
                        <a:t>0,3</a:t>
                      </a:r>
                    </a:p>
                  </a:txBody>
                  <a:tcPr marL="8215" marR="8215" marT="8215" marB="0" anchor="ctr"/>
                </a:tc>
                <a:tc>
                  <a:txBody>
                    <a:bodyPr/>
                    <a:lstStyle/>
                    <a:p>
                      <a:pPr algn="ctr" rtl="0" fontAlgn="ctr"/>
                      <a:r>
                        <a:rPr lang="fr-FR" sz="800" b="1" i="0" u="none" strike="noStrike" dirty="0">
                          <a:solidFill>
                            <a:srgbClr val="000000"/>
                          </a:solidFill>
                          <a:effectLst/>
                          <a:latin typeface="Arial" panose="020B0604020202020204" pitchFamily="34" charset="0"/>
                          <a:cs typeface="Arial" panose="020B0604020202020204" pitchFamily="34" charset="0"/>
                        </a:rPr>
                        <a:t>0,5</a:t>
                      </a:r>
                    </a:p>
                  </a:txBody>
                  <a:tcPr marL="8215" marR="8215" marT="8215" marB="0" anchor="ctr"/>
                </a:tc>
                <a:extLst>
                  <a:ext uri="{0D108BD9-81ED-4DB2-BD59-A6C34878D82A}">
                    <a16:rowId xmlns:a16="http://schemas.microsoft.com/office/drawing/2014/main" val="1484809041"/>
                  </a:ext>
                </a:extLst>
              </a:tr>
            </a:tbl>
          </a:graphicData>
        </a:graphic>
      </p:graphicFrame>
      <p:sp>
        <p:nvSpPr>
          <p:cNvPr id="27" name="AutoShape 74">
            <a:extLst>
              <a:ext uri="{FF2B5EF4-FFF2-40B4-BE49-F238E27FC236}">
                <a16:creationId xmlns:a16="http://schemas.microsoft.com/office/drawing/2014/main" id="{4432FD8A-0858-4219-A2E2-91734DE6528D}"/>
              </a:ext>
            </a:extLst>
          </p:cNvPr>
          <p:cNvSpPr>
            <a:spLocks noChangeArrowheads="1"/>
          </p:cNvSpPr>
          <p:nvPr/>
        </p:nvSpPr>
        <p:spPr bwMode="auto">
          <a:xfrm>
            <a:off x="7201360" y="5993215"/>
            <a:ext cx="161926" cy="141686"/>
          </a:xfrm>
          <a:prstGeom prst="upArrow">
            <a:avLst>
              <a:gd name="adj1" fmla="val 50000"/>
              <a:gd name="adj2" fmla="val 25000"/>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solidFill>
                <a:prstClr val="black"/>
              </a:solidFill>
              <a:latin typeface="Arial" panose="020B0604020202020204" pitchFamily="34" charset="0"/>
            </a:endParaRPr>
          </a:p>
        </p:txBody>
      </p:sp>
      <p:sp>
        <p:nvSpPr>
          <p:cNvPr id="28" name="AutoShape 77">
            <a:extLst>
              <a:ext uri="{FF2B5EF4-FFF2-40B4-BE49-F238E27FC236}">
                <a16:creationId xmlns:a16="http://schemas.microsoft.com/office/drawing/2014/main" id="{3EDBF2C2-5898-4E53-9723-B5BDAEE6997B}"/>
              </a:ext>
            </a:extLst>
          </p:cNvPr>
          <p:cNvSpPr>
            <a:spLocks noChangeArrowheads="1"/>
          </p:cNvSpPr>
          <p:nvPr/>
        </p:nvSpPr>
        <p:spPr bwMode="auto">
          <a:xfrm rot="10800000">
            <a:off x="5241032" y="5983111"/>
            <a:ext cx="161925" cy="141685"/>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solidFill>
                <a:prstClr val="black"/>
              </a:solidFill>
              <a:latin typeface="Arial" panose="020B0604020202020204" pitchFamily="34" charset="0"/>
            </a:endParaRPr>
          </a:p>
        </p:txBody>
      </p:sp>
      <p:sp>
        <p:nvSpPr>
          <p:cNvPr id="4" name="Espace réservé de la date 3">
            <a:extLst>
              <a:ext uri="{FF2B5EF4-FFF2-40B4-BE49-F238E27FC236}">
                <a16:creationId xmlns:a16="http://schemas.microsoft.com/office/drawing/2014/main" id="{E4953A92-17A5-4BC8-AB48-F3A4FB2EA849}"/>
              </a:ext>
            </a:extLst>
          </p:cNvPr>
          <p:cNvSpPr>
            <a:spLocks noGrp="1"/>
          </p:cNvSpPr>
          <p:nvPr>
            <p:ph type="dt" sz="half" idx="10"/>
          </p:nvPr>
        </p:nvSpPr>
        <p:spPr/>
        <p:txBody>
          <a:bodyPr/>
          <a:lstStyle/>
          <a:p>
            <a:pPr algn="r"/>
            <a:fld id="{9E23DA5D-09BB-43D2-9DCC-276031472C9A}"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5044B59F-D646-4941-99A0-F419D163F929}"/>
              </a:ext>
            </a:extLst>
          </p:cNvPr>
          <p:cNvSpPr>
            <a:spLocks noGrp="1"/>
          </p:cNvSpPr>
          <p:nvPr>
            <p:ph type="ftr" sz="quarter" idx="11"/>
          </p:nvPr>
        </p:nvSpPr>
        <p:spPr/>
        <p:txBody>
          <a:bodyPr/>
          <a:lstStyle/>
          <a:p>
            <a:r>
              <a:rPr lang="fr-FR"/>
              <a:t>DRAIO Aix-Marseille - pôle procédures</a:t>
            </a:r>
            <a:endParaRPr lang="fr-FR" dirty="0"/>
          </a:p>
        </p:txBody>
      </p:sp>
      <p:sp>
        <p:nvSpPr>
          <p:cNvPr id="8" name="Espace réservé du numéro de diapositive 7">
            <a:extLst>
              <a:ext uri="{FF2B5EF4-FFF2-40B4-BE49-F238E27FC236}">
                <a16:creationId xmlns:a16="http://schemas.microsoft.com/office/drawing/2014/main" id="{4E213952-9579-416C-B56F-3E48B3F78186}"/>
              </a:ext>
            </a:extLst>
          </p:cNvPr>
          <p:cNvSpPr>
            <a:spLocks noGrp="1"/>
          </p:cNvSpPr>
          <p:nvPr>
            <p:ph type="sldNum" sz="quarter" idx="12"/>
          </p:nvPr>
        </p:nvSpPr>
        <p:spPr/>
        <p:txBody>
          <a:bodyPr/>
          <a:lstStyle/>
          <a:p>
            <a:fld id="{733122C9-A0B9-462F-8757-0847AD287B63}" type="slidenum">
              <a:rPr lang="fr-FR" smtClean="0"/>
              <a:pPr/>
              <a:t>15</a:t>
            </a:fld>
            <a:endParaRPr lang="fr-FR" dirty="0"/>
          </a:p>
        </p:txBody>
      </p:sp>
      <p:graphicFrame>
        <p:nvGraphicFramePr>
          <p:cNvPr id="14" name="Graphique 13">
            <a:extLst>
              <a:ext uri="{FF2B5EF4-FFF2-40B4-BE49-F238E27FC236}">
                <a16:creationId xmlns:a16="http://schemas.microsoft.com/office/drawing/2014/main" id="{8EC0766C-2064-4C10-ACD0-128EE8614CE6}"/>
              </a:ext>
            </a:extLst>
          </p:cNvPr>
          <p:cNvGraphicFramePr>
            <a:graphicFrameLocks/>
          </p:cNvGraphicFramePr>
          <p:nvPr>
            <p:extLst>
              <p:ext uri="{D42A27DB-BD31-4B8C-83A1-F6EECF244321}">
                <p14:modId xmlns:p14="http://schemas.microsoft.com/office/powerpoint/2010/main" val="2908029463"/>
              </p:ext>
            </p:extLst>
          </p:nvPr>
        </p:nvGraphicFramePr>
        <p:xfrm>
          <a:off x="821434" y="1552418"/>
          <a:ext cx="4238625" cy="28389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phique 16">
            <a:extLst>
              <a:ext uri="{FF2B5EF4-FFF2-40B4-BE49-F238E27FC236}">
                <a16:creationId xmlns:a16="http://schemas.microsoft.com/office/drawing/2014/main" id="{64A7E99B-A5B0-457F-90AE-4317AA99AC92}"/>
              </a:ext>
            </a:extLst>
          </p:cNvPr>
          <p:cNvGraphicFramePr>
            <a:graphicFrameLocks/>
          </p:cNvGraphicFramePr>
          <p:nvPr>
            <p:extLst>
              <p:ext uri="{D42A27DB-BD31-4B8C-83A1-F6EECF244321}">
                <p14:modId xmlns:p14="http://schemas.microsoft.com/office/powerpoint/2010/main" val="2270900498"/>
              </p:ext>
            </p:extLst>
          </p:nvPr>
        </p:nvGraphicFramePr>
        <p:xfrm>
          <a:off x="5125076" y="1534208"/>
          <a:ext cx="4292419" cy="28571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34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
          <p:cNvSpPr txBox="1">
            <a:spLocks/>
          </p:cNvSpPr>
          <p:nvPr/>
        </p:nvSpPr>
        <p:spPr bwMode="gray">
          <a:xfrm>
            <a:off x="839506" y="620688"/>
            <a:ext cx="8091769" cy="960000"/>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pPr defTabSz="914400">
              <a:lnSpc>
                <a:spcPct val="100000"/>
              </a:lnSpc>
              <a:spcBef>
                <a:spcPts val="0"/>
              </a:spcBef>
            </a:pPr>
            <a:r>
              <a:rPr lang="fr-FR" sz="2400" b="0" dirty="0">
                <a:solidFill>
                  <a:srgbClr val="00006D"/>
                </a:solidFill>
              </a:rPr>
              <a:t>Affectation en lycée par formation d’accueil</a:t>
            </a:r>
            <a:br>
              <a:rPr lang="fr-FR" dirty="0">
                <a:solidFill>
                  <a:prstClr val="black"/>
                </a:solidFill>
              </a:rPr>
            </a:br>
            <a:r>
              <a:rPr lang="fr-FR" sz="1000" b="0" i="1" dirty="0">
                <a:solidFill>
                  <a:prstClr val="black"/>
                </a:solidFill>
              </a:rPr>
              <a:t>Source : requête palier 3</a:t>
            </a:r>
            <a:r>
              <a:rPr lang="fr-FR" sz="1000" b="0" i="1" baseline="30000" dirty="0">
                <a:solidFill>
                  <a:prstClr val="black"/>
                </a:solidFill>
              </a:rPr>
              <a:t>e</a:t>
            </a:r>
            <a:r>
              <a:rPr lang="fr-FR" sz="1000" b="0" i="1" dirty="0">
                <a:solidFill>
                  <a:prstClr val="black"/>
                </a:solidFill>
              </a:rPr>
              <a:t> </a:t>
            </a:r>
            <a:r>
              <a:rPr lang="fr-FR" sz="1000" b="0" i="1" dirty="0" err="1">
                <a:solidFill>
                  <a:prstClr val="black"/>
                </a:solidFill>
              </a:rPr>
              <a:t>Affelnet</a:t>
            </a:r>
            <a:r>
              <a:rPr lang="fr-FR" sz="1000" b="0" i="1" dirty="0">
                <a:solidFill>
                  <a:prstClr val="black"/>
                </a:solidFill>
              </a:rPr>
              <a:t> lycée – état de l’affectation en voie pro public 2021.06.28 – traitement fina</a:t>
            </a:r>
            <a:r>
              <a:rPr lang="fr-FR" sz="975" b="0" i="1" dirty="0">
                <a:solidFill>
                  <a:prstClr val="black"/>
                </a:solidFill>
              </a:rPr>
              <a:t>l</a:t>
            </a:r>
            <a:br>
              <a:rPr lang="fr-FR" sz="975" dirty="0">
                <a:solidFill>
                  <a:srgbClr val="000000"/>
                </a:solidFill>
                <a:latin typeface="Marianne"/>
                <a:ea typeface="+mn-ea"/>
                <a:cs typeface="+mn-cs"/>
              </a:rPr>
            </a:br>
            <a:endParaRPr lang="fr-FR" sz="2000" dirty="0"/>
          </a:p>
        </p:txBody>
      </p:sp>
      <p:graphicFrame>
        <p:nvGraphicFramePr>
          <p:cNvPr id="3" name="Tableau 2"/>
          <p:cNvGraphicFramePr>
            <a:graphicFrameLocks noGrp="1"/>
          </p:cNvGraphicFramePr>
          <p:nvPr>
            <p:extLst>
              <p:ext uri="{D42A27DB-BD31-4B8C-83A1-F6EECF244321}">
                <p14:modId xmlns:p14="http://schemas.microsoft.com/office/powerpoint/2010/main" val="3666334619"/>
              </p:ext>
            </p:extLst>
          </p:nvPr>
        </p:nvGraphicFramePr>
        <p:xfrm>
          <a:off x="1171002" y="1914191"/>
          <a:ext cx="7563995" cy="3029618"/>
        </p:xfrm>
        <a:graphic>
          <a:graphicData uri="http://schemas.openxmlformats.org/drawingml/2006/table">
            <a:tbl>
              <a:tblPr firstRow="1" bandRow="1">
                <a:tableStyleId>{5C22544A-7EE6-4342-B048-85BDC9FD1C3A}</a:tableStyleId>
              </a:tblPr>
              <a:tblGrid>
                <a:gridCol w="945499">
                  <a:extLst>
                    <a:ext uri="{9D8B030D-6E8A-4147-A177-3AD203B41FA5}">
                      <a16:colId xmlns:a16="http://schemas.microsoft.com/office/drawing/2014/main" val="4251911736"/>
                    </a:ext>
                  </a:extLst>
                </a:gridCol>
                <a:gridCol w="945499">
                  <a:extLst>
                    <a:ext uri="{9D8B030D-6E8A-4147-A177-3AD203B41FA5}">
                      <a16:colId xmlns:a16="http://schemas.microsoft.com/office/drawing/2014/main" val="2141702477"/>
                    </a:ext>
                  </a:extLst>
                </a:gridCol>
                <a:gridCol w="665742">
                  <a:extLst>
                    <a:ext uri="{9D8B030D-6E8A-4147-A177-3AD203B41FA5}">
                      <a16:colId xmlns:a16="http://schemas.microsoft.com/office/drawing/2014/main" val="1176494396"/>
                    </a:ext>
                  </a:extLst>
                </a:gridCol>
                <a:gridCol w="907231">
                  <a:extLst>
                    <a:ext uri="{9D8B030D-6E8A-4147-A177-3AD203B41FA5}">
                      <a16:colId xmlns:a16="http://schemas.microsoft.com/office/drawing/2014/main" val="2917614928"/>
                    </a:ext>
                  </a:extLst>
                </a:gridCol>
                <a:gridCol w="824754">
                  <a:extLst>
                    <a:ext uri="{9D8B030D-6E8A-4147-A177-3AD203B41FA5}">
                      <a16:colId xmlns:a16="http://schemas.microsoft.com/office/drawing/2014/main" val="2807416553"/>
                    </a:ext>
                  </a:extLst>
                </a:gridCol>
                <a:gridCol w="1384272">
                  <a:extLst>
                    <a:ext uri="{9D8B030D-6E8A-4147-A177-3AD203B41FA5}">
                      <a16:colId xmlns:a16="http://schemas.microsoft.com/office/drawing/2014/main" val="1036365152"/>
                    </a:ext>
                  </a:extLst>
                </a:gridCol>
                <a:gridCol w="945499">
                  <a:extLst>
                    <a:ext uri="{9D8B030D-6E8A-4147-A177-3AD203B41FA5}">
                      <a16:colId xmlns:a16="http://schemas.microsoft.com/office/drawing/2014/main" val="155942209"/>
                    </a:ext>
                  </a:extLst>
                </a:gridCol>
                <a:gridCol w="945499">
                  <a:extLst>
                    <a:ext uri="{9D8B030D-6E8A-4147-A177-3AD203B41FA5}">
                      <a16:colId xmlns:a16="http://schemas.microsoft.com/office/drawing/2014/main" val="3078568305"/>
                    </a:ext>
                  </a:extLst>
                </a:gridCol>
              </a:tblGrid>
              <a:tr h="1088632">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MEF</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Capacité</a:t>
                      </a:r>
                      <a:r>
                        <a:rPr lang="fr-FR" sz="1200" b="1" i="0" u="none" strike="noStrike" baseline="0" dirty="0">
                          <a:solidFill>
                            <a:schemeClr val="bg1"/>
                          </a:solidFill>
                          <a:effectLst/>
                          <a:latin typeface="Arial" panose="020B0604020202020204" pitchFamily="34" charset="0"/>
                          <a:cs typeface="Arial" panose="020B0604020202020204" pitchFamily="34" charset="0"/>
                        </a:rPr>
                        <a:t> scolaire</a:t>
                      </a:r>
                      <a:endParaRPr lang="fr-FR" sz="1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Nb vœux 1</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Affectés vœu 1</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Total Affectés</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Taux satisfaction vœu 1 </a:t>
                      </a:r>
                    </a:p>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a:t>
                      </a:r>
                      <a:r>
                        <a:rPr lang="fr-FR" sz="1200" b="1" i="0" u="none" strike="noStrike" dirty="0" err="1">
                          <a:solidFill>
                            <a:schemeClr val="bg1"/>
                          </a:solidFill>
                          <a:effectLst/>
                          <a:latin typeface="Arial" panose="020B0604020202020204" pitchFamily="34" charset="0"/>
                          <a:cs typeface="Arial" panose="020B0604020202020204" pitchFamily="34" charset="0"/>
                        </a:rPr>
                        <a:t>Aff</a:t>
                      </a:r>
                      <a:r>
                        <a:rPr lang="fr-FR" sz="1200" b="1" i="0" u="none" strike="noStrike" dirty="0">
                          <a:solidFill>
                            <a:schemeClr val="bg1"/>
                          </a:solidFill>
                          <a:effectLst/>
                          <a:latin typeface="Arial" panose="020B0604020202020204" pitchFamily="34" charset="0"/>
                          <a:cs typeface="Arial" panose="020B0604020202020204" pitchFamily="34" charset="0"/>
                        </a:rPr>
                        <a:t> V1/Nb V1)</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Taux pression (Nb V1/ </a:t>
                      </a:r>
                      <a:r>
                        <a:rPr lang="fr-FR" sz="1200" b="1" i="0" u="none" strike="noStrike" dirty="0" err="1">
                          <a:solidFill>
                            <a:schemeClr val="bg1"/>
                          </a:solidFill>
                          <a:effectLst/>
                          <a:latin typeface="Arial" panose="020B0604020202020204" pitchFamily="34" charset="0"/>
                          <a:cs typeface="Arial" panose="020B0604020202020204" pitchFamily="34" charset="0"/>
                        </a:rPr>
                        <a:t>Cap.sco</a:t>
                      </a:r>
                      <a:r>
                        <a:rPr lang="fr-FR" sz="1200" b="1" i="0" u="none" strike="noStrike" dirty="0">
                          <a:solidFill>
                            <a:schemeClr val="bg1"/>
                          </a:solidFill>
                          <a:effectLst/>
                          <a:latin typeface="Arial" panose="020B0604020202020204" pitchFamily="34" charset="0"/>
                          <a:cs typeface="Arial" panose="020B0604020202020204" pitchFamily="34" charset="0"/>
                        </a:rPr>
                        <a:t>)</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Taux accès </a:t>
                      </a:r>
                    </a:p>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(Nb </a:t>
                      </a:r>
                      <a:r>
                        <a:rPr lang="fr-FR" sz="1200" b="1" i="0" u="none" strike="noStrike" dirty="0" err="1">
                          <a:solidFill>
                            <a:schemeClr val="bg1"/>
                          </a:solidFill>
                          <a:effectLst/>
                          <a:latin typeface="Arial" panose="020B0604020202020204" pitchFamily="34" charset="0"/>
                          <a:cs typeface="Arial" panose="020B0604020202020204" pitchFamily="34" charset="0"/>
                        </a:rPr>
                        <a:t>aff</a:t>
                      </a:r>
                      <a:r>
                        <a:rPr lang="fr-FR" sz="1200" b="1" i="0" u="none" strike="noStrike" dirty="0">
                          <a:solidFill>
                            <a:schemeClr val="bg1"/>
                          </a:solidFill>
                          <a:effectLst/>
                          <a:latin typeface="Arial" panose="020B0604020202020204" pitchFamily="34" charset="0"/>
                          <a:cs typeface="Arial" panose="020B0604020202020204" pitchFamily="34" charset="0"/>
                        </a:rPr>
                        <a:t>/ nb v1)</a:t>
                      </a:r>
                    </a:p>
                  </a:txBody>
                  <a:tcPr marL="9525" marR="9525" marT="9525" marB="0" anchor="ctr"/>
                </a:tc>
                <a:extLst>
                  <a:ext uri="{0D108BD9-81ED-4DB2-BD59-A6C34878D82A}">
                    <a16:rowId xmlns:a16="http://schemas.microsoft.com/office/drawing/2014/main" val="3251393678"/>
                  </a:ext>
                </a:extLst>
              </a:tr>
              <a:tr h="488138">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1CAP2</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2774</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3576</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2144</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2649</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60,0</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74,1</a:t>
                      </a:r>
                    </a:p>
                  </a:txBody>
                  <a:tcPr marL="9525" marR="9525" marT="9525" marB="0" anchor="ctr"/>
                </a:tc>
                <a:extLst>
                  <a:ext uri="{0D108BD9-81ED-4DB2-BD59-A6C34878D82A}">
                    <a16:rowId xmlns:a16="http://schemas.microsoft.com/office/drawing/2014/main" val="2252161863"/>
                  </a:ext>
                </a:extLst>
              </a:tr>
              <a:tr h="488138">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2de pro</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6428</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6829</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5158</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6005</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75,5</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87,9</a:t>
                      </a:r>
                    </a:p>
                  </a:txBody>
                  <a:tcPr marL="9525" marR="9525" marT="9525" marB="0" anchor="ctr"/>
                </a:tc>
                <a:extLst>
                  <a:ext uri="{0D108BD9-81ED-4DB2-BD59-A6C34878D82A}">
                    <a16:rowId xmlns:a16="http://schemas.microsoft.com/office/drawing/2014/main" val="477431932"/>
                  </a:ext>
                </a:extLst>
              </a:tr>
              <a:tr h="482355">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1</a:t>
                      </a:r>
                      <a:r>
                        <a:rPr lang="fr-FR" sz="1200" b="1" i="0" u="none" strike="noStrike" baseline="30000" dirty="0">
                          <a:solidFill>
                            <a:srgbClr val="000000"/>
                          </a:solidFill>
                          <a:effectLst/>
                          <a:latin typeface="Arial" panose="020B0604020202020204" pitchFamily="34" charset="0"/>
                          <a:cs typeface="Arial" panose="020B0604020202020204" pitchFamily="34" charset="0"/>
                        </a:rPr>
                        <a:t>re</a:t>
                      </a:r>
                      <a:r>
                        <a:rPr lang="fr-FR" sz="1200" b="1" i="0" u="none" strike="noStrike" dirty="0">
                          <a:solidFill>
                            <a:srgbClr val="000000"/>
                          </a:solidFill>
                          <a:effectLst/>
                          <a:latin typeface="Arial" panose="020B0604020202020204" pitchFamily="34" charset="0"/>
                          <a:cs typeface="Arial" panose="020B0604020202020204" pitchFamily="34" charset="0"/>
                        </a:rPr>
                        <a:t> pro</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6126</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6542</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5360</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5889</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81,9</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90,0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512566454"/>
                  </a:ext>
                </a:extLst>
              </a:tr>
              <a:tr h="482355">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1</a:t>
                      </a:r>
                      <a:r>
                        <a:rPr lang="fr-FR" sz="1200" b="1" i="0" u="none" strike="noStrike" baseline="30000" dirty="0">
                          <a:solidFill>
                            <a:srgbClr val="000000"/>
                          </a:solidFill>
                          <a:effectLst/>
                          <a:latin typeface="Arial" panose="020B0604020202020204" pitchFamily="34" charset="0"/>
                          <a:cs typeface="Arial" panose="020B0604020202020204" pitchFamily="34" charset="0"/>
                        </a:rPr>
                        <a:t>re</a:t>
                      </a:r>
                      <a:r>
                        <a:rPr lang="fr-FR" sz="1200" b="1" i="0" u="none" strike="noStrike" dirty="0">
                          <a:solidFill>
                            <a:srgbClr val="000000"/>
                          </a:solidFill>
                          <a:effectLst/>
                          <a:latin typeface="Arial" panose="020B0604020202020204" pitchFamily="34" charset="0"/>
                          <a:cs typeface="Arial" panose="020B0604020202020204" pitchFamily="34" charset="0"/>
                        </a:rPr>
                        <a:t> techno</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5692</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5446</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5058</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5306</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92,9</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97,4</a:t>
                      </a:r>
                    </a:p>
                  </a:txBody>
                  <a:tcPr marL="9525" marR="9525" marT="9525" marB="0" anchor="ctr">
                    <a:solidFill>
                      <a:schemeClr val="tx2">
                        <a:lumMod val="20000"/>
                        <a:lumOff val="80000"/>
                      </a:schemeClr>
                    </a:solidFill>
                  </a:tcPr>
                </a:tc>
                <a:extLst>
                  <a:ext uri="{0D108BD9-81ED-4DB2-BD59-A6C34878D82A}">
                    <a16:rowId xmlns:a16="http://schemas.microsoft.com/office/drawing/2014/main" val="3500946829"/>
                  </a:ext>
                </a:extLst>
              </a:tr>
            </a:tbl>
          </a:graphicData>
        </a:graphic>
      </p:graphicFrame>
      <p:sp>
        <p:nvSpPr>
          <p:cNvPr id="2" name="Espace réservé de la date 1">
            <a:extLst>
              <a:ext uri="{FF2B5EF4-FFF2-40B4-BE49-F238E27FC236}">
                <a16:creationId xmlns:a16="http://schemas.microsoft.com/office/drawing/2014/main" id="{E9E37EAC-3562-459E-8485-E2FD7DDC8FF7}"/>
              </a:ext>
            </a:extLst>
          </p:cNvPr>
          <p:cNvSpPr>
            <a:spLocks noGrp="1"/>
          </p:cNvSpPr>
          <p:nvPr>
            <p:ph type="dt" sz="half" idx="10"/>
          </p:nvPr>
        </p:nvSpPr>
        <p:spPr/>
        <p:txBody>
          <a:bodyPr/>
          <a:lstStyle/>
          <a:p>
            <a:pPr algn="r"/>
            <a:fld id="{972219DA-E020-47A5-8998-286B12EBF61E}"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D80805F8-EA98-468F-856A-91C0B1BE2B3C}"/>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E5AD50B7-A828-4ACB-BCB6-D87427452EB8}"/>
              </a:ext>
            </a:extLst>
          </p:cNvPr>
          <p:cNvSpPr>
            <a:spLocks noGrp="1"/>
          </p:cNvSpPr>
          <p:nvPr>
            <p:ph type="sldNum" sz="quarter" idx="12"/>
          </p:nvPr>
        </p:nvSpPr>
        <p:spPr/>
        <p:txBody>
          <a:bodyPr/>
          <a:lstStyle/>
          <a:p>
            <a:fld id="{733122C9-A0B9-462F-8757-0847AD287B63}" type="slidenum">
              <a:rPr lang="fr-FR" smtClean="0"/>
              <a:pPr/>
              <a:t>16</a:t>
            </a:fld>
            <a:endParaRPr lang="fr-FR" dirty="0"/>
          </a:p>
        </p:txBody>
      </p:sp>
    </p:spTree>
    <p:extLst>
      <p:ext uri="{BB962C8B-B14F-4D97-AF65-F5344CB8AC3E}">
        <p14:creationId xmlns:p14="http://schemas.microsoft.com/office/powerpoint/2010/main" val="34982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
          <p:cNvSpPr txBox="1">
            <a:spLocks/>
          </p:cNvSpPr>
          <p:nvPr/>
        </p:nvSpPr>
        <p:spPr bwMode="gray">
          <a:xfrm>
            <a:off x="839506" y="620688"/>
            <a:ext cx="8091769" cy="960000"/>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pPr defTabSz="914400">
              <a:lnSpc>
                <a:spcPct val="100000"/>
              </a:lnSpc>
              <a:spcBef>
                <a:spcPts val="0"/>
              </a:spcBef>
            </a:pPr>
            <a:r>
              <a:rPr lang="fr-FR" sz="2400" b="0" dirty="0">
                <a:solidFill>
                  <a:srgbClr val="00006D"/>
                </a:solidFill>
              </a:rPr>
              <a:t>Affectation en lycée par formation d’accueil</a:t>
            </a:r>
            <a:br>
              <a:rPr lang="fr-FR" b="0" dirty="0">
                <a:solidFill>
                  <a:prstClr val="black"/>
                </a:solidFill>
              </a:rPr>
            </a:br>
            <a:r>
              <a:rPr lang="fr-FR" sz="1000" b="0" i="1" dirty="0">
                <a:solidFill>
                  <a:prstClr val="black"/>
                </a:solidFill>
              </a:rPr>
              <a:t>Source : requête palier 3</a:t>
            </a:r>
            <a:r>
              <a:rPr lang="fr-FR" sz="1000" b="0" i="1" baseline="30000" dirty="0">
                <a:solidFill>
                  <a:prstClr val="black"/>
                </a:solidFill>
              </a:rPr>
              <a:t>e</a:t>
            </a:r>
            <a:r>
              <a:rPr lang="fr-FR" sz="1000" b="0" i="1" dirty="0">
                <a:solidFill>
                  <a:prstClr val="black"/>
                </a:solidFill>
              </a:rPr>
              <a:t> </a:t>
            </a:r>
            <a:r>
              <a:rPr lang="fr-FR" sz="1000" b="0" i="1" dirty="0" err="1">
                <a:solidFill>
                  <a:prstClr val="black"/>
                </a:solidFill>
              </a:rPr>
              <a:t>Affelnet</a:t>
            </a:r>
            <a:r>
              <a:rPr lang="fr-FR" sz="1000" b="0" i="1" dirty="0">
                <a:solidFill>
                  <a:prstClr val="black"/>
                </a:solidFill>
              </a:rPr>
              <a:t> lycée – état de l’affectation en voie pro public 2021.06.28 – traitement fina</a:t>
            </a:r>
            <a:r>
              <a:rPr lang="fr-FR" sz="975" b="0" i="1" dirty="0">
                <a:solidFill>
                  <a:prstClr val="black"/>
                </a:solidFill>
              </a:rPr>
              <a:t>l</a:t>
            </a:r>
            <a:br>
              <a:rPr lang="fr-FR" sz="975" b="0" dirty="0">
                <a:solidFill>
                  <a:srgbClr val="000000"/>
                </a:solidFill>
                <a:ea typeface="+mn-ea"/>
              </a:rPr>
            </a:br>
            <a:endParaRPr lang="fr-FR" sz="2000" b="0" dirty="0"/>
          </a:p>
        </p:txBody>
      </p:sp>
      <p:graphicFrame>
        <p:nvGraphicFramePr>
          <p:cNvPr id="11" name="Tableau 10">
            <a:extLst>
              <a:ext uri="{FF2B5EF4-FFF2-40B4-BE49-F238E27FC236}">
                <a16:creationId xmlns:a16="http://schemas.microsoft.com/office/drawing/2014/main" id="{67BF69F4-CB7A-435A-9C86-B0E3FB3D9B6C}"/>
              </a:ext>
            </a:extLst>
          </p:cNvPr>
          <p:cNvGraphicFramePr>
            <a:graphicFrameLocks noGrp="1"/>
          </p:cNvGraphicFramePr>
          <p:nvPr>
            <p:extLst>
              <p:ext uri="{D42A27DB-BD31-4B8C-83A1-F6EECF244321}">
                <p14:modId xmlns:p14="http://schemas.microsoft.com/office/powerpoint/2010/main" val="102144870"/>
              </p:ext>
            </p:extLst>
          </p:nvPr>
        </p:nvGraphicFramePr>
        <p:xfrm>
          <a:off x="1055719" y="1784765"/>
          <a:ext cx="7659342" cy="3288470"/>
        </p:xfrm>
        <a:graphic>
          <a:graphicData uri="http://schemas.openxmlformats.org/drawingml/2006/table">
            <a:tbl>
              <a:tblPr firstRow="1" bandRow="1">
                <a:tableStyleId>{5C22544A-7EE6-4342-B048-85BDC9FD1C3A}</a:tableStyleId>
              </a:tblPr>
              <a:tblGrid>
                <a:gridCol w="1171881">
                  <a:extLst>
                    <a:ext uri="{9D8B030D-6E8A-4147-A177-3AD203B41FA5}">
                      <a16:colId xmlns:a16="http://schemas.microsoft.com/office/drawing/2014/main" val="4251911736"/>
                    </a:ext>
                  </a:extLst>
                </a:gridCol>
                <a:gridCol w="1171881">
                  <a:extLst>
                    <a:ext uri="{9D8B030D-6E8A-4147-A177-3AD203B41FA5}">
                      <a16:colId xmlns:a16="http://schemas.microsoft.com/office/drawing/2014/main" val="2141702477"/>
                    </a:ext>
                  </a:extLst>
                </a:gridCol>
                <a:gridCol w="825142">
                  <a:extLst>
                    <a:ext uri="{9D8B030D-6E8A-4147-A177-3AD203B41FA5}">
                      <a16:colId xmlns:a16="http://schemas.microsoft.com/office/drawing/2014/main" val="1176494396"/>
                    </a:ext>
                  </a:extLst>
                </a:gridCol>
                <a:gridCol w="1124449">
                  <a:extLst>
                    <a:ext uri="{9D8B030D-6E8A-4147-A177-3AD203B41FA5}">
                      <a16:colId xmlns:a16="http://schemas.microsoft.com/office/drawing/2014/main" val="2917614928"/>
                    </a:ext>
                  </a:extLst>
                </a:gridCol>
                <a:gridCol w="1022227">
                  <a:extLst>
                    <a:ext uri="{9D8B030D-6E8A-4147-A177-3AD203B41FA5}">
                      <a16:colId xmlns:a16="http://schemas.microsoft.com/office/drawing/2014/main" val="2807416553"/>
                    </a:ext>
                  </a:extLst>
                </a:gridCol>
                <a:gridCol w="1171881">
                  <a:extLst>
                    <a:ext uri="{9D8B030D-6E8A-4147-A177-3AD203B41FA5}">
                      <a16:colId xmlns:a16="http://schemas.microsoft.com/office/drawing/2014/main" val="155942209"/>
                    </a:ext>
                  </a:extLst>
                </a:gridCol>
                <a:gridCol w="1171881">
                  <a:extLst>
                    <a:ext uri="{9D8B030D-6E8A-4147-A177-3AD203B41FA5}">
                      <a16:colId xmlns:a16="http://schemas.microsoft.com/office/drawing/2014/main" val="3078568305"/>
                    </a:ext>
                  </a:extLst>
                </a:gridCol>
              </a:tblGrid>
              <a:tr h="799685">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MEF</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Capacité</a:t>
                      </a:r>
                      <a:r>
                        <a:rPr lang="fr-FR" sz="1200" b="1" i="0" u="none" strike="noStrike" baseline="0" dirty="0">
                          <a:solidFill>
                            <a:schemeClr val="bg1"/>
                          </a:solidFill>
                          <a:effectLst/>
                          <a:latin typeface="Arial" panose="020B0604020202020204" pitchFamily="34" charset="0"/>
                          <a:cs typeface="Arial" panose="020B0604020202020204" pitchFamily="34" charset="0"/>
                        </a:rPr>
                        <a:t> scolaire</a:t>
                      </a:r>
                      <a:endParaRPr lang="fr-FR" sz="1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Nb </a:t>
                      </a:r>
                    </a:p>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vœux 1</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Affectés </a:t>
                      </a:r>
                    </a:p>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vœu 1</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Total </a:t>
                      </a:r>
                    </a:p>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Affectés</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Taux pression (Nb V1/ </a:t>
                      </a:r>
                      <a:r>
                        <a:rPr lang="fr-FR" sz="1200" b="1" i="0" u="none" strike="noStrike" dirty="0" err="1">
                          <a:solidFill>
                            <a:schemeClr val="bg1"/>
                          </a:solidFill>
                          <a:effectLst/>
                          <a:latin typeface="Arial" panose="020B0604020202020204" pitchFamily="34" charset="0"/>
                          <a:cs typeface="Arial" panose="020B0604020202020204" pitchFamily="34" charset="0"/>
                        </a:rPr>
                        <a:t>Cap.sco</a:t>
                      </a:r>
                      <a:r>
                        <a:rPr lang="fr-FR" sz="1200" b="1" i="0" u="none" strike="noStrike" dirty="0">
                          <a:solidFill>
                            <a:schemeClr val="bg1"/>
                          </a:solidFill>
                          <a:effectLst/>
                          <a:latin typeface="Arial" panose="020B0604020202020204" pitchFamily="34" charset="0"/>
                          <a:cs typeface="Arial" panose="020B0604020202020204" pitchFamily="34" charset="0"/>
                        </a:rPr>
                        <a:t>)</a:t>
                      </a:r>
                    </a:p>
                  </a:txBody>
                  <a:tcPr marL="9525" marR="9525" marT="9525" marB="0" anchor="ctr"/>
                </a:tc>
                <a:tc>
                  <a:txBody>
                    <a:bodyPr/>
                    <a:lstStyle/>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Taux accès </a:t>
                      </a:r>
                    </a:p>
                    <a:p>
                      <a:pPr algn="ctr" fontAlgn="ctr"/>
                      <a:r>
                        <a:rPr lang="fr-FR" sz="1200" b="1" i="0" u="none" strike="noStrike" dirty="0">
                          <a:solidFill>
                            <a:schemeClr val="bg1"/>
                          </a:solidFill>
                          <a:effectLst/>
                          <a:latin typeface="Arial" panose="020B0604020202020204" pitchFamily="34" charset="0"/>
                          <a:cs typeface="Arial" panose="020B0604020202020204" pitchFamily="34" charset="0"/>
                        </a:rPr>
                        <a:t>(Nb </a:t>
                      </a:r>
                      <a:r>
                        <a:rPr lang="fr-FR" sz="1200" b="1" i="0" u="none" strike="noStrike" dirty="0" err="1">
                          <a:solidFill>
                            <a:schemeClr val="bg1"/>
                          </a:solidFill>
                          <a:effectLst/>
                          <a:latin typeface="Arial" panose="020B0604020202020204" pitchFamily="34" charset="0"/>
                          <a:cs typeface="Arial" panose="020B0604020202020204" pitchFamily="34" charset="0"/>
                        </a:rPr>
                        <a:t>aff</a:t>
                      </a:r>
                      <a:r>
                        <a:rPr lang="fr-FR" sz="1200" b="1" i="0" u="none" strike="noStrike" dirty="0">
                          <a:solidFill>
                            <a:schemeClr val="bg1"/>
                          </a:solidFill>
                          <a:effectLst/>
                          <a:latin typeface="Arial" panose="020B0604020202020204" pitchFamily="34" charset="0"/>
                          <a:cs typeface="Arial" panose="020B0604020202020204" pitchFamily="34" charset="0"/>
                        </a:rPr>
                        <a:t>/ nb v1)</a:t>
                      </a:r>
                    </a:p>
                  </a:txBody>
                  <a:tcPr marL="9525" marR="9525" marT="9525" marB="0" anchor="ctr"/>
                </a:tc>
                <a:extLst>
                  <a:ext uri="{0D108BD9-81ED-4DB2-BD59-A6C34878D82A}">
                    <a16:rowId xmlns:a16="http://schemas.microsoft.com/office/drawing/2014/main" val="3251393678"/>
                  </a:ext>
                </a:extLst>
              </a:tr>
              <a:tr h="358575">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STHR</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94</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58</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58</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60</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0,6</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103,4</a:t>
                      </a:r>
                    </a:p>
                  </a:txBody>
                  <a:tcPr marL="9525" marR="9525" marT="9525" marB="0" anchor="ctr"/>
                </a:tc>
                <a:extLst>
                  <a:ext uri="{0D108BD9-81ED-4DB2-BD59-A6C34878D82A}">
                    <a16:rowId xmlns:a16="http://schemas.microsoft.com/office/drawing/2014/main" val="2252161863"/>
                  </a:ext>
                </a:extLst>
              </a:tr>
              <a:tr h="358575">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STD2A</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125</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180</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123</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125</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69,4</a:t>
                      </a:r>
                    </a:p>
                  </a:txBody>
                  <a:tcPr marL="9525" marR="9525" marT="9525" marB="0" anchor="ctr"/>
                </a:tc>
                <a:extLst>
                  <a:ext uri="{0D108BD9-81ED-4DB2-BD59-A6C34878D82A}">
                    <a16:rowId xmlns:a16="http://schemas.microsoft.com/office/drawing/2014/main" val="477431932"/>
                  </a:ext>
                </a:extLst>
              </a:tr>
              <a:tr h="354327">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STL</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426</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290</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280</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293</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0,7</a:t>
                      </a:r>
                    </a:p>
                  </a:txBody>
                  <a:tcPr marL="9525" marR="9525" marT="9525" marB="0" anchor="ctr">
                    <a:solidFill>
                      <a:schemeClr val="accent1">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101,0</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512566454"/>
                  </a:ext>
                </a:extLst>
              </a:tr>
              <a:tr h="354327">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ST2S</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816</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827</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736</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779</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94,2</a:t>
                      </a:r>
                    </a:p>
                  </a:txBody>
                  <a:tcPr marL="9525" marR="9525" marT="9525" marB="0" anchor="ctr">
                    <a:solidFill>
                      <a:schemeClr val="tx2">
                        <a:lumMod val="20000"/>
                        <a:lumOff val="80000"/>
                      </a:schemeClr>
                    </a:solidFill>
                  </a:tcPr>
                </a:tc>
                <a:extLst>
                  <a:ext uri="{0D108BD9-81ED-4DB2-BD59-A6C34878D82A}">
                    <a16:rowId xmlns:a16="http://schemas.microsoft.com/office/drawing/2014/main" val="3500946829"/>
                  </a:ext>
                </a:extLst>
              </a:tr>
              <a:tr h="354327">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STI2D</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1139</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950</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926</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956</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0,8</a:t>
                      </a:r>
                    </a:p>
                  </a:txBody>
                  <a:tcPr marL="9525" marR="9525" marT="9525" marB="0" anchor="ctr">
                    <a:solidFill>
                      <a:schemeClr val="accent1">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100,6</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242243875"/>
                  </a:ext>
                </a:extLst>
              </a:tr>
              <a:tr h="354327">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STMG</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3092</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3141</a:t>
                      </a:r>
                    </a:p>
                  </a:txBody>
                  <a:tcPr marL="9525" marR="9525" marT="9525" marB="0" anchor="ctr">
                    <a:solidFill>
                      <a:schemeClr val="tx2">
                        <a:lumMod val="20000"/>
                        <a:lumOff val="80000"/>
                      </a:schemeClr>
                    </a:solidFill>
                  </a:tcPr>
                </a:tc>
                <a:tc>
                  <a:txBody>
                    <a:bodyPr/>
                    <a:lstStyle/>
                    <a:p>
                      <a:pPr algn="ctr" fontAlgn="b"/>
                      <a:r>
                        <a:rPr lang="fr-FR" sz="1200" b="0" i="0" u="none" strike="noStrike">
                          <a:solidFill>
                            <a:srgbClr val="000000"/>
                          </a:solidFill>
                          <a:effectLst/>
                          <a:latin typeface="Arial" panose="020B0604020202020204" pitchFamily="34" charset="0"/>
                          <a:cs typeface="Arial" panose="020B0604020202020204" pitchFamily="34" charset="0"/>
                        </a:rPr>
                        <a:t>2935</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3093</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solidFill>
                      <a:schemeClr val="tx2">
                        <a:lumMod val="20000"/>
                        <a:lumOff val="80000"/>
                      </a:schemeClr>
                    </a:solidFill>
                  </a:tcPr>
                </a:tc>
                <a:tc>
                  <a:txBody>
                    <a:bodyPr/>
                    <a:lstStyle/>
                    <a:p>
                      <a:pPr algn="ctr" fontAlgn="b"/>
                      <a:r>
                        <a:rPr lang="fr-FR" sz="1200" b="0" i="0" u="none" strike="noStrike" dirty="0">
                          <a:solidFill>
                            <a:srgbClr val="000000"/>
                          </a:solidFill>
                          <a:effectLst/>
                          <a:latin typeface="Arial" panose="020B0604020202020204" pitchFamily="34" charset="0"/>
                          <a:cs typeface="Arial" panose="020B0604020202020204" pitchFamily="34" charset="0"/>
                        </a:rPr>
                        <a:t>98,5</a:t>
                      </a:r>
                    </a:p>
                  </a:txBody>
                  <a:tcPr marL="9525" marR="9525" marT="9525" marB="0" anchor="ctr">
                    <a:solidFill>
                      <a:schemeClr val="tx2">
                        <a:lumMod val="20000"/>
                        <a:lumOff val="80000"/>
                      </a:schemeClr>
                    </a:solidFill>
                  </a:tcPr>
                </a:tc>
                <a:extLst>
                  <a:ext uri="{0D108BD9-81ED-4DB2-BD59-A6C34878D82A}">
                    <a16:rowId xmlns:a16="http://schemas.microsoft.com/office/drawing/2014/main" val="1821663210"/>
                  </a:ext>
                </a:extLst>
              </a:tr>
              <a:tr h="354327">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1</a:t>
                      </a:r>
                      <a:r>
                        <a:rPr lang="fr-FR" sz="1200" b="1" i="0" u="none" strike="noStrike" baseline="30000" dirty="0">
                          <a:solidFill>
                            <a:srgbClr val="000000"/>
                          </a:solidFill>
                          <a:effectLst/>
                          <a:latin typeface="Arial" panose="020B0604020202020204" pitchFamily="34" charset="0"/>
                          <a:cs typeface="Arial" panose="020B0604020202020204" pitchFamily="34" charset="0"/>
                        </a:rPr>
                        <a:t>re</a:t>
                      </a:r>
                      <a:r>
                        <a:rPr lang="fr-FR" sz="1200" b="1" i="0" u="none" strike="noStrike" dirty="0">
                          <a:solidFill>
                            <a:srgbClr val="000000"/>
                          </a:solidFill>
                          <a:effectLst/>
                          <a:latin typeface="Arial" panose="020B0604020202020204" pitchFamily="34" charset="0"/>
                          <a:cs typeface="Arial" panose="020B0604020202020204" pitchFamily="34" charset="0"/>
                        </a:rPr>
                        <a:t> techno</a:t>
                      </a:r>
                    </a:p>
                  </a:txBody>
                  <a:tcPr marL="9525" marR="9525" marT="9525" marB="0" anchor="ctr">
                    <a:solidFill>
                      <a:schemeClr val="accent1"/>
                    </a:solidFill>
                  </a:tcPr>
                </a:tc>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5692</a:t>
                      </a:r>
                    </a:p>
                  </a:txBody>
                  <a:tcPr marL="9525" marR="9525" marT="9525" marB="0" anchor="ctr">
                    <a:solidFill>
                      <a:schemeClr val="accent1"/>
                    </a:solidFill>
                  </a:tcPr>
                </a:tc>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5446</a:t>
                      </a:r>
                    </a:p>
                  </a:txBody>
                  <a:tcPr marL="9525" marR="9525" marT="9525" marB="0" anchor="ctr">
                    <a:solidFill>
                      <a:schemeClr val="accent1"/>
                    </a:solidFill>
                  </a:tcPr>
                </a:tc>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5058</a:t>
                      </a:r>
                    </a:p>
                  </a:txBody>
                  <a:tcPr marL="9525" marR="9525" marT="9525" marB="0" anchor="ctr">
                    <a:solidFill>
                      <a:schemeClr val="accent1"/>
                    </a:solidFill>
                  </a:tcPr>
                </a:tc>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5306</a:t>
                      </a:r>
                    </a:p>
                  </a:txBody>
                  <a:tcPr marL="9525" marR="9525" marT="9525" marB="0" anchor="ctr">
                    <a:solidFill>
                      <a:schemeClr val="accent1"/>
                    </a:solidFill>
                  </a:tcPr>
                </a:tc>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solidFill>
                      <a:schemeClr val="accent1"/>
                    </a:solidFill>
                  </a:tcPr>
                </a:tc>
                <a:tc>
                  <a:txBody>
                    <a:bodyPr/>
                    <a:lstStyle/>
                    <a:p>
                      <a:pPr algn="ctr" fontAlgn="b"/>
                      <a:r>
                        <a:rPr lang="fr-FR" sz="1200" b="1" i="0" u="none" strike="noStrike" dirty="0">
                          <a:solidFill>
                            <a:srgbClr val="000000"/>
                          </a:solidFill>
                          <a:effectLst/>
                          <a:latin typeface="Arial" panose="020B0604020202020204" pitchFamily="34" charset="0"/>
                          <a:cs typeface="Arial" panose="020B0604020202020204" pitchFamily="34" charset="0"/>
                        </a:rPr>
                        <a:t>97,4</a:t>
                      </a:r>
                    </a:p>
                  </a:txBody>
                  <a:tcPr marL="9525" marR="9525" marT="9525" marB="0" anchor="ctr">
                    <a:solidFill>
                      <a:schemeClr val="accent1"/>
                    </a:solidFill>
                  </a:tcPr>
                </a:tc>
                <a:extLst>
                  <a:ext uri="{0D108BD9-81ED-4DB2-BD59-A6C34878D82A}">
                    <a16:rowId xmlns:a16="http://schemas.microsoft.com/office/drawing/2014/main" val="1115674483"/>
                  </a:ext>
                </a:extLst>
              </a:tr>
            </a:tbl>
          </a:graphicData>
        </a:graphic>
      </p:graphicFrame>
      <p:sp>
        <p:nvSpPr>
          <p:cNvPr id="2" name="Espace réservé de la date 1">
            <a:extLst>
              <a:ext uri="{FF2B5EF4-FFF2-40B4-BE49-F238E27FC236}">
                <a16:creationId xmlns:a16="http://schemas.microsoft.com/office/drawing/2014/main" id="{40568B62-1A52-45CA-97BB-FFEC008EB384}"/>
              </a:ext>
            </a:extLst>
          </p:cNvPr>
          <p:cNvSpPr>
            <a:spLocks noGrp="1"/>
          </p:cNvSpPr>
          <p:nvPr>
            <p:ph type="dt" sz="half" idx="10"/>
          </p:nvPr>
        </p:nvSpPr>
        <p:spPr/>
        <p:txBody>
          <a:bodyPr/>
          <a:lstStyle/>
          <a:p>
            <a:pPr algn="r"/>
            <a:fld id="{7BE8BD44-6057-4469-939B-B78AF480E552}"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A2C4FC13-77DE-4FFA-A4D8-44C510DE7406}"/>
              </a:ext>
            </a:extLst>
          </p:cNvPr>
          <p:cNvSpPr>
            <a:spLocks noGrp="1"/>
          </p:cNvSpPr>
          <p:nvPr>
            <p:ph type="ftr" sz="quarter" idx="11"/>
          </p:nvPr>
        </p:nvSpPr>
        <p:spPr/>
        <p:txBody>
          <a:bodyPr/>
          <a:lstStyle/>
          <a:p>
            <a:r>
              <a:rPr lang="fr-FR"/>
              <a:t>DRAIO Aix-Marseille - pôle procédures</a:t>
            </a:r>
            <a:endParaRPr lang="fr-FR" dirty="0"/>
          </a:p>
        </p:txBody>
      </p:sp>
      <p:sp>
        <p:nvSpPr>
          <p:cNvPr id="5" name="Espace réservé du numéro de diapositive 4">
            <a:extLst>
              <a:ext uri="{FF2B5EF4-FFF2-40B4-BE49-F238E27FC236}">
                <a16:creationId xmlns:a16="http://schemas.microsoft.com/office/drawing/2014/main" id="{3812707D-5EDC-4290-ABB6-AF9E33CA1670}"/>
              </a:ext>
            </a:extLst>
          </p:cNvPr>
          <p:cNvSpPr>
            <a:spLocks noGrp="1"/>
          </p:cNvSpPr>
          <p:nvPr>
            <p:ph type="sldNum" sz="quarter" idx="12"/>
          </p:nvPr>
        </p:nvSpPr>
        <p:spPr/>
        <p:txBody>
          <a:bodyPr/>
          <a:lstStyle/>
          <a:p>
            <a:fld id="{733122C9-A0B9-462F-8757-0847AD287B63}" type="slidenum">
              <a:rPr lang="fr-FR" smtClean="0"/>
              <a:pPr/>
              <a:t>17</a:t>
            </a:fld>
            <a:endParaRPr lang="fr-FR" dirty="0"/>
          </a:p>
        </p:txBody>
      </p:sp>
    </p:spTree>
    <p:extLst>
      <p:ext uri="{BB962C8B-B14F-4D97-AF65-F5344CB8AC3E}">
        <p14:creationId xmlns:p14="http://schemas.microsoft.com/office/powerpoint/2010/main" val="370227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texte 7"/>
          <p:cNvSpPr>
            <a:spLocks noGrp="1"/>
          </p:cNvSpPr>
          <p:nvPr>
            <p:ph type="body" sz="quarter" idx="13"/>
          </p:nvPr>
        </p:nvSpPr>
        <p:spPr>
          <a:xfrm>
            <a:off x="839973" y="2276872"/>
            <a:ext cx="8091302" cy="372947"/>
          </a:xfrm>
        </p:spPr>
        <p:txBody>
          <a:bodyPr>
            <a:normAutofit fontScale="92500" lnSpcReduction="10000"/>
          </a:bodyPr>
          <a:lstStyle/>
          <a:p>
            <a:pPr marL="0" indent="0">
              <a:buNone/>
            </a:pPr>
            <a:r>
              <a:rPr lang="fr-FR" sz="2400" dirty="0">
                <a:solidFill>
                  <a:srgbClr val="00006D"/>
                </a:solidFill>
                <a:latin typeface="Arial" panose="020B0604020202020204" pitchFamily="34" charset="0"/>
                <a:cs typeface="Arial" panose="020B0604020202020204" pitchFamily="34" charset="0"/>
              </a:rPr>
              <a:t>4. </a:t>
            </a:r>
            <a:r>
              <a:rPr lang="fr-FR" sz="2400" cap="none" dirty="0">
                <a:solidFill>
                  <a:srgbClr val="00006D"/>
                </a:solidFill>
                <a:latin typeface="Arial" panose="020B0604020202020204" pitchFamily="34" charset="0"/>
                <a:cs typeface="Arial" panose="020B0604020202020204" pitchFamily="34" charset="0"/>
              </a:rPr>
              <a:t>Orientation et affectation par origine scolaire</a:t>
            </a:r>
          </a:p>
          <a:p>
            <a:endParaRPr lang="fr-FR" sz="2400" cap="none" dirty="0">
              <a:solidFill>
                <a:srgbClr val="00006D"/>
              </a:solidFill>
              <a:latin typeface="Arial" panose="020B0604020202020204" pitchFamily="34" charset="0"/>
              <a:cs typeface="Arial" panose="020B0604020202020204" pitchFamily="34" charset="0"/>
            </a:endParaRPr>
          </a:p>
        </p:txBody>
      </p:sp>
      <p:sp>
        <p:nvSpPr>
          <p:cNvPr id="2" name="Espace réservé de la date 1">
            <a:extLst>
              <a:ext uri="{FF2B5EF4-FFF2-40B4-BE49-F238E27FC236}">
                <a16:creationId xmlns:a16="http://schemas.microsoft.com/office/drawing/2014/main" id="{A729EE03-9092-494F-A147-36A1ACE35A4A}"/>
              </a:ext>
            </a:extLst>
          </p:cNvPr>
          <p:cNvSpPr>
            <a:spLocks noGrp="1"/>
          </p:cNvSpPr>
          <p:nvPr>
            <p:ph type="dt" sz="half" idx="10"/>
          </p:nvPr>
        </p:nvSpPr>
        <p:spPr/>
        <p:txBody>
          <a:bodyPr/>
          <a:lstStyle/>
          <a:p>
            <a:pPr algn="r"/>
            <a:fld id="{373702E4-E75E-42AC-B20F-02B5DD614064}"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56C216E5-E43F-495F-8188-FF8C3C7F77BB}"/>
              </a:ext>
            </a:extLst>
          </p:cNvPr>
          <p:cNvSpPr>
            <a:spLocks noGrp="1"/>
          </p:cNvSpPr>
          <p:nvPr>
            <p:ph type="ftr" sz="quarter" idx="11"/>
          </p:nvPr>
        </p:nvSpPr>
        <p:spPr/>
        <p:txBody>
          <a:bodyPr/>
          <a:lstStyle/>
          <a:p>
            <a:r>
              <a:rPr lang="fr-FR"/>
              <a:t>DRAIO Aix-Marseille - pôle procédures</a:t>
            </a:r>
            <a:endParaRPr lang="fr-FR" dirty="0"/>
          </a:p>
        </p:txBody>
      </p:sp>
      <p:sp>
        <p:nvSpPr>
          <p:cNvPr id="9" name="Espace réservé du numéro de diapositive 8">
            <a:extLst>
              <a:ext uri="{FF2B5EF4-FFF2-40B4-BE49-F238E27FC236}">
                <a16:creationId xmlns:a16="http://schemas.microsoft.com/office/drawing/2014/main" id="{B7821FA7-F810-487D-955F-45A686C0AD42}"/>
              </a:ext>
            </a:extLst>
          </p:cNvPr>
          <p:cNvSpPr>
            <a:spLocks noGrp="1"/>
          </p:cNvSpPr>
          <p:nvPr>
            <p:ph type="sldNum" sz="quarter" idx="12"/>
          </p:nvPr>
        </p:nvSpPr>
        <p:spPr/>
        <p:txBody>
          <a:bodyPr/>
          <a:lstStyle/>
          <a:p>
            <a:fld id="{733122C9-A0B9-462F-8757-0847AD287B63}" type="slidenum">
              <a:rPr lang="fr-FR" smtClean="0"/>
              <a:pPr/>
              <a:t>18</a:t>
            </a:fld>
            <a:endParaRPr lang="fr-FR" dirty="0"/>
          </a:p>
        </p:txBody>
      </p:sp>
    </p:spTree>
    <p:extLst>
      <p:ext uri="{BB962C8B-B14F-4D97-AF65-F5344CB8AC3E}">
        <p14:creationId xmlns:p14="http://schemas.microsoft.com/office/powerpoint/2010/main" val="191464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p:cNvSpPr>
            <a:spLocks noGrp="1"/>
          </p:cNvSpPr>
          <p:nvPr>
            <p:ph type="title"/>
          </p:nvPr>
        </p:nvSpPr>
        <p:spPr>
          <a:xfrm>
            <a:off x="821435" y="614875"/>
            <a:ext cx="8120268" cy="919761"/>
          </a:xfrm>
          <a:solidFill>
            <a:schemeClr val="bg1"/>
          </a:solidFill>
        </p:spPr>
        <p:txBody>
          <a:bodyPr>
            <a:normAutofit fontScale="90000"/>
          </a:bodyPr>
          <a:lstStyle/>
          <a:p>
            <a:r>
              <a:rPr lang="fr-FR" sz="2700" dirty="0">
                <a:solidFill>
                  <a:srgbClr val="00006D"/>
                </a:solidFill>
                <a:latin typeface="Arial" panose="020B0604020202020204" pitchFamily="34" charset="0"/>
                <a:ea typeface="+mn-ea"/>
                <a:cs typeface="Arial" panose="020B0604020202020204" pitchFamily="34" charset="0"/>
              </a:rPr>
              <a:t>Orientation en lycée selon l’origine scolaire</a:t>
            </a:r>
            <a:br>
              <a:rPr lang="fr-FR" sz="2700" dirty="0">
                <a:solidFill>
                  <a:srgbClr val="00006D"/>
                </a:solidFill>
                <a:latin typeface="Arial" panose="020B0604020202020204" pitchFamily="34" charset="0"/>
                <a:ea typeface="+mn-ea"/>
                <a:cs typeface="Arial" panose="020B0604020202020204" pitchFamily="34" charset="0"/>
              </a:rPr>
            </a:br>
            <a:r>
              <a:rPr lang="fr-FR" sz="2000" dirty="0">
                <a:solidFill>
                  <a:srgbClr val="00006D"/>
                </a:solidFill>
                <a:latin typeface="Arial" panose="020B0604020202020204" pitchFamily="34" charset="0"/>
                <a:cs typeface="Arial" panose="020B0604020202020204" pitchFamily="34" charset="0"/>
              </a:rPr>
              <a:t>Phase définitive 2021</a:t>
            </a:r>
            <a:br>
              <a:rPr lang="fr-FR" sz="2400" dirty="0">
                <a:solidFill>
                  <a:srgbClr val="00006D"/>
                </a:solidFill>
                <a:latin typeface="Arial" panose="020B0604020202020204" pitchFamily="34" charset="0"/>
                <a:ea typeface="+mn-ea"/>
                <a:cs typeface="Arial" panose="020B0604020202020204" pitchFamily="34" charset="0"/>
              </a:rPr>
            </a:br>
            <a:r>
              <a:rPr lang="fr-FR" sz="1100" b="0" i="1" dirty="0">
                <a:latin typeface="Arial" panose="020B0604020202020204" pitchFamily="34" charset="0"/>
                <a:cs typeface="Arial" panose="020B0604020202020204" pitchFamily="34" charset="0"/>
              </a:rPr>
              <a:t>Sources : Module Orientation - données au 29 septembre; </a:t>
            </a:r>
            <a:br>
              <a:rPr lang="fr-FR" sz="1100" b="0" i="1" dirty="0">
                <a:latin typeface="Arial" panose="020B0604020202020204" pitchFamily="34" charset="0"/>
                <a:cs typeface="Arial" panose="020B0604020202020204" pitchFamily="34" charset="0"/>
              </a:rPr>
            </a:br>
            <a:r>
              <a:rPr lang="fr-FR" sz="1100" b="0" i="1" dirty="0">
                <a:latin typeface="Arial" panose="020B0604020202020204" pitchFamily="34" charset="0"/>
                <a:cs typeface="Arial" panose="020B0604020202020204" pitchFamily="34" charset="0"/>
              </a:rPr>
              <a:t>Taux moyen participation : 81% (phase provisoire), 72% (phase définitive) et données de l’enquête ministérielle</a:t>
            </a:r>
            <a:br>
              <a:rPr lang="fr-FR" sz="1100" b="0" i="1" dirty="0">
                <a:latin typeface="Arial" panose="020B0604020202020204" pitchFamily="34" charset="0"/>
                <a:ea typeface="+mn-ea"/>
                <a:cs typeface="Arial" panose="020B0604020202020204" pitchFamily="34" charset="0"/>
              </a:rPr>
            </a:br>
            <a:endParaRPr lang="fr-FR" sz="1100" b="0" i="1" dirty="0">
              <a:latin typeface="Arial" panose="020B0604020202020204" pitchFamily="34" charset="0"/>
              <a:ea typeface="+mn-ea"/>
              <a:cs typeface="Arial" panose="020B0604020202020204" pitchFamily="34" charset="0"/>
            </a:endParaRPr>
          </a:p>
        </p:txBody>
      </p:sp>
      <p:sp>
        <p:nvSpPr>
          <p:cNvPr id="2" name="Espace réservé du contenu 1">
            <a:extLst>
              <a:ext uri="{FF2B5EF4-FFF2-40B4-BE49-F238E27FC236}">
                <a16:creationId xmlns:a16="http://schemas.microsoft.com/office/drawing/2014/main" id="{D4912014-D212-4B16-8FA0-B82628DBEE64}"/>
              </a:ext>
            </a:extLst>
          </p:cNvPr>
          <p:cNvSpPr>
            <a:spLocks noGrp="1"/>
          </p:cNvSpPr>
          <p:nvPr>
            <p:ph sz="half" idx="1"/>
          </p:nvPr>
        </p:nvSpPr>
        <p:spPr/>
        <p:txBody>
          <a:bodyPr>
            <a:normAutofit/>
          </a:bodyPr>
          <a:lstStyle/>
          <a:p>
            <a:r>
              <a:rPr lang="fr-FR" sz="1600" b="1" dirty="0">
                <a:solidFill>
                  <a:srgbClr val="00006D"/>
                </a:solidFill>
                <a:latin typeface="Arial" panose="020B0604020202020204" pitchFamily="34" charset="0"/>
                <a:cs typeface="Arial" panose="020B0604020202020204" pitchFamily="34" charset="0"/>
              </a:rPr>
              <a:t>Choix des familles</a:t>
            </a:r>
          </a:p>
          <a:p>
            <a:endParaRPr lang="fr-FR" sz="1600" dirty="0">
              <a:solidFill>
                <a:srgbClr val="00006D"/>
              </a:solidFill>
              <a:latin typeface="Arial" panose="020B060402020202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7FD35F70-2B7E-4289-807E-A9FB1FD99397}"/>
              </a:ext>
            </a:extLst>
          </p:cNvPr>
          <p:cNvSpPr>
            <a:spLocks noGrp="1"/>
          </p:cNvSpPr>
          <p:nvPr>
            <p:ph sz="half" idx="2"/>
          </p:nvPr>
        </p:nvSpPr>
        <p:spPr/>
        <p:txBody>
          <a:bodyPr>
            <a:normAutofit/>
          </a:bodyPr>
          <a:lstStyle/>
          <a:p>
            <a:r>
              <a:rPr lang="fr-FR" sz="1600" b="1" dirty="0">
                <a:solidFill>
                  <a:srgbClr val="00006D"/>
                </a:solidFill>
                <a:latin typeface="Arial" panose="020B0604020202020204" pitchFamily="34" charset="0"/>
                <a:cs typeface="Arial" panose="020B0604020202020204" pitchFamily="34" charset="0"/>
              </a:rPr>
              <a:t>Décisions d’orientation</a:t>
            </a:r>
          </a:p>
        </p:txBody>
      </p:sp>
      <p:graphicFrame>
        <p:nvGraphicFramePr>
          <p:cNvPr id="5" name="Tableau 4">
            <a:extLst>
              <a:ext uri="{FF2B5EF4-FFF2-40B4-BE49-F238E27FC236}">
                <a16:creationId xmlns:a16="http://schemas.microsoft.com/office/drawing/2014/main" id="{D65FF23E-8255-43A3-AD2A-C1225CF60345}"/>
              </a:ext>
            </a:extLst>
          </p:cNvPr>
          <p:cNvGraphicFramePr>
            <a:graphicFrameLocks noGrp="1"/>
          </p:cNvGraphicFramePr>
          <p:nvPr>
            <p:extLst>
              <p:ext uri="{D42A27DB-BD31-4B8C-83A1-F6EECF244321}">
                <p14:modId xmlns:p14="http://schemas.microsoft.com/office/powerpoint/2010/main" val="3226434995"/>
              </p:ext>
            </p:extLst>
          </p:nvPr>
        </p:nvGraphicFramePr>
        <p:xfrm>
          <a:off x="200470" y="2282163"/>
          <a:ext cx="4752530" cy="3422895"/>
        </p:xfrm>
        <a:graphic>
          <a:graphicData uri="http://schemas.openxmlformats.org/drawingml/2006/table">
            <a:tbl>
              <a:tblPr firstRow="1" bandRow="1">
                <a:tableStyleId>{5C22544A-7EE6-4342-B048-85BDC9FD1C3A}</a:tableStyleId>
              </a:tblPr>
              <a:tblGrid>
                <a:gridCol w="720082">
                  <a:extLst>
                    <a:ext uri="{9D8B030D-6E8A-4147-A177-3AD203B41FA5}">
                      <a16:colId xmlns:a16="http://schemas.microsoft.com/office/drawing/2014/main" val="3859365901"/>
                    </a:ext>
                  </a:extLst>
                </a:gridCol>
                <a:gridCol w="597060">
                  <a:extLst>
                    <a:ext uri="{9D8B030D-6E8A-4147-A177-3AD203B41FA5}">
                      <a16:colId xmlns:a16="http://schemas.microsoft.com/office/drawing/2014/main" val="2753464752"/>
                    </a:ext>
                  </a:extLst>
                </a:gridCol>
                <a:gridCol w="513192">
                  <a:extLst>
                    <a:ext uri="{9D8B030D-6E8A-4147-A177-3AD203B41FA5}">
                      <a16:colId xmlns:a16="http://schemas.microsoft.com/office/drawing/2014/main" val="3516153672"/>
                    </a:ext>
                  </a:extLst>
                </a:gridCol>
                <a:gridCol w="476171">
                  <a:extLst>
                    <a:ext uri="{9D8B030D-6E8A-4147-A177-3AD203B41FA5}">
                      <a16:colId xmlns:a16="http://schemas.microsoft.com/office/drawing/2014/main" val="3553863264"/>
                    </a:ext>
                  </a:extLst>
                </a:gridCol>
                <a:gridCol w="608839">
                  <a:extLst>
                    <a:ext uri="{9D8B030D-6E8A-4147-A177-3AD203B41FA5}">
                      <a16:colId xmlns:a16="http://schemas.microsoft.com/office/drawing/2014/main" val="367544439"/>
                    </a:ext>
                  </a:extLst>
                </a:gridCol>
                <a:gridCol w="732582">
                  <a:extLst>
                    <a:ext uri="{9D8B030D-6E8A-4147-A177-3AD203B41FA5}">
                      <a16:colId xmlns:a16="http://schemas.microsoft.com/office/drawing/2014/main" val="2043196730"/>
                    </a:ext>
                  </a:extLst>
                </a:gridCol>
                <a:gridCol w="617572">
                  <a:extLst>
                    <a:ext uri="{9D8B030D-6E8A-4147-A177-3AD203B41FA5}">
                      <a16:colId xmlns:a16="http://schemas.microsoft.com/office/drawing/2014/main" val="4151551608"/>
                    </a:ext>
                  </a:extLst>
                </a:gridCol>
                <a:gridCol w="487032">
                  <a:extLst>
                    <a:ext uri="{9D8B030D-6E8A-4147-A177-3AD203B41FA5}">
                      <a16:colId xmlns:a16="http://schemas.microsoft.com/office/drawing/2014/main" val="3563409577"/>
                    </a:ext>
                  </a:extLst>
                </a:gridCol>
              </a:tblGrid>
              <a:tr h="614772">
                <a:tc>
                  <a:txBody>
                    <a:bodyPr/>
                    <a:lstStyle/>
                    <a:p>
                      <a:endParaRPr lang="fr-FR" sz="800" dirty="0">
                        <a:solidFill>
                          <a:schemeClr val="tx1"/>
                        </a:solidFill>
                        <a:latin typeface="Arial" panose="020B0604020202020204" pitchFamily="34" charset="0"/>
                        <a:cs typeface="Arial" panose="020B0604020202020204" pitchFamily="34" charset="0"/>
                      </a:endParaRP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Effectif</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2</a:t>
                      </a:r>
                      <a:r>
                        <a:rPr lang="fr-FR" sz="800" baseline="30000" dirty="0">
                          <a:solidFill>
                            <a:schemeClr val="bg1"/>
                          </a:solidFill>
                          <a:latin typeface="Arial" panose="020B0604020202020204" pitchFamily="34" charset="0"/>
                          <a:cs typeface="Arial" panose="020B0604020202020204" pitchFamily="34" charset="0"/>
                        </a:rPr>
                        <a:t>nde</a:t>
                      </a:r>
                      <a:r>
                        <a:rPr lang="fr-FR" sz="800" dirty="0">
                          <a:solidFill>
                            <a:schemeClr val="bg1"/>
                          </a:solidFill>
                          <a:latin typeface="Arial" panose="020B0604020202020204" pitchFamily="34" charset="0"/>
                          <a:cs typeface="Arial" panose="020B0604020202020204" pitchFamily="34" charset="0"/>
                        </a:rPr>
                        <a:t> GT</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2nde pro</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1CAP2</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a:t>
                      </a:r>
                      <a:r>
                        <a:rPr lang="fr-FR" sz="800" baseline="30000" dirty="0">
                          <a:solidFill>
                            <a:schemeClr val="bg1"/>
                          </a:solidFill>
                          <a:latin typeface="Arial" panose="020B0604020202020204" pitchFamily="34" charset="0"/>
                          <a:cs typeface="Arial" panose="020B0604020202020204" pitchFamily="34" charset="0"/>
                        </a:rPr>
                        <a:t>re</a:t>
                      </a:r>
                      <a:r>
                        <a:rPr lang="fr-FR" sz="800" dirty="0">
                          <a:solidFill>
                            <a:schemeClr val="bg1"/>
                          </a:solidFill>
                          <a:latin typeface="Arial" panose="020B0604020202020204" pitchFamily="34" charset="0"/>
                          <a:cs typeface="Arial" panose="020B0604020202020204" pitchFamily="34" charset="0"/>
                        </a:rPr>
                        <a:t> générale</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a:t>
                      </a:r>
                      <a:r>
                        <a:rPr lang="fr-FR" sz="800" baseline="30000" dirty="0">
                          <a:solidFill>
                            <a:schemeClr val="bg1"/>
                          </a:solidFill>
                          <a:latin typeface="Arial" panose="020B0604020202020204" pitchFamily="34" charset="0"/>
                          <a:cs typeface="Arial" panose="020B0604020202020204" pitchFamily="34" charset="0"/>
                        </a:rPr>
                        <a:t>re</a:t>
                      </a:r>
                      <a:r>
                        <a:rPr lang="fr-FR" sz="800" dirty="0">
                          <a:solidFill>
                            <a:schemeClr val="bg1"/>
                          </a:solidFill>
                          <a:latin typeface="Arial" panose="020B0604020202020204" pitchFamily="34" charset="0"/>
                          <a:cs typeface="Arial" panose="020B0604020202020204" pitchFamily="34" charset="0"/>
                        </a:rPr>
                        <a:t>  Techno</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 1</a:t>
                      </a:r>
                      <a:r>
                        <a:rPr lang="fr-FR" sz="800" baseline="30000" dirty="0">
                          <a:solidFill>
                            <a:schemeClr val="bg1"/>
                          </a:solidFill>
                          <a:latin typeface="Arial" panose="020B0604020202020204" pitchFamily="34" charset="0"/>
                          <a:cs typeface="Arial" panose="020B0604020202020204" pitchFamily="34" charset="0"/>
                        </a:rPr>
                        <a:t>re</a:t>
                      </a:r>
                      <a:r>
                        <a:rPr lang="fr-FR" sz="800" dirty="0">
                          <a:solidFill>
                            <a:schemeClr val="bg1"/>
                          </a:solidFill>
                          <a:latin typeface="Arial" panose="020B0604020202020204" pitchFamily="34" charset="0"/>
                          <a:cs typeface="Arial" panose="020B0604020202020204" pitchFamily="34" charset="0"/>
                        </a:rPr>
                        <a:t> pro</a:t>
                      </a:r>
                    </a:p>
                  </a:txBody>
                  <a:tcPr anchor="ctr">
                    <a:solidFill>
                      <a:schemeClr val="accent1"/>
                    </a:solidFill>
                  </a:tcPr>
                </a:tc>
                <a:extLst>
                  <a:ext uri="{0D108BD9-81ED-4DB2-BD59-A6C34878D82A}">
                    <a16:rowId xmlns:a16="http://schemas.microsoft.com/office/drawing/2014/main" val="3885894940"/>
                  </a:ext>
                </a:extLst>
              </a:tr>
              <a:tr h="422752">
                <a:tc>
                  <a:txBody>
                    <a:bodyPr/>
                    <a:lstStyle/>
                    <a:p>
                      <a:r>
                        <a:rPr lang="fr-FR" sz="800" b="0" dirty="0">
                          <a:latin typeface="Arial" panose="020B0604020202020204" pitchFamily="34" charset="0"/>
                          <a:cs typeface="Arial" panose="020B0604020202020204" pitchFamily="34" charset="0"/>
                        </a:rPr>
                        <a:t>3</a:t>
                      </a:r>
                      <a:r>
                        <a:rPr lang="fr-FR" sz="800" b="0" baseline="30000" dirty="0">
                          <a:latin typeface="Arial" panose="020B0604020202020204" pitchFamily="34" charset="0"/>
                          <a:cs typeface="Arial" panose="020B0604020202020204" pitchFamily="34" charset="0"/>
                        </a:rPr>
                        <a:t>e</a:t>
                      </a:r>
                      <a:r>
                        <a:rPr lang="fr-FR" sz="800" b="0" dirty="0">
                          <a:latin typeface="Arial" panose="020B0604020202020204" pitchFamily="34" charset="0"/>
                          <a:cs typeface="Arial" panose="020B0604020202020204" pitchFamily="34" charset="0"/>
                        </a:rPr>
                        <a:t> générale</a:t>
                      </a:r>
                    </a:p>
                  </a:txBody>
                  <a:tcPr anchor="ctr">
                    <a:solidFill>
                      <a:schemeClr val="bg1">
                        <a:lumMod val="95000"/>
                      </a:schemeClr>
                    </a:solidFill>
                  </a:tcPr>
                </a:tc>
                <a:tc>
                  <a:txBody>
                    <a:bodyPr/>
                    <a:lstStyle/>
                    <a:p>
                      <a:pPr algn="l" fontAlgn="ctr"/>
                      <a:r>
                        <a:rPr lang="fr-FR" sz="800" b="0" i="0" u="none" strike="noStrike" dirty="0">
                          <a:solidFill>
                            <a:srgbClr val="000000"/>
                          </a:solidFill>
                          <a:effectLst/>
                          <a:latin typeface="Arial" panose="020B0604020202020204" pitchFamily="34" charset="0"/>
                          <a:cs typeface="Arial" panose="020B0604020202020204" pitchFamily="34" charset="0"/>
                        </a:rPr>
                        <a:t>22 387</a:t>
                      </a:r>
                    </a:p>
                  </a:txBody>
                  <a:tcPr marL="9525" marR="9525" marT="9525" marB="0"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72,2</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19,9</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7,9</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extLst>
                  <a:ext uri="{0D108BD9-81ED-4DB2-BD59-A6C34878D82A}">
                    <a16:rowId xmlns:a16="http://schemas.microsoft.com/office/drawing/2014/main" val="1165984676"/>
                  </a:ext>
                </a:extLst>
              </a:tr>
              <a:tr h="304943">
                <a:tc>
                  <a:txBody>
                    <a:bodyPr/>
                    <a:lstStyle/>
                    <a:p>
                      <a:r>
                        <a:rPr lang="fr-FR" sz="800" b="0" dirty="0">
                          <a:latin typeface="Arial" panose="020B0604020202020204" pitchFamily="34" charset="0"/>
                          <a:cs typeface="Arial" panose="020B0604020202020204" pitchFamily="34" charset="0"/>
                        </a:rPr>
                        <a:t>3</a:t>
                      </a:r>
                      <a:r>
                        <a:rPr lang="fr-FR" sz="800" b="0" baseline="30000" dirty="0">
                          <a:latin typeface="Arial" panose="020B0604020202020204" pitchFamily="34" charset="0"/>
                          <a:cs typeface="Arial" panose="020B0604020202020204" pitchFamily="34" charset="0"/>
                        </a:rPr>
                        <a:t>e</a:t>
                      </a:r>
                      <a:r>
                        <a:rPr lang="fr-FR" sz="800" b="0" dirty="0">
                          <a:latin typeface="Arial" panose="020B0604020202020204" pitchFamily="34" charset="0"/>
                          <a:cs typeface="Arial" panose="020B0604020202020204" pitchFamily="34" charset="0"/>
                        </a:rPr>
                        <a:t> Segpa</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528</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0,0</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4,9</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95,1</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extLst>
                  <a:ext uri="{0D108BD9-81ED-4DB2-BD59-A6C34878D82A}">
                    <a16:rowId xmlns:a16="http://schemas.microsoft.com/office/drawing/2014/main" val="1133454611"/>
                  </a:ext>
                </a:extLst>
              </a:tr>
              <a:tr h="382487">
                <a:tc>
                  <a:txBody>
                    <a:bodyPr/>
                    <a:lstStyle/>
                    <a:p>
                      <a:r>
                        <a:rPr lang="fr-FR" sz="800" b="0" dirty="0">
                          <a:latin typeface="Arial" panose="020B0604020202020204" pitchFamily="34" charset="0"/>
                          <a:cs typeface="Arial" panose="020B0604020202020204" pitchFamily="34" charset="0"/>
                        </a:rPr>
                        <a:t>3</a:t>
                      </a:r>
                      <a:r>
                        <a:rPr lang="fr-FR" sz="800" b="0" baseline="30000" dirty="0">
                          <a:latin typeface="Arial" panose="020B0604020202020204" pitchFamily="34" charset="0"/>
                          <a:cs typeface="Arial" panose="020B0604020202020204" pitchFamily="34" charset="0"/>
                        </a:rPr>
                        <a:t>e</a:t>
                      </a:r>
                      <a:r>
                        <a:rPr lang="fr-FR" sz="800" b="0" dirty="0">
                          <a:latin typeface="Arial" panose="020B0604020202020204" pitchFamily="34" charset="0"/>
                          <a:cs typeface="Arial" panose="020B0604020202020204" pitchFamily="34" charset="0"/>
                        </a:rPr>
                        <a:t> prépa métiers</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799</a:t>
                      </a:r>
                    </a:p>
                  </a:txBody>
                  <a:tcPr anchor="ctr">
                    <a:solidFill>
                      <a:schemeClr val="bg1">
                        <a:lumMod val="95000"/>
                      </a:schemeClr>
                    </a:solidFill>
                  </a:tcPr>
                </a:tc>
                <a:tc>
                  <a:txBody>
                    <a:bodyPr/>
                    <a:lstStyle/>
                    <a:p>
                      <a:r>
                        <a:rPr lang="fr-FR" sz="800" b="0" dirty="0">
                          <a:solidFill>
                            <a:schemeClr val="tx1"/>
                          </a:solidFill>
                          <a:latin typeface="Arial" panose="020B0604020202020204" pitchFamily="34" charset="0"/>
                          <a:cs typeface="Arial" panose="020B0604020202020204" pitchFamily="34" charset="0"/>
                        </a:rPr>
                        <a:t>3,2</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53,7</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43,1</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extLst>
                  <a:ext uri="{0D108BD9-81ED-4DB2-BD59-A6C34878D82A}">
                    <a16:rowId xmlns:a16="http://schemas.microsoft.com/office/drawing/2014/main" val="1088679629"/>
                  </a:ext>
                </a:extLst>
              </a:tr>
              <a:tr h="355200">
                <a:tc>
                  <a:txBody>
                    <a:bodyPr/>
                    <a:lstStyle/>
                    <a:p>
                      <a:r>
                        <a:rPr lang="fr-FR" sz="800" b="1" dirty="0">
                          <a:latin typeface="Arial" panose="020B0604020202020204" pitchFamily="34" charset="0"/>
                          <a:cs typeface="Arial" panose="020B0604020202020204" pitchFamily="34" charset="0"/>
                        </a:rPr>
                        <a:t>Académie</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23714</a:t>
                      </a:r>
                    </a:p>
                  </a:txBody>
                  <a:tcPr anchor="ctr">
                    <a:solidFill>
                      <a:schemeClr val="accent1">
                        <a:lumMod val="40000"/>
                        <a:lumOff val="60000"/>
                      </a:schemeClr>
                    </a:solidFill>
                  </a:tcPr>
                </a:tc>
                <a:tc>
                  <a:txBody>
                    <a:bodyPr/>
                    <a:lstStyle/>
                    <a:p>
                      <a:pPr algn="ctr" fontAlgn="b"/>
                      <a:r>
                        <a:rPr lang="fr-FR" sz="800" b="0" i="0" u="none" strike="noStrike" dirty="0">
                          <a:effectLst/>
                          <a:latin typeface="Arial" panose="020B0604020202020204" pitchFamily="34" charset="0"/>
                          <a:cs typeface="Arial" panose="020B0604020202020204" pitchFamily="34" charset="0"/>
                        </a:rPr>
                        <a:t>68,3</a:t>
                      </a:r>
                    </a:p>
                  </a:txBody>
                  <a:tcPr marL="9525" marR="9525" marT="9525" marB="0" anchor="ctr">
                    <a:solidFill>
                      <a:schemeClr val="accent1">
                        <a:lumMod val="40000"/>
                        <a:lumOff val="60000"/>
                      </a:schemeClr>
                    </a:solidFill>
                  </a:tcPr>
                </a:tc>
                <a:tc>
                  <a:txBody>
                    <a:bodyPr/>
                    <a:lstStyle/>
                    <a:p>
                      <a:pPr algn="ctr" fontAlgn="b"/>
                      <a:r>
                        <a:rPr lang="fr-FR" sz="800" b="0" i="0" u="none" strike="noStrike">
                          <a:effectLst/>
                          <a:latin typeface="Arial" panose="020B0604020202020204" pitchFamily="34" charset="0"/>
                          <a:cs typeface="Arial" panose="020B0604020202020204" pitchFamily="34" charset="0"/>
                        </a:rPr>
                        <a:t>20,7</a:t>
                      </a:r>
                    </a:p>
                  </a:txBody>
                  <a:tcPr marL="9525" marR="9525" marT="9525" marB="0" anchor="ctr">
                    <a:solidFill>
                      <a:schemeClr val="accent1">
                        <a:lumMod val="40000"/>
                        <a:lumOff val="60000"/>
                      </a:schemeClr>
                    </a:solidFill>
                  </a:tcPr>
                </a:tc>
                <a:tc>
                  <a:txBody>
                    <a:bodyPr/>
                    <a:lstStyle/>
                    <a:p>
                      <a:pPr algn="ctr" fontAlgn="b"/>
                      <a:r>
                        <a:rPr lang="fr-FR" sz="800" b="0" i="0" u="none" strike="noStrike" dirty="0">
                          <a:effectLst/>
                          <a:latin typeface="Arial" panose="020B0604020202020204" pitchFamily="34" charset="0"/>
                          <a:cs typeface="Arial" panose="020B0604020202020204" pitchFamily="34" charset="0"/>
                        </a:rPr>
                        <a:t>11,0</a:t>
                      </a:r>
                    </a:p>
                  </a:txBody>
                  <a:tcPr marL="9525" marR="9525" marT="9525" marB="0"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extLst>
                  <a:ext uri="{0D108BD9-81ED-4DB2-BD59-A6C34878D82A}">
                    <a16:rowId xmlns:a16="http://schemas.microsoft.com/office/drawing/2014/main" val="1863374524"/>
                  </a:ext>
                </a:extLst>
              </a:tr>
              <a:tr h="304943">
                <a:tc>
                  <a:txBody>
                    <a:bodyPr/>
                    <a:lstStyle/>
                    <a:p>
                      <a:r>
                        <a:rPr lang="fr-FR" sz="800" b="1" dirty="0">
                          <a:latin typeface="Arial" panose="020B0604020202020204" pitchFamily="34" charset="0"/>
                          <a:cs typeface="Arial" panose="020B0604020202020204" pitchFamily="34" charset="0"/>
                        </a:rPr>
                        <a:t>France</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637 384</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67,3</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23,6</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11,5</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extLst>
                  <a:ext uri="{0D108BD9-81ED-4DB2-BD59-A6C34878D82A}">
                    <a16:rowId xmlns:a16="http://schemas.microsoft.com/office/drawing/2014/main" val="2161943887"/>
                  </a:ext>
                </a:extLst>
              </a:tr>
              <a:tr h="235377">
                <a:tc>
                  <a:txBody>
                    <a:bodyPr/>
                    <a:lstStyle/>
                    <a:p>
                      <a:endParaRPr lang="fr-FR" sz="800" b="1"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4120910788"/>
                  </a:ext>
                </a:extLst>
              </a:tr>
              <a:tr h="465286">
                <a:tc>
                  <a:txBody>
                    <a:bodyPr/>
                    <a:lstStyle/>
                    <a:p>
                      <a:r>
                        <a:rPr lang="fr-FR" sz="800" b="1" dirty="0">
                          <a:latin typeface="Arial" panose="020B0604020202020204" pitchFamily="34" charset="0"/>
                          <a:cs typeface="Arial" panose="020B0604020202020204" pitchFamily="34" charset="0"/>
                        </a:rPr>
                        <a:t>Académie 2</a:t>
                      </a:r>
                      <a:r>
                        <a:rPr lang="fr-FR" sz="800" b="1" baseline="30000" dirty="0">
                          <a:latin typeface="Arial" panose="020B0604020202020204" pitchFamily="34" charset="0"/>
                          <a:cs typeface="Arial" panose="020B0604020202020204" pitchFamily="34" charset="0"/>
                        </a:rPr>
                        <a:t>nde</a:t>
                      </a:r>
                      <a:r>
                        <a:rPr lang="fr-FR" sz="800" b="1" dirty="0">
                          <a:latin typeface="Arial" panose="020B0604020202020204" pitchFamily="34" charset="0"/>
                          <a:cs typeface="Arial" panose="020B0604020202020204" pitchFamily="34" charset="0"/>
                        </a:rPr>
                        <a:t> GT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14 208</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0,8</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0,7</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71,7</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24,7</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2,1</a:t>
                      </a:r>
                    </a:p>
                  </a:txBody>
                  <a:tcPr anchor="ctr">
                    <a:solidFill>
                      <a:schemeClr val="accent1">
                        <a:lumMod val="40000"/>
                        <a:lumOff val="60000"/>
                      </a:schemeClr>
                    </a:solidFill>
                  </a:tcPr>
                </a:tc>
                <a:extLst>
                  <a:ext uri="{0D108BD9-81ED-4DB2-BD59-A6C34878D82A}">
                    <a16:rowId xmlns:a16="http://schemas.microsoft.com/office/drawing/2014/main" val="3111578584"/>
                  </a:ext>
                </a:extLst>
              </a:tr>
              <a:tr h="337135">
                <a:tc>
                  <a:txBody>
                    <a:bodyPr/>
                    <a:lstStyle/>
                    <a:p>
                      <a:r>
                        <a:rPr lang="fr-FR" sz="800" b="1" dirty="0">
                          <a:latin typeface="Arial" panose="020B0604020202020204" pitchFamily="34" charset="0"/>
                          <a:cs typeface="Arial" panose="020B0604020202020204" pitchFamily="34" charset="0"/>
                        </a:rPr>
                        <a:t>France</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420 022</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0,8</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0,6</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70,5</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3,1</a:t>
                      </a:r>
                    </a:p>
                  </a:txBody>
                  <a:tcPr anchor="ctr">
                    <a:solidFill>
                      <a:schemeClr val="accent6">
                        <a:lumMod val="20000"/>
                        <a:lumOff val="80000"/>
                      </a:schemeClr>
                    </a:solidFill>
                  </a:tcPr>
                </a:tc>
                <a:extLst>
                  <a:ext uri="{0D108BD9-81ED-4DB2-BD59-A6C34878D82A}">
                    <a16:rowId xmlns:a16="http://schemas.microsoft.com/office/drawing/2014/main" val="3032101863"/>
                  </a:ext>
                </a:extLst>
              </a:tr>
            </a:tbl>
          </a:graphicData>
        </a:graphic>
      </p:graphicFrame>
      <p:graphicFrame>
        <p:nvGraphicFramePr>
          <p:cNvPr id="16" name="Tableau 15">
            <a:extLst>
              <a:ext uri="{FF2B5EF4-FFF2-40B4-BE49-F238E27FC236}">
                <a16:creationId xmlns:a16="http://schemas.microsoft.com/office/drawing/2014/main" id="{3B7EC96E-268B-49C4-B7D5-1C168E19AF97}"/>
              </a:ext>
            </a:extLst>
          </p:cNvPr>
          <p:cNvGraphicFramePr>
            <a:graphicFrameLocks noGrp="1"/>
          </p:cNvGraphicFramePr>
          <p:nvPr>
            <p:extLst>
              <p:ext uri="{D42A27DB-BD31-4B8C-83A1-F6EECF244321}">
                <p14:modId xmlns:p14="http://schemas.microsoft.com/office/powerpoint/2010/main" val="3500281632"/>
              </p:ext>
            </p:extLst>
          </p:nvPr>
        </p:nvGraphicFramePr>
        <p:xfrm>
          <a:off x="5025008" y="2285999"/>
          <a:ext cx="4680519" cy="3418842"/>
        </p:xfrm>
        <a:graphic>
          <a:graphicData uri="http://schemas.openxmlformats.org/drawingml/2006/table">
            <a:tbl>
              <a:tblPr firstRow="1" bandRow="1">
                <a:tableStyleId>{5C22544A-7EE6-4342-B048-85BDC9FD1C3A}</a:tableStyleId>
              </a:tblPr>
              <a:tblGrid>
                <a:gridCol w="751569">
                  <a:extLst>
                    <a:ext uri="{9D8B030D-6E8A-4147-A177-3AD203B41FA5}">
                      <a16:colId xmlns:a16="http://schemas.microsoft.com/office/drawing/2014/main" val="3859365901"/>
                    </a:ext>
                  </a:extLst>
                </a:gridCol>
                <a:gridCol w="676020">
                  <a:extLst>
                    <a:ext uri="{9D8B030D-6E8A-4147-A177-3AD203B41FA5}">
                      <a16:colId xmlns:a16="http://schemas.microsoft.com/office/drawing/2014/main" val="2753464752"/>
                    </a:ext>
                  </a:extLst>
                </a:gridCol>
                <a:gridCol w="450680">
                  <a:extLst>
                    <a:ext uri="{9D8B030D-6E8A-4147-A177-3AD203B41FA5}">
                      <a16:colId xmlns:a16="http://schemas.microsoft.com/office/drawing/2014/main" val="4283106970"/>
                    </a:ext>
                  </a:extLst>
                </a:gridCol>
                <a:gridCol w="525794">
                  <a:extLst>
                    <a:ext uri="{9D8B030D-6E8A-4147-A177-3AD203B41FA5}">
                      <a16:colId xmlns:a16="http://schemas.microsoft.com/office/drawing/2014/main" val="1161866187"/>
                    </a:ext>
                  </a:extLst>
                </a:gridCol>
                <a:gridCol w="525794">
                  <a:extLst>
                    <a:ext uri="{9D8B030D-6E8A-4147-A177-3AD203B41FA5}">
                      <a16:colId xmlns:a16="http://schemas.microsoft.com/office/drawing/2014/main" val="2568917480"/>
                    </a:ext>
                  </a:extLst>
                </a:gridCol>
                <a:gridCol w="670543">
                  <a:extLst>
                    <a:ext uri="{9D8B030D-6E8A-4147-A177-3AD203B41FA5}">
                      <a16:colId xmlns:a16="http://schemas.microsoft.com/office/drawing/2014/main" val="1939270349"/>
                    </a:ext>
                  </a:extLst>
                </a:gridCol>
                <a:gridCol w="640733">
                  <a:extLst>
                    <a:ext uri="{9D8B030D-6E8A-4147-A177-3AD203B41FA5}">
                      <a16:colId xmlns:a16="http://schemas.microsoft.com/office/drawing/2014/main" val="861841107"/>
                    </a:ext>
                  </a:extLst>
                </a:gridCol>
                <a:gridCol w="439386">
                  <a:extLst>
                    <a:ext uri="{9D8B030D-6E8A-4147-A177-3AD203B41FA5}">
                      <a16:colId xmlns:a16="http://schemas.microsoft.com/office/drawing/2014/main" val="1883567046"/>
                    </a:ext>
                  </a:extLst>
                </a:gridCol>
              </a:tblGrid>
              <a:tr h="613285">
                <a:tc>
                  <a:txBody>
                    <a:bodyPr/>
                    <a:lstStyle/>
                    <a:p>
                      <a:endParaRPr lang="fr-FR" sz="800" dirty="0">
                        <a:solidFill>
                          <a:schemeClr val="tx1"/>
                        </a:solidFill>
                        <a:latin typeface="Arial" panose="020B0604020202020204" pitchFamily="34" charset="0"/>
                        <a:cs typeface="Arial" panose="020B0604020202020204" pitchFamily="34" charset="0"/>
                      </a:endParaRP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Effectif</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2</a:t>
                      </a:r>
                      <a:r>
                        <a:rPr lang="fr-FR" sz="800" baseline="30000" dirty="0">
                          <a:solidFill>
                            <a:schemeClr val="bg1"/>
                          </a:solidFill>
                          <a:latin typeface="Arial" panose="020B0604020202020204" pitchFamily="34" charset="0"/>
                          <a:cs typeface="Arial" panose="020B0604020202020204" pitchFamily="34" charset="0"/>
                        </a:rPr>
                        <a:t>nde</a:t>
                      </a:r>
                      <a:r>
                        <a:rPr lang="fr-FR" sz="800" dirty="0">
                          <a:solidFill>
                            <a:schemeClr val="bg1"/>
                          </a:solidFill>
                          <a:latin typeface="Arial" panose="020B0604020202020204" pitchFamily="34" charset="0"/>
                          <a:cs typeface="Arial" panose="020B0604020202020204" pitchFamily="34" charset="0"/>
                        </a:rPr>
                        <a:t> GT</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2nde pro</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1CAP2</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a:t>
                      </a:r>
                      <a:r>
                        <a:rPr lang="fr-FR" sz="800" baseline="30000" dirty="0">
                          <a:solidFill>
                            <a:schemeClr val="bg1"/>
                          </a:solidFill>
                          <a:latin typeface="Arial" panose="020B0604020202020204" pitchFamily="34" charset="0"/>
                          <a:cs typeface="Arial" panose="020B0604020202020204" pitchFamily="34" charset="0"/>
                        </a:rPr>
                        <a:t>re</a:t>
                      </a:r>
                      <a:r>
                        <a:rPr lang="fr-FR" sz="800" dirty="0">
                          <a:solidFill>
                            <a:schemeClr val="bg1"/>
                          </a:solidFill>
                          <a:latin typeface="Arial" panose="020B0604020202020204" pitchFamily="34" charset="0"/>
                          <a:cs typeface="Arial" panose="020B0604020202020204" pitchFamily="34" charset="0"/>
                        </a:rPr>
                        <a:t> générale</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a:t>
                      </a:r>
                      <a:r>
                        <a:rPr lang="fr-FR" sz="800" baseline="30000" dirty="0">
                          <a:solidFill>
                            <a:schemeClr val="bg1"/>
                          </a:solidFill>
                          <a:latin typeface="Arial" panose="020B0604020202020204" pitchFamily="34" charset="0"/>
                          <a:cs typeface="Arial" panose="020B0604020202020204" pitchFamily="34" charset="0"/>
                        </a:rPr>
                        <a:t>re</a:t>
                      </a:r>
                      <a:r>
                        <a:rPr lang="fr-FR" sz="800" dirty="0">
                          <a:solidFill>
                            <a:schemeClr val="bg1"/>
                          </a:solidFill>
                          <a:latin typeface="Arial" panose="020B0604020202020204" pitchFamily="34" charset="0"/>
                          <a:cs typeface="Arial" panose="020B0604020202020204" pitchFamily="34" charset="0"/>
                        </a:rPr>
                        <a:t>  Techno</a:t>
                      </a:r>
                    </a:p>
                  </a:txBody>
                  <a:tcPr anchor="ctr">
                    <a:solidFill>
                      <a:schemeClr val="accent1"/>
                    </a:solidFill>
                  </a:tcPr>
                </a:tc>
                <a:tc>
                  <a:txBody>
                    <a:bodyPr/>
                    <a:lstStyle/>
                    <a:p>
                      <a:r>
                        <a:rPr lang="fr-FR" sz="800" dirty="0">
                          <a:solidFill>
                            <a:schemeClr val="bg1"/>
                          </a:solidFill>
                          <a:latin typeface="Arial" panose="020B0604020202020204" pitchFamily="34" charset="0"/>
                          <a:cs typeface="Arial" panose="020B0604020202020204" pitchFamily="34" charset="0"/>
                        </a:rPr>
                        <a:t>% 1</a:t>
                      </a:r>
                      <a:r>
                        <a:rPr lang="fr-FR" sz="800" baseline="30000" dirty="0">
                          <a:solidFill>
                            <a:schemeClr val="bg1"/>
                          </a:solidFill>
                          <a:latin typeface="Arial" panose="020B0604020202020204" pitchFamily="34" charset="0"/>
                          <a:cs typeface="Arial" panose="020B0604020202020204" pitchFamily="34" charset="0"/>
                        </a:rPr>
                        <a:t>re</a:t>
                      </a:r>
                      <a:r>
                        <a:rPr lang="fr-FR" sz="800" dirty="0">
                          <a:solidFill>
                            <a:schemeClr val="bg1"/>
                          </a:solidFill>
                          <a:latin typeface="Arial" panose="020B0604020202020204" pitchFamily="34" charset="0"/>
                          <a:cs typeface="Arial" panose="020B0604020202020204" pitchFamily="34" charset="0"/>
                        </a:rPr>
                        <a:t> pro</a:t>
                      </a:r>
                    </a:p>
                  </a:txBody>
                  <a:tcPr anchor="ctr">
                    <a:solidFill>
                      <a:schemeClr val="accent1"/>
                    </a:solidFill>
                  </a:tcPr>
                </a:tc>
                <a:extLst>
                  <a:ext uri="{0D108BD9-81ED-4DB2-BD59-A6C34878D82A}">
                    <a16:rowId xmlns:a16="http://schemas.microsoft.com/office/drawing/2014/main" val="3885894940"/>
                  </a:ext>
                </a:extLst>
              </a:tr>
              <a:tr h="482382">
                <a:tc>
                  <a:txBody>
                    <a:bodyPr/>
                    <a:lstStyle/>
                    <a:p>
                      <a:r>
                        <a:rPr lang="fr-FR" sz="800" b="0" dirty="0">
                          <a:latin typeface="Arial" panose="020B0604020202020204" pitchFamily="34" charset="0"/>
                          <a:cs typeface="Arial" panose="020B0604020202020204" pitchFamily="34" charset="0"/>
                        </a:rPr>
                        <a:t>3</a:t>
                      </a:r>
                      <a:r>
                        <a:rPr lang="fr-FR" sz="800" b="0" baseline="30000" dirty="0">
                          <a:latin typeface="Arial" panose="020B0604020202020204" pitchFamily="34" charset="0"/>
                          <a:cs typeface="Arial" panose="020B0604020202020204" pitchFamily="34" charset="0"/>
                        </a:rPr>
                        <a:t>e</a:t>
                      </a:r>
                      <a:r>
                        <a:rPr lang="fr-FR" sz="800" b="0" dirty="0">
                          <a:latin typeface="Arial" panose="020B0604020202020204" pitchFamily="34" charset="0"/>
                          <a:cs typeface="Arial" panose="020B0604020202020204" pitchFamily="34" charset="0"/>
                        </a:rPr>
                        <a:t> générale</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20 055</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67,5</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23,8</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8,7</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extLst>
                  <a:ext uri="{0D108BD9-81ED-4DB2-BD59-A6C34878D82A}">
                    <a16:rowId xmlns:a16="http://schemas.microsoft.com/office/drawing/2014/main" val="1165984676"/>
                  </a:ext>
                </a:extLst>
              </a:tr>
              <a:tr h="279741">
                <a:tc>
                  <a:txBody>
                    <a:bodyPr/>
                    <a:lstStyle/>
                    <a:p>
                      <a:r>
                        <a:rPr lang="fr-FR" sz="800" b="0" dirty="0">
                          <a:latin typeface="Arial" panose="020B0604020202020204" pitchFamily="34" charset="0"/>
                          <a:cs typeface="Arial" panose="020B0604020202020204" pitchFamily="34" charset="0"/>
                        </a:rPr>
                        <a:t>3</a:t>
                      </a:r>
                      <a:r>
                        <a:rPr lang="fr-FR" sz="800" b="0" baseline="30000" dirty="0">
                          <a:latin typeface="Arial" panose="020B0604020202020204" pitchFamily="34" charset="0"/>
                          <a:cs typeface="Arial" panose="020B0604020202020204" pitchFamily="34" charset="0"/>
                        </a:rPr>
                        <a:t>e</a:t>
                      </a:r>
                      <a:r>
                        <a:rPr lang="fr-FR" sz="800" b="0" dirty="0">
                          <a:latin typeface="Arial" panose="020B0604020202020204" pitchFamily="34" charset="0"/>
                          <a:cs typeface="Arial" panose="020B0604020202020204" pitchFamily="34" charset="0"/>
                        </a:rPr>
                        <a:t> Segpa</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457</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0,0</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4,4</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95,6</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extLst>
                  <a:ext uri="{0D108BD9-81ED-4DB2-BD59-A6C34878D82A}">
                    <a16:rowId xmlns:a16="http://schemas.microsoft.com/office/drawing/2014/main" val="1133454611"/>
                  </a:ext>
                </a:extLst>
              </a:tr>
              <a:tr h="393730">
                <a:tc>
                  <a:txBody>
                    <a:bodyPr/>
                    <a:lstStyle/>
                    <a:p>
                      <a:r>
                        <a:rPr lang="fr-FR" sz="800" b="0" dirty="0">
                          <a:latin typeface="Arial" panose="020B0604020202020204" pitchFamily="34" charset="0"/>
                          <a:cs typeface="Arial" panose="020B0604020202020204" pitchFamily="34" charset="0"/>
                        </a:rPr>
                        <a:t>3</a:t>
                      </a:r>
                      <a:r>
                        <a:rPr lang="fr-FR" sz="800" b="0" baseline="30000" dirty="0">
                          <a:latin typeface="Arial" panose="020B0604020202020204" pitchFamily="34" charset="0"/>
                          <a:cs typeface="Arial" panose="020B0604020202020204" pitchFamily="34" charset="0"/>
                        </a:rPr>
                        <a:t>e</a:t>
                      </a:r>
                      <a:r>
                        <a:rPr lang="fr-FR" sz="800" b="0" dirty="0">
                          <a:latin typeface="Arial" panose="020B0604020202020204" pitchFamily="34" charset="0"/>
                          <a:cs typeface="Arial" panose="020B0604020202020204" pitchFamily="34" charset="0"/>
                        </a:rPr>
                        <a:t> prépa métiers</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718</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1,8</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51,8</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46,4</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bg1">
                        <a:lumMod val="95000"/>
                      </a:schemeClr>
                    </a:solidFill>
                  </a:tcPr>
                </a:tc>
                <a:extLst>
                  <a:ext uri="{0D108BD9-81ED-4DB2-BD59-A6C34878D82A}">
                    <a16:rowId xmlns:a16="http://schemas.microsoft.com/office/drawing/2014/main" val="1088679629"/>
                  </a:ext>
                </a:extLst>
              </a:tr>
              <a:tr h="347314">
                <a:tc>
                  <a:txBody>
                    <a:bodyPr/>
                    <a:lstStyle/>
                    <a:p>
                      <a:r>
                        <a:rPr lang="fr-FR" sz="800" b="1" dirty="0">
                          <a:latin typeface="Arial" panose="020B0604020202020204" pitchFamily="34" charset="0"/>
                          <a:cs typeface="Arial" panose="020B0604020202020204" pitchFamily="34" charset="0"/>
                        </a:rPr>
                        <a:t>Académie</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21 230</a:t>
                      </a:r>
                    </a:p>
                  </a:txBody>
                  <a:tcPr anchor="ctr">
                    <a:solidFill>
                      <a:schemeClr val="accent1">
                        <a:lumMod val="40000"/>
                        <a:lumOff val="60000"/>
                      </a:schemeClr>
                    </a:solidFill>
                  </a:tcPr>
                </a:tc>
                <a:tc>
                  <a:txBody>
                    <a:bodyPr/>
                    <a:lstStyle/>
                    <a:p>
                      <a:pPr algn="ctr" fontAlgn="b"/>
                      <a:r>
                        <a:rPr lang="fr-FR" sz="800" b="0" i="0" u="none" strike="noStrike" dirty="0">
                          <a:effectLst/>
                          <a:latin typeface="Arial" panose="020B0604020202020204" pitchFamily="34" charset="0"/>
                          <a:cs typeface="Arial" panose="020B0604020202020204" pitchFamily="34" charset="0"/>
                        </a:rPr>
                        <a:t>63,8</a:t>
                      </a:r>
                    </a:p>
                  </a:txBody>
                  <a:tcPr marL="9525" marR="9525" marT="9525" marB="0" anchor="ctr">
                    <a:solidFill>
                      <a:schemeClr val="accent1">
                        <a:lumMod val="40000"/>
                        <a:lumOff val="60000"/>
                      </a:schemeClr>
                    </a:solidFill>
                  </a:tcPr>
                </a:tc>
                <a:tc>
                  <a:txBody>
                    <a:bodyPr/>
                    <a:lstStyle/>
                    <a:p>
                      <a:pPr algn="ctr" fontAlgn="b"/>
                      <a:r>
                        <a:rPr lang="fr-FR" sz="800" b="0" i="0" u="none" strike="noStrike">
                          <a:effectLst/>
                          <a:latin typeface="Arial" panose="020B0604020202020204" pitchFamily="34" charset="0"/>
                          <a:cs typeface="Arial" panose="020B0604020202020204" pitchFamily="34" charset="0"/>
                        </a:rPr>
                        <a:t>24,3</a:t>
                      </a:r>
                    </a:p>
                  </a:txBody>
                  <a:tcPr marL="9525" marR="9525" marT="9525" marB="0" anchor="ctr">
                    <a:solidFill>
                      <a:schemeClr val="accent1">
                        <a:lumMod val="40000"/>
                        <a:lumOff val="60000"/>
                      </a:schemeClr>
                    </a:solidFill>
                  </a:tcPr>
                </a:tc>
                <a:tc>
                  <a:txBody>
                    <a:bodyPr/>
                    <a:lstStyle/>
                    <a:p>
                      <a:pPr algn="ctr" fontAlgn="b"/>
                      <a:r>
                        <a:rPr lang="fr-FR" sz="800" b="0" i="0" u="none" strike="noStrike" dirty="0">
                          <a:effectLst/>
                          <a:latin typeface="Arial" panose="020B0604020202020204" pitchFamily="34" charset="0"/>
                          <a:cs typeface="Arial" panose="020B0604020202020204" pitchFamily="34" charset="0"/>
                        </a:rPr>
                        <a:t>11,9</a:t>
                      </a:r>
                    </a:p>
                  </a:txBody>
                  <a:tcPr marL="9525" marR="9525" marT="9525" marB="0"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extLst>
                  <a:ext uri="{0D108BD9-81ED-4DB2-BD59-A6C34878D82A}">
                    <a16:rowId xmlns:a16="http://schemas.microsoft.com/office/drawing/2014/main" val="1750220120"/>
                  </a:ext>
                </a:extLst>
              </a:tr>
              <a:tr h="295487">
                <a:tc>
                  <a:txBody>
                    <a:bodyPr/>
                    <a:lstStyle/>
                    <a:p>
                      <a:r>
                        <a:rPr lang="fr-FR" sz="800" b="1" dirty="0">
                          <a:latin typeface="Arial" panose="020B0604020202020204" pitchFamily="34" charset="0"/>
                          <a:cs typeface="Arial" panose="020B0604020202020204" pitchFamily="34" charset="0"/>
                        </a:rPr>
                        <a:t>France</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640 601</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62,9</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25,5</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11,6</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extLst>
                  <a:ext uri="{0D108BD9-81ED-4DB2-BD59-A6C34878D82A}">
                    <a16:rowId xmlns:a16="http://schemas.microsoft.com/office/drawing/2014/main" val="2841139290"/>
                  </a:ext>
                </a:extLst>
              </a:tr>
              <a:tr h="242296">
                <a:tc>
                  <a:txBody>
                    <a:bodyPr/>
                    <a:lstStyle/>
                    <a:p>
                      <a:endParaRPr lang="fr-FR" sz="800" b="1"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tc>
                  <a:txBody>
                    <a:bodyPr/>
                    <a:lstStyle/>
                    <a:p>
                      <a:endParaRPr lang="fr-FR" sz="800" dirty="0">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678910720"/>
                  </a:ext>
                </a:extLst>
              </a:tr>
              <a:tr h="482382">
                <a:tc>
                  <a:txBody>
                    <a:bodyPr/>
                    <a:lstStyle/>
                    <a:p>
                      <a:r>
                        <a:rPr lang="fr-FR" sz="800" b="1" dirty="0">
                          <a:latin typeface="Arial" panose="020B0604020202020204" pitchFamily="34" charset="0"/>
                          <a:cs typeface="Arial" panose="020B0604020202020204" pitchFamily="34" charset="0"/>
                        </a:rPr>
                        <a:t>Académie 2</a:t>
                      </a:r>
                      <a:r>
                        <a:rPr lang="fr-FR" sz="800" b="1" baseline="30000" dirty="0">
                          <a:latin typeface="Arial" panose="020B0604020202020204" pitchFamily="34" charset="0"/>
                          <a:cs typeface="Arial" panose="020B0604020202020204" pitchFamily="34" charset="0"/>
                        </a:rPr>
                        <a:t>nde</a:t>
                      </a:r>
                      <a:r>
                        <a:rPr lang="fr-FR" sz="800" b="1" dirty="0">
                          <a:latin typeface="Arial" panose="020B0604020202020204" pitchFamily="34" charset="0"/>
                          <a:cs typeface="Arial" panose="020B0604020202020204" pitchFamily="34" charset="0"/>
                        </a:rPr>
                        <a:t> GT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13 028</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0,8</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0,7</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68,3</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28,1</a:t>
                      </a:r>
                    </a:p>
                  </a:txBody>
                  <a:tcPr anchor="ctr">
                    <a:solidFill>
                      <a:schemeClr val="accent1">
                        <a:lumMod val="40000"/>
                        <a:lumOff val="60000"/>
                      </a:schemeClr>
                    </a:solidFill>
                  </a:tcPr>
                </a:tc>
                <a:tc>
                  <a:txBody>
                    <a:bodyPr/>
                    <a:lstStyle/>
                    <a:p>
                      <a:r>
                        <a:rPr lang="fr-FR" sz="800" dirty="0">
                          <a:latin typeface="Arial" panose="020B0604020202020204" pitchFamily="34" charset="0"/>
                          <a:cs typeface="Arial" panose="020B0604020202020204" pitchFamily="34" charset="0"/>
                        </a:rPr>
                        <a:t>2,1</a:t>
                      </a:r>
                    </a:p>
                  </a:txBody>
                  <a:tcPr anchor="ctr">
                    <a:solidFill>
                      <a:schemeClr val="accent1">
                        <a:lumMod val="40000"/>
                        <a:lumOff val="60000"/>
                      </a:schemeClr>
                    </a:solidFill>
                  </a:tcPr>
                </a:tc>
                <a:extLst>
                  <a:ext uri="{0D108BD9-81ED-4DB2-BD59-A6C34878D82A}">
                    <a16:rowId xmlns:a16="http://schemas.microsoft.com/office/drawing/2014/main" val="560418509"/>
                  </a:ext>
                </a:extLst>
              </a:tr>
              <a:tr h="282225">
                <a:tc>
                  <a:txBody>
                    <a:bodyPr/>
                    <a:lstStyle/>
                    <a:p>
                      <a:r>
                        <a:rPr lang="fr-FR" sz="800" b="1" dirty="0">
                          <a:latin typeface="Arial" panose="020B0604020202020204" pitchFamily="34" charset="0"/>
                          <a:cs typeface="Arial" panose="020B0604020202020204" pitchFamily="34" charset="0"/>
                        </a:rPr>
                        <a:t>France</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406 830</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a:t>
                      </a:r>
                    </a:p>
                  </a:txBody>
                  <a:tcPr anchor="ctr">
                    <a:solidFill>
                      <a:schemeClr val="accent6">
                        <a:lumMod val="20000"/>
                        <a:lumOff val="80000"/>
                      </a:schemeClr>
                    </a:solidFill>
                  </a:tcPr>
                </a:tc>
                <a:tc>
                  <a:txBody>
                    <a:bodyPr/>
                    <a:lstStyle/>
                    <a:p>
                      <a:r>
                        <a:rPr lang="fr-FR" sz="800" dirty="0" err="1">
                          <a:latin typeface="Arial" panose="020B0604020202020204" pitchFamily="34" charset="0"/>
                          <a:cs typeface="Arial" panose="020B0604020202020204" pitchFamily="34" charset="0"/>
                        </a:rPr>
                        <a:t>nc</a:t>
                      </a:r>
                      <a:endParaRPr lang="fr-FR" sz="8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r>
                        <a:rPr lang="fr-FR" sz="800" dirty="0" err="1">
                          <a:latin typeface="Arial" panose="020B0604020202020204" pitchFamily="34" charset="0"/>
                          <a:cs typeface="Arial" panose="020B0604020202020204" pitchFamily="34" charset="0"/>
                        </a:rPr>
                        <a:t>nc</a:t>
                      </a:r>
                      <a:endParaRPr lang="fr-FR" sz="8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67,5</a:t>
                      </a:r>
                    </a:p>
                  </a:txBody>
                  <a:tcPr anchor="ctr">
                    <a:solidFill>
                      <a:schemeClr val="accent6">
                        <a:lumMod val="20000"/>
                        <a:lumOff val="80000"/>
                      </a:schemeClr>
                    </a:solidFill>
                  </a:tcPr>
                </a:tc>
                <a:tc>
                  <a:txBody>
                    <a:bodyPr/>
                    <a:lstStyle/>
                    <a:p>
                      <a:r>
                        <a:rPr lang="fr-FR" sz="800" dirty="0">
                          <a:latin typeface="Arial" panose="020B0604020202020204" pitchFamily="34" charset="0"/>
                          <a:cs typeface="Arial" panose="020B0604020202020204" pitchFamily="34" charset="0"/>
                        </a:rPr>
                        <a:t>28,3</a:t>
                      </a:r>
                    </a:p>
                  </a:txBody>
                  <a:tcPr anchor="ctr">
                    <a:solidFill>
                      <a:schemeClr val="accent6">
                        <a:lumMod val="20000"/>
                        <a:lumOff val="80000"/>
                      </a:schemeClr>
                    </a:solidFill>
                  </a:tcPr>
                </a:tc>
                <a:tc>
                  <a:txBody>
                    <a:bodyPr/>
                    <a:lstStyle/>
                    <a:p>
                      <a:r>
                        <a:rPr lang="fr-FR" sz="800" dirty="0" err="1">
                          <a:latin typeface="Arial" panose="020B0604020202020204" pitchFamily="34" charset="0"/>
                          <a:cs typeface="Arial" panose="020B0604020202020204" pitchFamily="34" charset="0"/>
                        </a:rPr>
                        <a:t>nc</a:t>
                      </a:r>
                      <a:endParaRPr lang="fr-FR" sz="8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032101863"/>
                  </a:ext>
                </a:extLst>
              </a:tr>
            </a:tbl>
          </a:graphicData>
        </a:graphic>
      </p:graphicFrame>
      <p:sp>
        <p:nvSpPr>
          <p:cNvPr id="6" name="Espace réservé de la date 5">
            <a:extLst>
              <a:ext uri="{FF2B5EF4-FFF2-40B4-BE49-F238E27FC236}">
                <a16:creationId xmlns:a16="http://schemas.microsoft.com/office/drawing/2014/main" id="{B22F601B-FB0D-4D1F-ADAD-3DDCEC5D1D29}"/>
              </a:ext>
            </a:extLst>
          </p:cNvPr>
          <p:cNvSpPr>
            <a:spLocks noGrp="1"/>
          </p:cNvSpPr>
          <p:nvPr>
            <p:ph type="dt" sz="half" idx="10"/>
          </p:nvPr>
        </p:nvSpPr>
        <p:spPr/>
        <p:txBody>
          <a:bodyPr/>
          <a:lstStyle/>
          <a:p>
            <a:fld id="{45CE1895-3B2F-4689-A5DE-94E83DAD6979}" type="datetime1">
              <a:rPr lang="fr-FR" smtClean="0"/>
              <a:t>12/05/2022</a:t>
            </a:fld>
            <a:endParaRPr lang="fr-FR"/>
          </a:p>
        </p:txBody>
      </p:sp>
      <p:sp>
        <p:nvSpPr>
          <p:cNvPr id="7" name="Espace réservé du pied de page 6">
            <a:extLst>
              <a:ext uri="{FF2B5EF4-FFF2-40B4-BE49-F238E27FC236}">
                <a16:creationId xmlns:a16="http://schemas.microsoft.com/office/drawing/2014/main" id="{B249C798-AEE9-4313-B594-37C77027AE85}"/>
              </a:ext>
            </a:extLst>
          </p:cNvPr>
          <p:cNvSpPr>
            <a:spLocks noGrp="1"/>
          </p:cNvSpPr>
          <p:nvPr>
            <p:ph type="ftr" sz="quarter" idx="11"/>
          </p:nvPr>
        </p:nvSpPr>
        <p:spPr/>
        <p:txBody>
          <a:bodyPr/>
          <a:lstStyle/>
          <a:p>
            <a:r>
              <a:rPr lang="fr-FR"/>
              <a:t>DRAIO Aix-Marseille - pôle procédures</a:t>
            </a:r>
          </a:p>
        </p:txBody>
      </p:sp>
      <p:sp>
        <p:nvSpPr>
          <p:cNvPr id="10" name="Espace réservé du numéro de diapositive 9">
            <a:extLst>
              <a:ext uri="{FF2B5EF4-FFF2-40B4-BE49-F238E27FC236}">
                <a16:creationId xmlns:a16="http://schemas.microsoft.com/office/drawing/2014/main" id="{4B722AEB-DC0A-4717-A44A-69BE927344E8}"/>
              </a:ext>
            </a:extLst>
          </p:cNvPr>
          <p:cNvSpPr>
            <a:spLocks noGrp="1"/>
          </p:cNvSpPr>
          <p:nvPr>
            <p:ph type="sldNum" sz="quarter" idx="12"/>
          </p:nvPr>
        </p:nvSpPr>
        <p:spPr/>
        <p:txBody>
          <a:bodyPr/>
          <a:lstStyle/>
          <a:p>
            <a:fld id="{109CBF6B-7A6D-4B34-AC5E-8557D12CC1EE}" type="slidenum">
              <a:rPr lang="fr-FR" smtClean="0"/>
              <a:t>19</a:t>
            </a:fld>
            <a:endParaRPr lang="fr-FR"/>
          </a:p>
        </p:txBody>
      </p:sp>
    </p:spTree>
    <p:extLst>
      <p:ext uri="{BB962C8B-B14F-4D97-AF65-F5344CB8AC3E}">
        <p14:creationId xmlns:p14="http://schemas.microsoft.com/office/powerpoint/2010/main" val="294885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9151" y="1135823"/>
            <a:ext cx="8112124" cy="432048"/>
          </a:xfrm>
        </p:spPr>
        <p:txBody>
          <a:bodyPr/>
          <a:lstStyle/>
          <a:p>
            <a:r>
              <a:rPr lang="fr-FR" sz="2400" dirty="0">
                <a:solidFill>
                  <a:srgbClr val="00006D"/>
                </a:solidFill>
                <a:latin typeface="Arial" panose="020B0604020202020204" pitchFamily="34" charset="0"/>
                <a:cs typeface="Arial" panose="020B0604020202020204" pitchFamily="34" charset="0"/>
              </a:rPr>
              <a:t>Sommaire</a:t>
            </a:r>
          </a:p>
        </p:txBody>
      </p:sp>
      <p:sp>
        <p:nvSpPr>
          <p:cNvPr id="10" name="Espace réservé du texte 9"/>
          <p:cNvSpPr>
            <a:spLocks noGrp="1"/>
          </p:cNvSpPr>
          <p:nvPr>
            <p:ph type="body" sz="quarter" idx="13"/>
          </p:nvPr>
        </p:nvSpPr>
        <p:spPr>
          <a:xfrm>
            <a:off x="817609" y="2202045"/>
            <a:ext cx="8113666" cy="2453909"/>
          </a:xfrm>
        </p:spPr>
        <p:txBody>
          <a:bodyPr>
            <a:normAutofit/>
          </a:bodyPr>
          <a:lstStyle/>
          <a:p>
            <a:pPr lvl="1">
              <a:buFont typeface="+mj-lt"/>
              <a:buAutoNum type="arabicPeriod"/>
            </a:pPr>
            <a:r>
              <a:rPr lang="fr-FR" sz="1600" dirty="0">
                <a:solidFill>
                  <a:srgbClr val="00006D"/>
                </a:solidFill>
                <a:latin typeface="Arial" panose="020B0604020202020204" pitchFamily="34" charset="0"/>
                <a:cs typeface="Arial" panose="020B0604020202020204" pitchFamily="34" charset="0"/>
              </a:rPr>
              <a:t>Eléments de contexte</a:t>
            </a:r>
          </a:p>
          <a:p>
            <a:pPr lvl="1">
              <a:buFont typeface="+mj-lt"/>
              <a:buAutoNum type="arabicPeriod"/>
            </a:pPr>
            <a:r>
              <a:rPr lang="fr-FR" sz="1600" dirty="0">
                <a:solidFill>
                  <a:srgbClr val="00006D"/>
                </a:solidFill>
                <a:latin typeface="Arial" panose="020B0604020202020204" pitchFamily="34" charset="0"/>
                <a:cs typeface="Arial" panose="020B0604020202020204" pitchFamily="34" charset="0"/>
              </a:rPr>
              <a:t>Orientation et affectation par département</a:t>
            </a:r>
          </a:p>
          <a:p>
            <a:pPr lvl="1">
              <a:buFont typeface="+mj-lt"/>
              <a:buAutoNum type="arabicPeriod"/>
            </a:pPr>
            <a:r>
              <a:rPr lang="fr-FR" sz="1600" dirty="0">
                <a:solidFill>
                  <a:srgbClr val="00006D"/>
                </a:solidFill>
                <a:latin typeface="Arial" panose="020B0604020202020204" pitchFamily="34" charset="0"/>
                <a:cs typeface="Arial" panose="020B0604020202020204" pitchFamily="34" charset="0"/>
              </a:rPr>
              <a:t>Orientation et affectation par formation d’accueil</a:t>
            </a:r>
          </a:p>
          <a:p>
            <a:pPr lvl="1">
              <a:buFont typeface="+mj-lt"/>
              <a:buAutoNum type="arabicPeriod"/>
            </a:pPr>
            <a:r>
              <a:rPr lang="fr-FR" sz="1600" dirty="0">
                <a:solidFill>
                  <a:srgbClr val="00006D"/>
                </a:solidFill>
                <a:latin typeface="Arial" panose="020B0604020202020204" pitchFamily="34" charset="0"/>
                <a:cs typeface="Arial" panose="020B0604020202020204" pitchFamily="34" charset="0"/>
              </a:rPr>
              <a:t>Orientation et affectation par origine scolaire</a:t>
            </a:r>
          </a:p>
          <a:p>
            <a:pPr lvl="1">
              <a:buFont typeface="+mj-lt"/>
              <a:buAutoNum type="arabicPeriod"/>
            </a:pPr>
            <a:r>
              <a:rPr lang="fr-FR" sz="1600" dirty="0">
                <a:solidFill>
                  <a:srgbClr val="00006D"/>
                </a:solidFill>
                <a:latin typeface="Arial" panose="020B0604020202020204" pitchFamily="34" charset="0"/>
                <a:cs typeface="Arial" panose="020B0604020202020204" pitchFamily="34" charset="0"/>
              </a:rPr>
              <a:t>Orientation et affectation selon le genre et le secteur d’activité</a:t>
            </a:r>
          </a:p>
        </p:txBody>
      </p:sp>
      <p:sp>
        <p:nvSpPr>
          <p:cNvPr id="3" name="Espace réservé de la date 2">
            <a:extLst>
              <a:ext uri="{FF2B5EF4-FFF2-40B4-BE49-F238E27FC236}">
                <a16:creationId xmlns:a16="http://schemas.microsoft.com/office/drawing/2014/main" id="{86393FFC-CA62-4D35-BC28-1897416124A5}"/>
              </a:ext>
            </a:extLst>
          </p:cNvPr>
          <p:cNvSpPr>
            <a:spLocks noGrp="1"/>
          </p:cNvSpPr>
          <p:nvPr>
            <p:ph type="dt" sz="half" idx="10"/>
          </p:nvPr>
        </p:nvSpPr>
        <p:spPr/>
        <p:txBody>
          <a:bodyPr/>
          <a:lstStyle/>
          <a:p>
            <a:pPr algn="r"/>
            <a:fld id="{7D1B9497-0DD5-4744-923C-35D91415C94B}" type="datetime1">
              <a:rPr lang="fr-FR" cap="all" smtClean="0"/>
              <a:t>12/05/2022</a:t>
            </a:fld>
            <a:endParaRPr lang="fr-FR" cap="all" dirty="0"/>
          </a:p>
        </p:txBody>
      </p:sp>
      <p:sp>
        <p:nvSpPr>
          <p:cNvPr id="4" name="Espace réservé du pied de page 3">
            <a:extLst>
              <a:ext uri="{FF2B5EF4-FFF2-40B4-BE49-F238E27FC236}">
                <a16:creationId xmlns:a16="http://schemas.microsoft.com/office/drawing/2014/main" id="{EA7C0EEA-949D-4BAC-89A1-531D2627BA27}"/>
              </a:ext>
            </a:extLst>
          </p:cNvPr>
          <p:cNvSpPr>
            <a:spLocks noGrp="1"/>
          </p:cNvSpPr>
          <p:nvPr>
            <p:ph type="ftr" sz="quarter" idx="11"/>
          </p:nvPr>
        </p:nvSpPr>
        <p:spPr/>
        <p:txBody>
          <a:bodyPr/>
          <a:lstStyle/>
          <a:p>
            <a:r>
              <a:rPr lang="fr-FR"/>
              <a:t>DRAIO Aix-Marseille - pôle procédures</a:t>
            </a:r>
            <a:endParaRPr lang="fr-FR" dirty="0"/>
          </a:p>
        </p:txBody>
      </p:sp>
      <p:sp>
        <p:nvSpPr>
          <p:cNvPr id="5" name="Espace réservé du numéro de diapositive 4">
            <a:extLst>
              <a:ext uri="{FF2B5EF4-FFF2-40B4-BE49-F238E27FC236}">
                <a16:creationId xmlns:a16="http://schemas.microsoft.com/office/drawing/2014/main" id="{372A2655-D629-4E5E-A8BD-B1423CC4FD9C}"/>
              </a:ext>
            </a:extLst>
          </p:cNvPr>
          <p:cNvSpPr>
            <a:spLocks noGrp="1"/>
          </p:cNvSpPr>
          <p:nvPr>
            <p:ph type="sldNum" sz="quarter" idx="12"/>
          </p:nvPr>
        </p:nvSpPr>
        <p:spPr/>
        <p:txBody>
          <a:bodyPr/>
          <a:lstStyle/>
          <a:p>
            <a:fld id="{733122C9-A0B9-462F-8757-0847AD287B63}" type="slidenum">
              <a:rPr lang="fr-FR" smtClean="0"/>
              <a:pPr/>
              <a:t>2</a:t>
            </a:fld>
            <a:endParaRPr lang="fr-FR" dirty="0"/>
          </a:p>
        </p:txBody>
      </p:sp>
    </p:spTree>
    <p:extLst>
      <p:ext uri="{BB962C8B-B14F-4D97-AF65-F5344CB8AC3E}">
        <p14:creationId xmlns:p14="http://schemas.microsoft.com/office/powerpoint/2010/main" val="275785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5205478" y="5710020"/>
            <a:ext cx="4019485" cy="507831"/>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Lecture : 200 élèves issus de la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GT sont affectés en 1</a:t>
            </a:r>
            <a:r>
              <a:rPr lang="fr-FR" sz="900" baseline="30000" dirty="0">
                <a:latin typeface="Arial" panose="020B0604020202020204" pitchFamily="34" charset="0"/>
                <a:cs typeface="Arial" panose="020B0604020202020204" pitchFamily="34" charset="0"/>
              </a:rPr>
              <a:t>re</a:t>
            </a:r>
            <a:r>
              <a:rPr lang="fr-FR" sz="900" dirty="0">
                <a:latin typeface="Arial" panose="020B0604020202020204" pitchFamily="34" charset="0"/>
                <a:cs typeface="Arial" panose="020B0604020202020204" pitchFamily="34" charset="0"/>
              </a:rPr>
              <a:t> professionnelle correspondant à un taux d’accès de 39,9% sur l’ensemble des demandes de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GT vers la voie professionnelle. </a:t>
            </a:r>
          </a:p>
        </p:txBody>
      </p:sp>
      <p:sp>
        <p:nvSpPr>
          <p:cNvPr id="12" name="Titre 3"/>
          <p:cNvSpPr txBox="1">
            <a:spLocks/>
          </p:cNvSpPr>
          <p:nvPr/>
        </p:nvSpPr>
        <p:spPr bwMode="gray">
          <a:xfrm>
            <a:off x="824929" y="689823"/>
            <a:ext cx="8112125" cy="960000"/>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r>
              <a:rPr lang="fr-FR" sz="2400" b="0" dirty="0">
                <a:solidFill>
                  <a:srgbClr val="00006D"/>
                </a:solidFill>
              </a:rPr>
              <a:t>Affectation en lycée par groupe d’origine scolaire </a:t>
            </a:r>
          </a:p>
          <a:p>
            <a:r>
              <a:rPr lang="fr-FR" sz="1000" b="0" i="1" dirty="0">
                <a:solidFill>
                  <a:prstClr val="black"/>
                </a:solidFill>
              </a:rPr>
              <a:t>Source : requête palier 2</a:t>
            </a:r>
            <a:r>
              <a:rPr lang="fr-FR" sz="1000" b="0" i="1" baseline="30000" dirty="0">
                <a:solidFill>
                  <a:prstClr val="black"/>
                </a:solidFill>
              </a:rPr>
              <a:t>nd</a:t>
            </a:r>
            <a:r>
              <a:rPr lang="fr-FR" sz="1000" b="0" i="1" dirty="0">
                <a:solidFill>
                  <a:prstClr val="black"/>
                </a:solidFill>
              </a:rPr>
              <a:t> </a:t>
            </a:r>
            <a:r>
              <a:rPr lang="fr-FR" sz="1000" b="0" i="1" dirty="0" err="1">
                <a:solidFill>
                  <a:prstClr val="black"/>
                </a:solidFill>
                <a:ea typeface="+mn-ea"/>
              </a:rPr>
              <a:t>Affelnet</a:t>
            </a:r>
            <a:r>
              <a:rPr lang="fr-FR" sz="1000" b="0" i="1" dirty="0">
                <a:solidFill>
                  <a:prstClr val="black"/>
                </a:solidFill>
                <a:ea typeface="+mn-ea"/>
              </a:rPr>
              <a:t> lycée – état de l’affectation en voie pro et techno public - 2021.06.28 – traitement final</a:t>
            </a:r>
            <a:endParaRPr lang="fr-FR" sz="1000" b="0" i="1" dirty="0"/>
          </a:p>
        </p:txBody>
      </p:sp>
      <p:graphicFrame>
        <p:nvGraphicFramePr>
          <p:cNvPr id="3" name="Tableau 2"/>
          <p:cNvGraphicFramePr>
            <a:graphicFrameLocks noGrp="1"/>
          </p:cNvGraphicFramePr>
          <p:nvPr>
            <p:extLst>
              <p:ext uri="{D42A27DB-BD31-4B8C-83A1-F6EECF244321}">
                <p14:modId xmlns:p14="http://schemas.microsoft.com/office/powerpoint/2010/main" val="3834958825"/>
              </p:ext>
            </p:extLst>
          </p:nvPr>
        </p:nvGraphicFramePr>
        <p:xfrm>
          <a:off x="5223575" y="1649823"/>
          <a:ext cx="4128070" cy="3999644"/>
        </p:xfrm>
        <a:graphic>
          <a:graphicData uri="http://schemas.openxmlformats.org/drawingml/2006/table">
            <a:tbl>
              <a:tblPr firstRow="1" bandRow="1">
                <a:tableStyleId>{5C22544A-7EE6-4342-B048-85BDC9FD1C3A}</a:tableStyleId>
              </a:tblPr>
              <a:tblGrid>
                <a:gridCol w="1299684">
                  <a:extLst>
                    <a:ext uri="{9D8B030D-6E8A-4147-A177-3AD203B41FA5}">
                      <a16:colId xmlns:a16="http://schemas.microsoft.com/office/drawing/2014/main" val="1448620620"/>
                    </a:ext>
                  </a:extLst>
                </a:gridCol>
                <a:gridCol w="1414193">
                  <a:extLst>
                    <a:ext uri="{9D8B030D-6E8A-4147-A177-3AD203B41FA5}">
                      <a16:colId xmlns:a16="http://schemas.microsoft.com/office/drawing/2014/main" val="315417303"/>
                    </a:ext>
                  </a:extLst>
                </a:gridCol>
                <a:gridCol w="1414193">
                  <a:extLst>
                    <a:ext uri="{9D8B030D-6E8A-4147-A177-3AD203B41FA5}">
                      <a16:colId xmlns:a16="http://schemas.microsoft.com/office/drawing/2014/main" val="2363552678"/>
                    </a:ext>
                  </a:extLst>
                </a:gridCol>
              </a:tblGrid>
              <a:tr h="363604">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Groupe Origine</a:t>
                      </a:r>
                      <a:r>
                        <a:rPr lang="fr-FR" sz="900" b="1" i="0" u="none" strike="noStrike" baseline="0" dirty="0">
                          <a:solidFill>
                            <a:schemeClr val="bg1"/>
                          </a:solidFill>
                          <a:effectLst/>
                          <a:latin typeface="Arial" panose="020B0604020202020204" pitchFamily="34" charset="0"/>
                          <a:cs typeface="Arial" panose="020B0604020202020204" pitchFamily="34" charset="0"/>
                        </a:rPr>
                        <a:t> scolaire</a:t>
                      </a:r>
                      <a:endParaRPr lang="fr-FR" sz="900" b="1" i="0" u="none" strike="noStrike" dirty="0">
                        <a:solidFill>
                          <a:schemeClr val="bg1"/>
                        </a:solidFill>
                        <a:effectLst/>
                        <a:latin typeface="Arial" panose="020B0604020202020204" pitchFamily="34" charset="0"/>
                        <a:cs typeface="Arial" panose="020B0604020202020204" pitchFamily="34" charset="0"/>
                      </a:endParaRPr>
                    </a:p>
                  </a:txBody>
                  <a:tcPr marL="7739" marR="7739" marT="7739" marB="0" anchor="ctr"/>
                </a:tc>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Nombre affectés  en 1</a:t>
                      </a:r>
                      <a:r>
                        <a:rPr lang="fr-FR" sz="900" b="1" i="0" u="none" strike="noStrike" baseline="30000" dirty="0">
                          <a:solidFill>
                            <a:schemeClr val="bg1"/>
                          </a:solidFill>
                          <a:effectLst/>
                          <a:latin typeface="Arial" panose="020B0604020202020204" pitchFamily="34" charset="0"/>
                          <a:cs typeface="Arial" panose="020B0604020202020204" pitchFamily="34" charset="0"/>
                        </a:rPr>
                        <a:t>re</a:t>
                      </a:r>
                      <a:r>
                        <a:rPr lang="fr-FR" sz="900" b="1" i="0" u="none" strike="noStrike" dirty="0">
                          <a:solidFill>
                            <a:schemeClr val="bg1"/>
                          </a:solidFill>
                          <a:effectLst/>
                          <a:latin typeface="Arial" panose="020B0604020202020204" pitchFamily="34" charset="0"/>
                          <a:cs typeface="Arial" panose="020B0604020202020204" pitchFamily="34" charset="0"/>
                        </a:rPr>
                        <a:t> professionnelle</a:t>
                      </a:r>
                    </a:p>
                  </a:txBody>
                  <a:tcPr marL="7739" marR="7739" marT="7739" marB="0" anchor="ct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fr-FR" sz="900" b="1" i="0" u="none" strike="noStrike" dirty="0">
                          <a:solidFill>
                            <a:schemeClr val="bg1"/>
                          </a:solidFill>
                          <a:effectLst/>
                          <a:latin typeface="Arial" panose="020B0604020202020204" pitchFamily="34" charset="0"/>
                          <a:cs typeface="Arial" panose="020B0604020202020204" pitchFamily="34" charset="0"/>
                        </a:rPr>
                        <a:t>Taux d’accès (nb affectés/nb vœu 1)</a:t>
                      </a:r>
                    </a:p>
                  </a:txBody>
                  <a:tcPr marL="7739" marR="7739" marT="7739" marB="0" anchor="ctr"/>
                </a:tc>
                <a:extLst>
                  <a:ext uri="{0D108BD9-81ED-4DB2-BD59-A6C34878D82A}">
                    <a16:rowId xmlns:a16="http://schemas.microsoft.com/office/drawing/2014/main" val="4253894292"/>
                  </a:ext>
                </a:extLst>
              </a:tr>
              <a:tr h="363604">
                <a:tc>
                  <a:txBody>
                    <a:bodyPr/>
                    <a:lstStyle/>
                    <a:p>
                      <a:pPr algn="l" fontAlgn="b"/>
                      <a:r>
                        <a:rPr lang="fr-FR" sz="900" b="0" i="0" u="none" strike="noStrike" dirty="0">
                          <a:solidFill>
                            <a:srgbClr val="000000"/>
                          </a:solidFill>
                          <a:effectLst/>
                          <a:latin typeface="Arial" panose="020B0604020202020204" pitchFamily="34" charset="0"/>
                          <a:cs typeface="Arial" panose="020B0604020202020204" pitchFamily="34" charset="0"/>
                        </a:rPr>
                        <a:t>2nde GT</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200</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39,9</a:t>
                      </a:r>
                    </a:p>
                  </a:txBody>
                  <a:tcPr marL="9525" marR="9525" marT="9525" marB="0" anchor="ctr"/>
                </a:tc>
                <a:extLst>
                  <a:ext uri="{0D108BD9-81ED-4DB2-BD59-A6C34878D82A}">
                    <a16:rowId xmlns:a16="http://schemas.microsoft.com/office/drawing/2014/main" val="1449608650"/>
                  </a:ext>
                </a:extLst>
              </a:tr>
              <a:tr h="363604">
                <a:tc>
                  <a:txBody>
                    <a:bodyPr/>
                    <a:lstStyle/>
                    <a:p>
                      <a:pPr algn="l" fontAlgn="b"/>
                      <a:r>
                        <a:rPr lang="fr-FR" sz="900" b="0" i="0" u="none" strike="noStrike">
                          <a:solidFill>
                            <a:srgbClr val="000000"/>
                          </a:solidFill>
                          <a:effectLst/>
                          <a:latin typeface="Arial" panose="020B0604020202020204" pitchFamily="34" charset="0"/>
                          <a:cs typeface="Arial" panose="020B0604020202020204" pitchFamily="34" charset="0"/>
                        </a:rPr>
                        <a:t>2nde Pro et 1ère année CAP (et Agri)</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5 254</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100,9</a:t>
                      </a:r>
                    </a:p>
                  </a:txBody>
                  <a:tcPr marL="9525" marR="9525" marT="9525" marB="0" anchor="ctr"/>
                </a:tc>
                <a:extLst>
                  <a:ext uri="{0D108BD9-81ED-4DB2-BD59-A6C34878D82A}">
                    <a16:rowId xmlns:a16="http://schemas.microsoft.com/office/drawing/2014/main" val="3456043853"/>
                  </a:ext>
                </a:extLst>
              </a:tr>
              <a:tr h="363604">
                <a:tc>
                  <a:txBody>
                    <a:bodyPr/>
                    <a:lstStyle/>
                    <a:p>
                      <a:pPr algn="l" fontAlgn="b"/>
                      <a:r>
                        <a:rPr lang="fr-FR" sz="900" b="0" i="0" u="none" strike="noStrike" dirty="0">
                          <a:solidFill>
                            <a:srgbClr val="000000"/>
                          </a:solidFill>
                          <a:effectLst/>
                          <a:latin typeface="Arial" panose="020B0604020202020204" pitchFamily="34" charset="0"/>
                          <a:cs typeface="Arial" panose="020B0604020202020204" pitchFamily="34" charset="0"/>
                        </a:rPr>
                        <a:t>Terminale CAP (y compris agricole)</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381</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57,3</a:t>
                      </a:r>
                    </a:p>
                  </a:txBody>
                  <a:tcPr marL="9525" marR="9525" marT="9525" marB="0" anchor="ctr"/>
                </a:tc>
                <a:extLst>
                  <a:ext uri="{0D108BD9-81ED-4DB2-BD59-A6C34878D82A}">
                    <a16:rowId xmlns:a16="http://schemas.microsoft.com/office/drawing/2014/main" val="2190904149"/>
                  </a:ext>
                </a:extLst>
              </a:tr>
              <a:tr h="363604">
                <a:tc>
                  <a:txBody>
                    <a:bodyPr/>
                    <a:lstStyle/>
                    <a:p>
                      <a:pPr algn="l" fontAlgn="b"/>
                      <a:r>
                        <a:rPr lang="fr-FR" sz="900" b="0" i="0" u="none" strike="noStrike">
                          <a:solidFill>
                            <a:srgbClr val="000000"/>
                          </a:solidFill>
                          <a:effectLst/>
                          <a:latin typeface="Arial" panose="020B0604020202020204" pitchFamily="34" charset="0"/>
                          <a:cs typeface="Arial" panose="020B0604020202020204" pitchFamily="34" charset="0"/>
                        </a:rPr>
                        <a:t>MLDS</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3</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33,3</a:t>
                      </a:r>
                    </a:p>
                  </a:txBody>
                  <a:tcPr marL="9525" marR="9525" marT="9525" marB="0" anchor="ctr"/>
                </a:tc>
                <a:extLst>
                  <a:ext uri="{0D108BD9-81ED-4DB2-BD59-A6C34878D82A}">
                    <a16:rowId xmlns:a16="http://schemas.microsoft.com/office/drawing/2014/main" val="225805989"/>
                  </a:ext>
                </a:extLst>
              </a:tr>
              <a:tr h="363604">
                <a:tc>
                  <a:txBody>
                    <a:bodyPr/>
                    <a:lstStyle/>
                    <a:p>
                      <a:pPr algn="l" fontAlgn="b"/>
                      <a:r>
                        <a:rPr lang="fr-FR" sz="900" b="0" i="0" u="none" strike="noStrike">
                          <a:solidFill>
                            <a:srgbClr val="000000"/>
                          </a:solidFill>
                          <a:effectLst/>
                          <a:latin typeface="Arial" panose="020B0604020202020204" pitchFamily="34" charset="0"/>
                          <a:cs typeface="Arial" panose="020B0604020202020204" pitchFamily="34" charset="0"/>
                        </a:rPr>
                        <a:t>Retour formation initiale</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8</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38,1</a:t>
                      </a:r>
                    </a:p>
                  </a:txBody>
                  <a:tcPr marL="9525" marR="9525" marT="9525" marB="0" anchor="ctr"/>
                </a:tc>
                <a:extLst>
                  <a:ext uri="{0D108BD9-81ED-4DB2-BD59-A6C34878D82A}">
                    <a16:rowId xmlns:a16="http://schemas.microsoft.com/office/drawing/2014/main" val="1875890364"/>
                  </a:ext>
                </a:extLst>
              </a:tr>
              <a:tr h="363604">
                <a:tc>
                  <a:txBody>
                    <a:bodyPr/>
                    <a:lstStyle/>
                    <a:p>
                      <a:pPr algn="l" fontAlgn="b"/>
                      <a:r>
                        <a:rPr lang="fr-FR" sz="900" b="0" i="0" u="none" strike="noStrike">
                          <a:solidFill>
                            <a:srgbClr val="000000"/>
                          </a:solidFill>
                          <a:effectLst/>
                          <a:latin typeface="Arial" panose="020B0604020202020204" pitchFamily="34" charset="0"/>
                          <a:cs typeface="Arial" panose="020B0604020202020204" pitchFamily="34" charset="0"/>
                        </a:rPr>
                        <a:t>1ère Générale</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5</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19,2</a:t>
                      </a:r>
                    </a:p>
                  </a:txBody>
                  <a:tcPr marL="9525" marR="9525" marT="9525" marB="0" anchor="ctr"/>
                </a:tc>
                <a:extLst>
                  <a:ext uri="{0D108BD9-81ED-4DB2-BD59-A6C34878D82A}">
                    <a16:rowId xmlns:a16="http://schemas.microsoft.com/office/drawing/2014/main" val="910954118"/>
                  </a:ext>
                </a:extLst>
              </a:tr>
              <a:tr h="363604">
                <a:tc>
                  <a:txBody>
                    <a:bodyPr/>
                    <a:lstStyle/>
                    <a:p>
                      <a:pPr algn="l" fontAlgn="b"/>
                      <a:r>
                        <a:rPr lang="fr-FR" sz="900" b="0" i="0" u="none" strike="noStrike">
                          <a:solidFill>
                            <a:srgbClr val="000000"/>
                          </a:solidFill>
                          <a:effectLst/>
                          <a:latin typeface="Arial" panose="020B0604020202020204" pitchFamily="34" charset="0"/>
                          <a:cs typeface="Arial" panose="020B0604020202020204" pitchFamily="34" charset="0"/>
                        </a:rPr>
                        <a:t>1ère Technologique</a:t>
                      </a:r>
                    </a:p>
                  </a:txBody>
                  <a:tcPr marL="108000" marR="7739" marT="7739" marB="0" anchor="ctr"/>
                </a:tc>
                <a:tc>
                  <a:txBody>
                    <a:bodyPr/>
                    <a:lstStyle/>
                    <a:p>
                      <a:pPr algn="ctr" fontAlgn="ctr"/>
                      <a:r>
                        <a:rPr lang="fr-FR" sz="900" b="0" i="0" u="none" strike="noStrike">
                          <a:solidFill>
                            <a:srgbClr val="000000"/>
                          </a:solidFill>
                          <a:effectLst/>
                          <a:latin typeface="Arial" panose="020B0604020202020204" pitchFamily="34" charset="0"/>
                        </a:rPr>
                        <a:t>10</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23,3</a:t>
                      </a:r>
                    </a:p>
                  </a:txBody>
                  <a:tcPr marL="9525" marR="9525" marT="9525" marB="0" anchor="ctr"/>
                </a:tc>
                <a:extLst>
                  <a:ext uri="{0D108BD9-81ED-4DB2-BD59-A6C34878D82A}">
                    <a16:rowId xmlns:a16="http://schemas.microsoft.com/office/drawing/2014/main" val="485827178"/>
                  </a:ext>
                </a:extLst>
              </a:tr>
              <a:tr h="363604">
                <a:tc>
                  <a:txBody>
                    <a:bodyPr/>
                    <a:lstStyle/>
                    <a:p>
                      <a:pPr algn="l" fontAlgn="b"/>
                      <a:r>
                        <a:rPr lang="fr-FR" sz="900" b="0" i="0" u="none" strike="noStrike" dirty="0">
                          <a:solidFill>
                            <a:srgbClr val="000000"/>
                          </a:solidFill>
                          <a:effectLst/>
                          <a:latin typeface="Arial" panose="020B0604020202020204" pitchFamily="34" charset="0"/>
                          <a:cs typeface="Arial" panose="020B0604020202020204" pitchFamily="34" charset="0"/>
                        </a:rPr>
                        <a:t>1ère Pro, BMA, BT</a:t>
                      </a:r>
                    </a:p>
                  </a:txBody>
                  <a:tcPr marL="108000" marR="7739" marT="7739" marB="0" anchor="ctr"/>
                </a:tc>
                <a:tc>
                  <a:txBody>
                    <a:bodyPr/>
                    <a:lstStyle/>
                    <a:p>
                      <a:pPr algn="ctr" fontAlgn="ctr"/>
                      <a:r>
                        <a:rPr lang="fr-FR" sz="900" b="0" i="0" u="none" strike="noStrike" dirty="0">
                          <a:solidFill>
                            <a:srgbClr val="000000"/>
                          </a:solidFill>
                          <a:effectLst/>
                          <a:latin typeface="Arial" panose="020B0604020202020204" pitchFamily="34" charset="0"/>
                        </a:rPr>
                        <a:t>25</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rPr>
                        <a:t>37,3</a:t>
                      </a:r>
                    </a:p>
                  </a:txBody>
                  <a:tcPr marL="9525" marR="9525" marT="9525" marB="0" anchor="ctr"/>
                </a:tc>
                <a:extLst>
                  <a:ext uri="{0D108BD9-81ED-4DB2-BD59-A6C34878D82A}">
                    <a16:rowId xmlns:a16="http://schemas.microsoft.com/office/drawing/2014/main" val="892046323"/>
                  </a:ext>
                </a:extLst>
              </a:tr>
              <a:tr h="363604">
                <a:tc>
                  <a:txBody>
                    <a:bodyPr/>
                    <a:lstStyle/>
                    <a:p>
                      <a:pPr algn="l" fontAlgn="b"/>
                      <a:r>
                        <a:rPr lang="fr-FR" sz="900" b="1" i="0" u="none" strike="noStrike" dirty="0">
                          <a:solidFill>
                            <a:srgbClr val="000000"/>
                          </a:solidFill>
                          <a:effectLst/>
                          <a:latin typeface="Arial" panose="020B0604020202020204" pitchFamily="34" charset="0"/>
                          <a:cs typeface="Arial" panose="020B0604020202020204" pitchFamily="34" charset="0"/>
                        </a:rPr>
                        <a:t>Académie</a:t>
                      </a:r>
                    </a:p>
                  </a:txBody>
                  <a:tcPr marL="7739" marR="7739" marT="7739"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rPr>
                        <a:t>5 889</a:t>
                      </a:r>
                    </a:p>
                  </a:txBody>
                  <a:tcPr marL="9525" marR="9525" marT="9525"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rPr>
                        <a:t>90,0</a:t>
                      </a:r>
                    </a:p>
                  </a:txBody>
                  <a:tcPr marL="9525" marR="9525" marT="9525" marB="0" anchor="ctr">
                    <a:solidFill>
                      <a:schemeClr val="accent1"/>
                    </a:solidFill>
                  </a:tcPr>
                </a:tc>
                <a:extLst>
                  <a:ext uri="{0D108BD9-81ED-4DB2-BD59-A6C34878D82A}">
                    <a16:rowId xmlns:a16="http://schemas.microsoft.com/office/drawing/2014/main" val="1235273538"/>
                  </a:ext>
                </a:extLst>
              </a:tr>
              <a:tr h="363604">
                <a:tc>
                  <a:txBody>
                    <a:bodyPr/>
                    <a:lstStyle/>
                    <a:p>
                      <a:pPr marL="0" marR="0" lvl="0" indent="0" algn="l" defTabSz="914378" rtl="0" eaLnBrk="1" fontAlgn="b"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Arial" panose="020B0604020202020204" pitchFamily="34" charset="0"/>
                          <a:cs typeface="Arial" panose="020B0604020202020204" pitchFamily="34" charset="0"/>
                        </a:rPr>
                        <a:t>Rappel 2020</a:t>
                      </a:r>
                    </a:p>
                  </a:txBody>
                  <a:tcPr marL="7739" marR="7739" marT="7739" marB="0" anchor="ctr">
                    <a:solidFill>
                      <a:schemeClr val="bg1">
                        <a:lumMod val="95000"/>
                      </a:schemeClr>
                    </a:solidFill>
                  </a:tcPr>
                </a:tc>
                <a:tc>
                  <a:txBody>
                    <a:bodyPr/>
                    <a:lstStyle/>
                    <a:p>
                      <a:pPr algn="ctr" fontAlgn="ctr"/>
                      <a:r>
                        <a:rPr lang="fr-FR" sz="900" b="0" i="0" u="none" strike="noStrike" dirty="0">
                          <a:solidFill>
                            <a:srgbClr val="000000"/>
                          </a:solidFill>
                          <a:effectLst/>
                          <a:latin typeface="Arial" panose="020B0604020202020204" pitchFamily="34" charset="0"/>
                        </a:rPr>
                        <a:t>5 976</a:t>
                      </a:r>
                    </a:p>
                  </a:txBody>
                  <a:tcPr marL="9525" marR="9525" marT="9525" marB="0" anchor="ctr">
                    <a:solidFill>
                      <a:schemeClr val="bg1">
                        <a:lumMod val="95000"/>
                      </a:schemeClr>
                    </a:solidFill>
                  </a:tcPr>
                </a:tc>
                <a:tc>
                  <a:txBody>
                    <a:bodyPr/>
                    <a:lstStyle/>
                    <a:p>
                      <a:pPr algn="ctr" fontAlgn="ctr"/>
                      <a:r>
                        <a:rPr lang="fr-FR" sz="900" b="0" i="0" u="none" strike="noStrike" dirty="0">
                          <a:solidFill>
                            <a:srgbClr val="000000"/>
                          </a:solidFill>
                          <a:effectLst/>
                          <a:latin typeface="Arial" panose="020B0604020202020204" pitchFamily="34" charset="0"/>
                        </a:rPr>
                        <a:t>91,0</a:t>
                      </a:r>
                    </a:p>
                  </a:txBody>
                  <a:tcPr marL="9525" marR="9525" marT="9525" marB="0" anchor="ctr">
                    <a:solidFill>
                      <a:schemeClr val="bg1">
                        <a:lumMod val="95000"/>
                      </a:schemeClr>
                    </a:solidFill>
                  </a:tcPr>
                </a:tc>
                <a:extLst>
                  <a:ext uri="{0D108BD9-81ED-4DB2-BD59-A6C34878D82A}">
                    <a16:rowId xmlns:a16="http://schemas.microsoft.com/office/drawing/2014/main" val="3238034189"/>
                  </a:ext>
                </a:extLst>
              </a:tr>
            </a:tbl>
          </a:graphicData>
        </a:graphic>
      </p:graphicFrame>
      <p:sp>
        <p:nvSpPr>
          <p:cNvPr id="13" name="ZoneTexte 12"/>
          <p:cNvSpPr txBox="1"/>
          <p:nvPr/>
        </p:nvSpPr>
        <p:spPr>
          <a:xfrm>
            <a:off x="554355" y="5710020"/>
            <a:ext cx="4091494" cy="507831"/>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Lecture : Le taux d’accès en voie professionnelle des 3</a:t>
            </a:r>
            <a:r>
              <a:rPr lang="fr-FR" sz="900" baseline="30000" dirty="0">
                <a:latin typeface="Arial" panose="020B0604020202020204" pitchFamily="34" charset="0"/>
                <a:cs typeface="Arial" panose="020B0604020202020204" pitchFamily="34" charset="0"/>
              </a:rPr>
              <a:t>e</a:t>
            </a:r>
            <a:r>
              <a:rPr lang="fr-FR" sz="900" dirty="0">
                <a:latin typeface="Arial" panose="020B0604020202020204" pitchFamily="34" charset="0"/>
                <a:cs typeface="Arial" panose="020B0604020202020204" pitchFamily="34" charset="0"/>
              </a:rPr>
              <a:t> générales est de 80,8% sur l’ensemble des demandes vers la voie professionnelle. Il se répartit en majorité sur la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pro avec 4652 affectés.</a:t>
            </a:r>
          </a:p>
        </p:txBody>
      </p:sp>
      <p:graphicFrame>
        <p:nvGraphicFramePr>
          <p:cNvPr id="14" name="Tableau 13">
            <a:extLst>
              <a:ext uri="{FF2B5EF4-FFF2-40B4-BE49-F238E27FC236}">
                <a16:creationId xmlns:a16="http://schemas.microsoft.com/office/drawing/2014/main" id="{E3AA5B29-F92F-4E68-BB8D-1F117DF0D20D}"/>
              </a:ext>
            </a:extLst>
          </p:cNvPr>
          <p:cNvGraphicFramePr>
            <a:graphicFrameLocks noGrp="1"/>
          </p:cNvGraphicFramePr>
          <p:nvPr>
            <p:extLst>
              <p:ext uri="{D42A27DB-BD31-4B8C-83A1-F6EECF244321}">
                <p14:modId xmlns:p14="http://schemas.microsoft.com/office/powerpoint/2010/main" val="2345100679"/>
              </p:ext>
            </p:extLst>
          </p:nvPr>
        </p:nvGraphicFramePr>
        <p:xfrm>
          <a:off x="554355" y="1630208"/>
          <a:ext cx="4346976" cy="3989929"/>
        </p:xfrm>
        <a:graphic>
          <a:graphicData uri="http://schemas.openxmlformats.org/drawingml/2006/table">
            <a:tbl>
              <a:tblPr firstRow="1" bandRow="1">
                <a:tableStyleId>{5C22544A-7EE6-4342-B048-85BDC9FD1C3A}</a:tableStyleId>
              </a:tblPr>
              <a:tblGrid>
                <a:gridCol w="1059036">
                  <a:extLst>
                    <a:ext uri="{9D8B030D-6E8A-4147-A177-3AD203B41FA5}">
                      <a16:colId xmlns:a16="http://schemas.microsoft.com/office/drawing/2014/main" val="1448620620"/>
                    </a:ext>
                  </a:extLst>
                </a:gridCol>
                <a:gridCol w="731966">
                  <a:extLst>
                    <a:ext uri="{9D8B030D-6E8A-4147-A177-3AD203B41FA5}">
                      <a16:colId xmlns:a16="http://schemas.microsoft.com/office/drawing/2014/main" val="315417303"/>
                    </a:ext>
                  </a:extLst>
                </a:gridCol>
                <a:gridCol w="1277987">
                  <a:extLst>
                    <a:ext uri="{9D8B030D-6E8A-4147-A177-3AD203B41FA5}">
                      <a16:colId xmlns:a16="http://schemas.microsoft.com/office/drawing/2014/main" val="1432130804"/>
                    </a:ext>
                  </a:extLst>
                </a:gridCol>
                <a:gridCol w="1277987">
                  <a:extLst>
                    <a:ext uri="{9D8B030D-6E8A-4147-A177-3AD203B41FA5}">
                      <a16:colId xmlns:a16="http://schemas.microsoft.com/office/drawing/2014/main" val="2921260682"/>
                    </a:ext>
                  </a:extLst>
                </a:gridCol>
              </a:tblGrid>
              <a:tr h="489483">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Groupe Origine</a:t>
                      </a:r>
                      <a:r>
                        <a:rPr lang="fr-FR" sz="900" b="1" i="0" u="none" strike="noStrike" baseline="0" dirty="0">
                          <a:solidFill>
                            <a:schemeClr val="bg1"/>
                          </a:solidFill>
                          <a:effectLst/>
                          <a:latin typeface="Arial" panose="020B0604020202020204" pitchFamily="34" charset="0"/>
                          <a:cs typeface="Arial" panose="020B0604020202020204" pitchFamily="34" charset="0"/>
                        </a:rPr>
                        <a:t> scolaire</a:t>
                      </a:r>
                      <a:endParaRPr lang="fr-FR" sz="900" b="1" i="0" u="none" strike="noStrike" dirty="0">
                        <a:solidFill>
                          <a:schemeClr val="bg1"/>
                        </a:solidFill>
                        <a:effectLst/>
                        <a:latin typeface="Arial" panose="020B0604020202020204" pitchFamily="34" charset="0"/>
                        <a:cs typeface="Arial" panose="020B0604020202020204" pitchFamily="34" charset="0"/>
                      </a:endParaRPr>
                    </a:p>
                  </a:txBody>
                  <a:tcPr marL="7739" marR="7739" marT="7739" marB="0" anchor="ctr"/>
                </a:tc>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Nombre affectés 2</a:t>
                      </a:r>
                      <a:r>
                        <a:rPr lang="fr-FR" sz="900" b="1" i="0" u="none" strike="noStrike" baseline="30000" dirty="0">
                          <a:solidFill>
                            <a:schemeClr val="bg1"/>
                          </a:solidFill>
                          <a:effectLst/>
                          <a:latin typeface="Arial" panose="020B0604020202020204" pitchFamily="34" charset="0"/>
                          <a:cs typeface="Arial" panose="020B0604020202020204" pitchFamily="34" charset="0"/>
                        </a:rPr>
                        <a:t>nde</a:t>
                      </a:r>
                      <a:r>
                        <a:rPr lang="fr-FR" sz="900" b="1" i="0" u="none" strike="noStrike" dirty="0">
                          <a:solidFill>
                            <a:schemeClr val="bg1"/>
                          </a:solidFill>
                          <a:effectLst/>
                          <a:latin typeface="Arial" panose="020B0604020202020204" pitchFamily="34" charset="0"/>
                          <a:cs typeface="Arial" panose="020B0604020202020204" pitchFamily="34" charset="0"/>
                        </a:rPr>
                        <a:t> pro</a:t>
                      </a:r>
                    </a:p>
                  </a:txBody>
                  <a:tcPr marL="7739" marR="7739" marT="7739" marB="0" anchor="ct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fr-FR" sz="900" b="1" i="0" u="none" strike="noStrike" dirty="0">
                          <a:solidFill>
                            <a:schemeClr val="bg1"/>
                          </a:solidFill>
                          <a:effectLst/>
                          <a:latin typeface="Arial" panose="020B0604020202020204" pitchFamily="34" charset="0"/>
                          <a:cs typeface="Arial" panose="020B0604020202020204" pitchFamily="34" charset="0"/>
                        </a:rPr>
                        <a:t>Nombre affectés  1CAP2</a:t>
                      </a:r>
                    </a:p>
                  </a:txBody>
                  <a:tcPr marL="7739" marR="7739" marT="7739" marB="0" anchor="ctr"/>
                </a:tc>
                <a:tc>
                  <a:txBody>
                    <a:bodyPr/>
                    <a:lstStyle/>
                    <a:p>
                      <a:pPr marL="0" marR="0" lvl="0" indent="0" algn="ctr" defTabSz="914378" rtl="0" eaLnBrk="1" fontAlgn="ctr" latinLnBrk="0" hangingPunct="1">
                        <a:lnSpc>
                          <a:spcPct val="100000"/>
                        </a:lnSpc>
                        <a:spcBef>
                          <a:spcPts val="0"/>
                        </a:spcBef>
                        <a:spcAft>
                          <a:spcPts val="0"/>
                        </a:spcAft>
                        <a:buClrTx/>
                        <a:buSzTx/>
                        <a:buFontTx/>
                        <a:buNone/>
                        <a:tabLst/>
                        <a:defRPr/>
                      </a:pPr>
                      <a:r>
                        <a:rPr lang="fr-FR" sz="900" b="1" i="0" u="none" strike="noStrike" dirty="0">
                          <a:solidFill>
                            <a:schemeClr val="bg1"/>
                          </a:solidFill>
                          <a:effectLst/>
                          <a:latin typeface="Arial" panose="020B0604020202020204" pitchFamily="34" charset="0"/>
                          <a:cs typeface="Arial" panose="020B0604020202020204" pitchFamily="34" charset="0"/>
                        </a:rPr>
                        <a:t>Taux d’accès voie pro (nb affectés/nb vœu 1)</a:t>
                      </a:r>
                    </a:p>
                  </a:txBody>
                  <a:tcPr marL="7739" marR="7739" marT="7739" marB="0" anchor="ctr"/>
                </a:tc>
                <a:extLst>
                  <a:ext uri="{0D108BD9-81ED-4DB2-BD59-A6C34878D82A}">
                    <a16:rowId xmlns:a16="http://schemas.microsoft.com/office/drawing/2014/main" val="4253894292"/>
                  </a:ext>
                </a:extLst>
              </a:tr>
              <a:tr h="294036">
                <a:tc>
                  <a:txBody>
                    <a:bodyPr/>
                    <a:lstStyle/>
                    <a:p>
                      <a:pPr algn="l" fontAlgn="ctr"/>
                      <a:r>
                        <a:rPr lang="fr-FR" sz="900" b="0" i="0" u="none" strike="noStrike" dirty="0">
                          <a:solidFill>
                            <a:srgbClr val="000000"/>
                          </a:solidFill>
                          <a:effectLst/>
                          <a:latin typeface="Arial" panose="020B0604020202020204" pitchFamily="34" charset="0"/>
                          <a:cs typeface="Arial" panose="020B0604020202020204" pitchFamily="34" charset="0"/>
                        </a:rPr>
                        <a:t>3ème G</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4 652</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982</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80,8</a:t>
                      </a:r>
                    </a:p>
                  </a:txBody>
                  <a:tcPr marL="9525" marR="9525" marT="9525" marB="0" anchor="ctr"/>
                </a:tc>
                <a:extLst>
                  <a:ext uri="{0D108BD9-81ED-4DB2-BD59-A6C34878D82A}">
                    <a16:rowId xmlns:a16="http://schemas.microsoft.com/office/drawing/2014/main" val="1449608650"/>
                  </a:ext>
                </a:extLst>
              </a:tr>
              <a:tr h="329345">
                <a:tc>
                  <a:txBody>
                    <a:bodyPr/>
                    <a:lstStyle/>
                    <a:p>
                      <a:pPr algn="l" fontAlgn="ctr"/>
                      <a:r>
                        <a:rPr lang="fr-FR" sz="900" b="0" i="0" u="none" strike="noStrike" dirty="0">
                          <a:solidFill>
                            <a:srgbClr val="000000"/>
                          </a:solidFill>
                          <a:effectLst/>
                          <a:latin typeface="Arial" panose="020B0604020202020204" pitchFamily="34" charset="0"/>
                          <a:cs typeface="Arial" panose="020B0604020202020204" pitchFamily="34" charset="0"/>
                        </a:rPr>
                        <a:t>3ème Prépa Métiers</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723</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390</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93,5</a:t>
                      </a:r>
                    </a:p>
                  </a:txBody>
                  <a:tcPr marL="9525" marR="9525" marT="9525" marB="0" anchor="ctr"/>
                </a:tc>
                <a:extLst>
                  <a:ext uri="{0D108BD9-81ED-4DB2-BD59-A6C34878D82A}">
                    <a16:rowId xmlns:a16="http://schemas.microsoft.com/office/drawing/2014/main" val="3456043853"/>
                  </a:ext>
                </a:extLst>
              </a:tr>
              <a:tr h="294036">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3ème SEGPA</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532</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95,6</a:t>
                      </a:r>
                    </a:p>
                  </a:txBody>
                  <a:tcPr marL="9525" marR="9525" marT="9525" marB="0" anchor="ctr"/>
                </a:tc>
                <a:extLst>
                  <a:ext uri="{0D108BD9-81ED-4DB2-BD59-A6C34878D82A}">
                    <a16:rowId xmlns:a16="http://schemas.microsoft.com/office/drawing/2014/main" val="2190904149"/>
                  </a:ext>
                </a:extLst>
              </a:tr>
              <a:tr h="294036">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3ème Agri</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58</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101,1</a:t>
                      </a:r>
                    </a:p>
                  </a:txBody>
                  <a:tcPr marL="9525" marR="9525" marT="9525" marB="0" anchor="ctr"/>
                </a:tc>
                <a:extLst>
                  <a:ext uri="{0D108BD9-81ED-4DB2-BD59-A6C34878D82A}">
                    <a16:rowId xmlns:a16="http://schemas.microsoft.com/office/drawing/2014/main" val="225805989"/>
                  </a:ext>
                </a:extLst>
              </a:tr>
              <a:tr h="294036">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2nde GT</a:t>
                      </a:r>
                    </a:p>
                  </a:txBody>
                  <a:tcPr marL="9525" marR="9525" marT="9525" marB="0" anchor="ctr"/>
                </a:tc>
                <a:tc>
                  <a:txBody>
                    <a:bodyPr/>
                    <a:lstStyle/>
                    <a:p>
                      <a:pPr algn="ctr" fontAlgn="ctr"/>
                      <a:r>
                        <a:rPr lang="fr-FR" sz="900" b="0" i="0" u="none" strike="noStrike" dirty="0">
                          <a:solidFill>
                            <a:schemeClr val="tx1"/>
                          </a:solidFill>
                          <a:effectLst/>
                          <a:latin typeface="Arial" panose="020B0604020202020204" pitchFamily="34" charset="0"/>
                          <a:cs typeface="Arial" panose="020B0604020202020204" pitchFamily="34" charset="0"/>
                        </a:rPr>
                        <a:t>171</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39</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107,7</a:t>
                      </a:r>
                    </a:p>
                  </a:txBody>
                  <a:tcPr marL="9525" marR="9525" marT="9525" marB="0" anchor="ctr"/>
                </a:tc>
                <a:extLst>
                  <a:ext uri="{0D108BD9-81ED-4DB2-BD59-A6C34878D82A}">
                    <a16:rowId xmlns:a16="http://schemas.microsoft.com/office/drawing/2014/main" val="1875890364"/>
                  </a:ext>
                </a:extLst>
              </a:tr>
              <a:tr h="329345">
                <a:tc>
                  <a:txBody>
                    <a:bodyPr/>
                    <a:lstStyle/>
                    <a:p>
                      <a:pPr algn="l" fontAlgn="ctr"/>
                      <a:r>
                        <a:rPr lang="fr-FR" sz="900" b="0" i="0" u="none" strike="noStrike" dirty="0">
                          <a:solidFill>
                            <a:srgbClr val="000000"/>
                          </a:solidFill>
                          <a:effectLst/>
                          <a:latin typeface="Arial" panose="020B0604020202020204" pitchFamily="34" charset="0"/>
                          <a:cs typeface="Arial" panose="020B0604020202020204" pitchFamily="34" charset="0"/>
                        </a:rPr>
                        <a:t>2nde Pro et 1CAP2</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115</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86</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69,4</a:t>
                      </a:r>
                    </a:p>
                  </a:txBody>
                  <a:tcPr marL="9525" marR="9525" marT="9525" marB="0" anchor="ctr"/>
                </a:tc>
                <a:extLst>
                  <a:ext uri="{0D108BD9-81ED-4DB2-BD59-A6C34878D82A}">
                    <a16:rowId xmlns:a16="http://schemas.microsoft.com/office/drawing/2014/main" val="910954118"/>
                  </a:ext>
                </a:extLst>
              </a:tr>
              <a:tr h="294036">
                <a:tc>
                  <a:txBody>
                    <a:bodyPr/>
                    <a:lstStyle/>
                    <a:p>
                      <a:pPr algn="l" fontAlgn="ctr"/>
                      <a:r>
                        <a:rPr lang="fr-FR" sz="900" b="0" i="0" u="none" strike="noStrike" dirty="0">
                          <a:solidFill>
                            <a:srgbClr val="000000"/>
                          </a:solidFill>
                          <a:effectLst/>
                          <a:latin typeface="Arial" panose="020B0604020202020204" pitchFamily="34" charset="0"/>
                          <a:cs typeface="Arial" panose="020B0604020202020204" pitchFamily="34" charset="0"/>
                        </a:rPr>
                        <a:t>MLDS</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46</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51</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57,6</a:t>
                      </a:r>
                    </a:p>
                  </a:txBody>
                  <a:tcPr marL="9525" marR="9525" marT="9525" marB="0" anchor="ctr"/>
                </a:tc>
                <a:extLst>
                  <a:ext uri="{0D108BD9-81ED-4DB2-BD59-A6C34878D82A}">
                    <a16:rowId xmlns:a16="http://schemas.microsoft.com/office/drawing/2014/main" val="485827178"/>
                  </a:ext>
                </a:extLst>
              </a:tr>
              <a:tr h="489468">
                <a:tc>
                  <a:txBody>
                    <a:bodyPr/>
                    <a:lstStyle/>
                    <a:p>
                      <a:pPr algn="l" fontAlgn="ctr"/>
                      <a:r>
                        <a:rPr lang="fr-FR" sz="900" b="0" i="0" u="none" strike="noStrike" dirty="0">
                          <a:solidFill>
                            <a:srgbClr val="000000"/>
                          </a:solidFill>
                          <a:effectLst/>
                          <a:latin typeface="Arial" panose="020B0604020202020204" pitchFamily="34" charset="0"/>
                          <a:cs typeface="Arial" panose="020B0604020202020204" pitchFamily="34" charset="0"/>
                        </a:rPr>
                        <a:t>Retour formation initiale</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tc>
                <a:tc>
                  <a:txBody>
                    <a:bodyPr/>
                    <a:lstStyle/>
                    <a:p>
                      <a:pPr algn="ctr" fontAlgn="ctr"/>
                      <a:r>
                        <a:rPr lang="fr-FR" sz="900" b="0" i="0" u="none" strike="noStrike">
                          <a:solidFill>
                            <a:srgbClr val="000000"/>
                          </a:solidFill>
                          <a:effectLst/>
                          <a:latin typeface="Arial" panose="020B0604020202020204" pitchFamily="34" charset="0"/>
                          <a:cs typeface="Arial" panose="020B0604020202020204" pitchFamily="34" charset="0"/>
                        </a:rPr>
                        <a:t>26</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48,3</a:t>
                      </a:r>
                    </a:p>
                  </a:txBody>
                  <a:tcPr marL="9525" marR="9525" marT="9525" marB="0" anchor="ctr"/>
                </a:tc>
                <a:extLst>
                  <a:ext uri="{0D108BD9-81ED-4DB2-BD59-A6C34878D82A}">
                    <a16:rowId xmlns:a16="http://schemas.microsoft.com/office/drawing/2014/main" val="892046323"/>
                  </a:ext>
                </a:extLst>
              </a:tr>
              <a:tr h="294036">
                <a:tc>
                  <a:txBody>
                    <a:bodyPr/>
                    <a:lstStyle/>
                    <a:p>
                      <a:pPr algn="l" fontAlgn="ctr"/>
                      <a:r>
                        <a:rPr lang="fr-FR" sz="900" b="0" i="0" u="none" strike="noStrike" dirty="0">
                          <a:solidFill>
                            <a:srgbClr val="000000"/>
                          </a:solidFill>
                          <a:effectLst/>
                          <a:latin typeface="Arial" panose="020B0604020202020204" pitchFamily="34" charset="0"/>
                          <a:cs typeface="Arial" panose="020B0604020202020204" pitchFamily="34" charset="0"/>
                        </a:rPr>
                        <a:t>Allophones</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83</a:t>
                      </a:r>
                    </a:p>
                  </a:txBody>
                  <a:tcPr marL="9525" marR="9525" marT="9525" marB="0" anchor="ct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266</a:t>
                      </a:r>
                    </a:p>
                  </a:txBody>
                  <a:tcPr marL="9525" marR="9525" marT="9525" marB="0" anchor="ctr"/>
                </a:tc>
                <a:tc>
                  <a:txBody>
                    <a:bodyPr/>
                    <a:lstStyle/>
                    <a:p>
                      <a:pPr algn="ctr" fontAlgn="ctr"/>
                      <a:r>
                        <a:rPr lang="fr-FR" sz="900" b="0" i="1" u="none" strike="noStrike" dirty="0">
                          <a:solidFill>
                            <a:srgbClr val="000000"/>
                          </a:solidFill>
                          <a:effectLst/>
                          <a:latin typeface="Arial" panose="020B0604020202020204" pitchFamily="34" charset="0"/>
                          <a:cs typeface="Arial" panose="020B0604020202020204" pitchFamily="34" charset="0"/>
                        </a:rPr>
                        <a:t>86,7</a:t>
                      </a:r>
                    </a:p>
                  </a:txBody>
                  <a:tcPr marL="9525" marR="9525" marT="9525" marB="0" anchor="ctr"/>
                </a:tc>
                <a:extLst>
                  <a:ext uri="{0D108BD9-81ED-4DB2-BD59-A6C34878D82A}">
                    <a16:rowId xmlns:a16="http://schemas.microsoft.com/office/drawing/2014/main" val="2523663245"/>
                  </a:ext>
                </a:extLst>
              </a:tr>
              <a:tr h="294036">
                <a:tc>
                  <a:txBody>
                    <a:bodyPr/>
                    <a:lstStyle/>
                    <a:p>
                      <a:pPr algn="l" fontAlgn="b"/>
                      <a:r>
                        <a:rPr lang="fr-FR" sz="900" b="1" i="0" u="none" strike="noStrike" dirty="0">
                          <a:solidFill>
                            <a:srgbClr val="000000"/>
                          </a:solidFill>
                          <a:effectLst/>
                          <a:latin typeface="Arial" panose="020B0604020202020204" pitchFamily="34" charset="0"/>
                          <a:cs typeface="Arial" panose="020B0604020202020204" pitchFamily="34" charset="0"/>
                        </a:rPr>
                        <a:t>Académie</a:t>
                      </a:r>
                    </a:p>
                  </a:txBody>
                  <a:tcPr marL="7739" marR="7739" marT="7739"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5 978</a:t>
                      </a:r>
                    </a:p>
                  </a:txBody>
                  <a:tcPr marL="9525" marR="9525" marT="9525"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2 463</a:t>
                      </a:r>
                    </a:p>
                  </a:txBody>
                  <a:tcPr marL="9525" marR="9525" marT="9525"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83,0</a:t>
                      </a:r>
                    </a:p>
                  </a:txBody>
                  <a:tcPr marL="9525" marR="9525" marT="9525" marB="0" anchor="ctr">
                    <a:solidFill>
                      <a:schemeClr val="accent1"/>
                    </a:solidFill>
                  </a:tcPr>
                </a:tc>
                <a:extLst>
                  <a:ext uri="{0D108BD9-81ED-4DB2-BD59-A6C34878D82A}">
                    <a16:rowId xmlns:a16="http://schemas.microsoft.com/office/drawing/2014/main" val="1235273538"/>
                  </a:ext>
                </a:extLst>
              </a:tr>
              <a:tr h="294036">
                <a:tc>
                  <a:txBody>
                    <a:bodyPr/>
                    <a:lstStyle/>
                    <a:p>
                      <a:pPr algn="l" fontAlgn="b"/>
                      <a:r>
                        <a:rPr lang="fr-FR" sz="900" b="0" i="0" u="none" strike="noStrike" dirty="0">
                          <a:solidFill>
                            <a:srgbClr val="000000"/>
                          </a:solidFill>
                          <a:effectLst/>
                          <a:latin typeface="Arial" panose="020B0604020202020204" pitchFamily="34" charset="0"/>
                          <a:cs typeface="Arial" panose="020B0604020202020204" pitchFamily="34" charset="0"/>
                        </a:rPr>
                        <a:t>Rappel 2020</a:t>
                      </a:r>
                    </a:p>
                  </a:txBody>
                  <a:tcPr marL="7739" marR="7739" marT="7739" marB="0" anchor="ctr">
                    <a:solidFill>
                      <a:schemeClr val="bg1">
                        <a:lumMod val="95000"/>
                      </a:schemeClr>
                    </a:solidFill>
                  </a:tcP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6 004</a:t>
                      </a:r>
                    </a:p>
                  </a:txBody>
                  <a:tcPr marL="9525" marR="9525" marT="9525" marB="0" anchor="ctr">
                    <a:solidFill>
                      <a:schemeClr val="bg1">
                        <a:lumMod val="95000"/>
                      </a:schemeClr>
                    </a:solidFill>
                  </a:tcP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2 537</a:t>
                      </a:r>
                    </a:p>
                  </a:txBody>
                  <a:tcPr marL="9525" marR="9525" marT="9525" marB="0" anchor="ctr">
                    <a:solidFill>
                      <a:schemeClr val="bg1">
                        <a:lumMod val="95000"/>
                      </a:schemeClr>
                    </a:solidFill>
                  </a:tcPr>
                </a:tc>
                <a:tc>
                  <a:txBody>
                    <a:bodyPr/>
                    <a:lstStyle/>
                    <a:p>
                      <a:pPr algn="ctr" fontAlgn="ctr"/>
                      <a:r>
                        <a:rPr lang="fr-FR" sz="900" b="0" i="0" u="none" strike="noStrike" dirty="0">
                          <a:solidFill>
                            <a:srgbClr val="000000"/>
                          </a:solidFill>
                          <a:effectLst/>
                          <a:latin typeface="Arial" panose="020B0604020202020204" pitchFamily="34" charset="0"/>
                          <a:cs typeface="Arial" panose="020B0604020202020204" pitchFamily="34" charset="0"/>
                        </a:rPr>
                        <a:t>83,8</a:t>
                      </a:r>
                    </a:p>
                  </a:txBody>
                  <a:tcPr marL="9525" marR="9525" marT="9525" marB="0" anchor="ctr">
                    <a:solidFill>
                      <a:schemeClr val="bg1">
                        <a:lumMod val="95000"/>
                      </a:schemeClr>
                    </a:solidFill>
                  </a:tcPr>
                </a:tc>
                <a:extLst>
                  <a:ext uri="{0D108BD9-81ED-4DB2-BD59-A6C34878D82A}">
                    <a16:rowId xmlns:a16="http://schemas.microsoft.com/office/drawing/2014/main" val="3101170089"/>
                  </a:ext>
                </a:extLst>
              </a:tr>
            </a:tbl>
          </a:graphicData>
        </a:graphic>
      </p:graphicFrame>
      <p:sp>
        <p:nvSpPr>
          <p:cNvPr id="4" name="Espace réservé de la date 3">
            <a:extLst>
              <a:ext uri="{FF2B5EF4-FFF2-40B4-BE49-F238E27FC236}">
                <a16:creationId xmlns:a16="http://schemas.microsoft.com/office/drawing/2014/main" id="{3E017805-E118-4E9F-AD53-EE4A1B6B0B56}"/>
              </a:ext>
            </a:extLst>
          </p:cNvPr>
          <p:cNvSpPr>
            <a:spLocks noGrp="1"/>
          </p:cNvSpPr>
          <p:nvPr>
            <p:ph type="dt" sz="half" idx="10"/>
          </p:nvPr>
        </p:nvSpPr>
        <p:spPr/>
        <p:txBody>
          <a:bodyPr/>
          <a:lstStyle/>
          <a:p>
            <a:pPr algn="r"/>
            <a:fld id="{CB52BF8C-74D0-493F-A472-4D1706D6B38F}"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8D2BC83D-0CD2-4C87-93DA-C32C3A7AEB65}"/>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B8DC0562-79D0-44A0-9141-C467AAB0B1B2}"/>
              </a:ext>
            </a:extLst>
          </p:cNvPr>
          <p:cNvSpPr>
            <a:spLocks noGrp="1"/>
          </p:cNvSpPr>
          <p:nvPr>
            <p:ph type="sldNum" sz="quarter" idx="12"/>
          </p:nvPr>
        </p:nvSpPr>
        <p:spPr/>
        <p:txBody>
          <a:bodyPr/>
          <a:lstStyle/>
          <a:p>
            <a:fld id="{733122C9-A0B9-462F-8757-0847AD287B63}" type="slidenum">
              <a:rPr lang="fr-FR" smtClean="0"/>
              <a:pPr/>
              <a:t>20</a:t>
            </a:fld>
            <a:endParaRPr lang="fr-FR" dirty="0"/>
          </a:p>
        </p:txBody>
      </p:sp>
    </p:spTree>
    <p:extLst>
      <p:ext uri="{BB962C8B-B14F-4D97-AF65-F5344CB8AC3E}">
        <p14:creationId xmlns:p14="http://schemas.microsoft.com/office/powerpoint/2010/main" val="1467456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texte 7"/>
          <p:cNvSpPr>
            <a:spLocks noGrp="1"/>
          </p:cNvSpPr>
          <p:nvPr>
            <p:ph type="body" sz="quarter" idx="13"/>
          </p:nvPr>
        </p:nvSpPr>
        <p:spPr>
          <a:xfrm>
            <a:off x="819150" y="2420888"/>
            <a:ext cx="8112125" cy="360040"/>
          </a:xfrm>
        </p:spPr>
        <p:txBody>
          <a:bodyPr>
            <a:normAutofit fontScale="92500" lnSpcReduction="20000"/>
          </a:bodyPr>
          <a:lstStyle/>
          <a:p>
            <a:pPr marL="0" indent="0">
              <a:buNone/>
            </a:pPr>
            <a:r>
              <a:rPr lang="fr-FR" sz="2400" dirty="0">
                <a:solidFill>
                  <a:srgbClr val="00006D"/>
                </a:solidFill>
              </a:rPr>
              <a:t>7. </a:t>
            </a:r>
            <a:r>
              <a:rPr lang="fr-FR" sz="2400" cap="none" dirty="0">
                <a:solidFill>
                  <a:srgbClr val="00006D"/>
                </a:solidFill>
              </a:rPr>
              <a:t>Orientation et affectation par genre et secteur d’activité</a:t>
            </a:r>
          </a:p>
        </p:txBody>
      </p:sp>
      <p:sp>
        <p:nvSpPr>
          <p:cNvPr id="2" name="Espace réservé de la date 1">
            <a:extLst>
              <a:ext uri="{FF2B5EF4-FFF2-40B4-BE49-F238E27FC236}">
                <a16:creationId xmlns:a16="http://schemas.microsoft.com/office/drawing/2014/main" id="{CFF6033B-7DD1-4AE1-A9EA-BD42E1D6F11D}"/>
              </a:ext>
            </a:extLst>
          </p:cNvPr>
          <p:cNvSpPr>
            <a:spLocks noGrp="1"/>
          </p:cNvSpPr>
          <p:nvPr>
            <p:ph type="dt" sz="half" idx="10"/>
          </p:nvPr>
        </p:nvSpPr>
        <p:spPr/>
        <p:txBody>
          <a:bodyPr/>
          <a:lstStyle/>
          <a:p>
            <a:pPr algn="r"/>
            <a:fld id="{83B3BA69-85C2-4AE2-89E2-513D4B8FCE57}"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0E2EE04F-5ED5-45CD-A030-AEEE4F98886B}"/>
              </a:ext>
            </a:extLst>
          </p:cNvPr>
          <p:cNvSpPr>
            <a:spLocks noGrp="1"/>
          </p:cNvSpPr>
          <p:nvPr>
            <p:ph type="ftr" sz="quarter" idx="11"/>
          </p:nvPr>
        </p:nvSpPr>
        <p:spPr/>
        <p:txBody>
          <a:bodyPr/>
          <a:lstStyle/>
          <a:p>
            <a:r>
              <a:rPr lang="fr-FR"/>
              <a:t>DRAIO Aix-Marseille - pôle procédures</a:t>
            </a:r>
            <a:endParaRPr lang="fr-FR" dirty="0"/>
          </a:p>
        </p:txBody>
      </p:sp>
      <p:sp>
        <p:nvSpPr>
          <p:cNvPr id="9" name="Espace réservé du numéro de diapositive 8">
            <a:extLst>
              <a:ext uri="{FF2B5EF4-FFF2-40B4-BE49-F238E27FC236}">
                <a16:creationId xmlns:a16="http://schemas.microsoft.com/office/drawing/2014/main" id="{CEBFCF96-1F37-4023-A9C0-8F5FA62D20C0}"/>
              </a:ext>
            </a:extLst>
          </p:cNvPr>
          <p:cNvSpPr>
            <a:spLocks noGrp="1"/>
          </p:cNvSpPr>
          <p:nvPr>
            <p:ph type="sldNum" sz="quarter" idx="12"/>
          </p:nvPr>
        </p:nvSpPr>
        <p:spPr/>
        <p:txBody>
          <a:bodyPr/>
          <a:lstStyle/>
          <a:p>
            <a:fld id="{733122C9-A0B9-462F-8757-0847AD287B63}" type="slidenum">
              <a:rPr lang="fr-FR" smtClean="0"/>
              <a:pPr/>
              <a:t>21</a:t>
            </a:fld>
            <a:endParaRPr lang="fr-FR" dirty="0"/>
          </a:p>
        </p:txBody>
      </p:sp>
    </p:spTree>
    <p:extLst>
      <p:ext uri="{BB962C8B-B14F-4D97-AF65-F5344CB8AC3E}">
        <p14:creationId xmlns:p14="http://schemas.microsoft.com/office/powerpoint/2010/main" val="163838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3"/>
          <p:cNvSpPr>
            <a:spLocks noGrp="1"/>
          </p:cNvSpPr>
          <p:nvPr>
            <p:ph type="title"/>
          </p:nvPr>
        </p:nvSpPr>
        <p:spPr>
          <a:xfrm>
            <a:off x="899325" y="604021"/>
            <a:ext cx="8107349" cy="1043458"/>
          </a:xfrm>
        </p:spPr>
        <p:txBody>
          <a:bodyPr/>
          <a:lstStyle/>
          <a:p>
            <a:pPr lvl="0" defTabSz="914400">
              <a:lnSpc>
                <a:spcPct val="100000"/>
              </a:lnSpc>
              <a:spcBef>
                <a:spcPts val="0"/>
              </a:spcBef>
            </a:pPr>
            <a:r>
              <a:rPr lang="fr-FR" sz="2400" dirty="0">
                <a:solidFill>
                  <a:srgbClr val="00006D"/>
                </a:solidFill>
                <a:latin typeface="Arial" panose="020B0604020202020204" pitchFamily="34" charset="0"/>
                <a:cs typeface="Arial" panose="020B0604020202020204" pitchFamily="34" charset="0"/>
              </a:rPr>
              <a:t>Décision d’orientation post-3</a:t>
            </a:r>
            <a:r>
              <a:rPr lang="fr-FR" sz="2400" baseline="30000" dirty="0">
                <a:solidFill>
                  <a:srgbClr val="00006D"/>
                </a:solidFill>
                <a:latin typeface="Arial" panose="020B0604020202020204" pitchFamily="34" charset="0"/>
                <a:cs typeface="Arial" panose="020B0604020202020204" pitchFamily="34" charset="0"/>
              </a:rPr>
              <a:t>e</a:t>
            </a:r>
            <a:r>
              <a:rPr lang="fr-FR" sz="2400" dirty="0">
                <a:solidFill>
                  <a:srgbClr val="00006D"/>
                </a:solidFill>
                <a:latin typeface="Arial" panose="020B0604020202020204" pitchFamily="34" charset="0"/>
                <a:cs typeface="Arial" panose="020B0604020202020204" pitchFamily="34" charset="0"/>
              </a:rPr>
              <a:t> selon le genre</a:t>
            </a:r>
            <a:br>
              <a:rPr lang="fr-FR" sz="2400" dirty="0">
                <a:solidFill>
                  <a:srgbClr val="00006D"/>
                </a:solidFill>
                <a:latin typeface="Arial" panose="020B0604020202020204" pitchFamily="34" charset="0"/>
                <a:cs typeface="Arial" panose="020B0604020202020204" pitchFamily="34" charset="0"/>
              </a:rPr>
            </a:br>
            <a:r>
              <a:rPr lang="fr-FR" sz="1800" dirty="0">
                <a:solidFill>
                  <a:srgbClr val="00006D"/>
                </a:solidFill>
                <a:latin typeface="Arial" panose="020B0604020202020204" pitchFamily="34" charset="0"/>
                <a:cs typeface="Arial" panose="020B0604020202020204" pitchFamily="34" charset="0"/>
              </a:rPr>
              <a:t>Phase définitive 2021</a:t>
            </a:r>
            <a:br>
              <a:rPr lang="fr-FR" dirty="0">
                <a:latin typeface="Arial" panose="020B0604020202020204" pitchFamily="34" charset="0"/>
                <a:cs typeface="Arial" panose="020B0604020202020204" pitchFamily="34" charset="0"/>
              </a:rPr>
            </a:br>
            <a:r>
              <a:rPr lang="fr-FR" sz="1000" b="0" i="1" dirty="0">
                <a:latin typeface="Arial" panose="020B0604020202020204" pitchFamily="34" charset="0"/>
                <a:cs typeface="Arial" panose="020B0604020202020204" pitchFamily="34" charset="0"/>
              </a:rPr>
              <a:t>Sources : 2021_Enquête définitive </a:t>
            </a:r>
            <a:r>
              <a:rPr lang="fr-FR" sz="1000" b="0" i="1" dirty="0" err="1">
                <a:latin typeface="Arial" panose="020B0604020202020204" pitchFamily="34" charset="0"/>
                <a:cs typeface="Arial" panose="020B0604020202020204" pitchFamily="34" charset="0"/>
              </a:rPr>
              <a:t>Dem</a:t>
            </a:r>
            <a:r>
              <a:rPr lang="fr-FR" sz="1000" b="0" i="1" dirty="0">
                <a:latin typeface="Arial" panose="020B0604020202020204" pitchFamily="34" charset="0"/>
                <a:cs typeface="Arial" panose="020B0604020202020204" pitchFamily="34" charset="0"/>
              </a:rPr>
              <a:t> DO orientation de la 3ème à la 2GT 2021 (Aix-Marseille)</a:t>
            </a:r>
            <a:br>
              <a:rPr lang="fr-FR" sz="1000" b="0" i="1" dirty="0">
                <a:latin typeface="Arial" panose="020B0604020202020204" pitchFamily="34" charset="0"/>
                <a:cs typeface="Arial" panose="020B0604020202020204" pitchFamily="34" charset="0"/>
              </a:rPr>
            </a:br>
            <a:r>
              <a:rPr lang="fr-FR" sz="1000" b="0" i="1" dirty="0">
                <a:latin typeface="Arial" panose="020B0604020202020204" pitchFamily="34" charset="0"/>
                <a:cs typeface="Arial" panose="020B0604020202020204" pitchFamily="34" charset="0"/>
              </a:rPr>
              <a:t>Taux moyen participation : 81% (phase provisoire), 72% (phase définitive) et données de l’enquête ministérielle</a:t>
            </a:r>
            <a:endParaRPr lang="fr-FR" dirty="0">
              <a:latin typeface="Arial" panose="020B0604020202020204" pitchFamily="34" charset="0"/>
              <a:cs typeface="Arial" panose="020B0604020202020204" pitchFamily="34" charset="0"/>
            </a:endParaRPr>
          </a:p>
        </p:txBody>
      </p:sp>
      <p:graphicFrame>
        <p:nvGraphicFramePr>
          <p:cNvPr id="11" name="Graphique 10">
            <a:extLst>
              <a:ext uri="{FF2B5EF4-FFF2-40B4-BE49-F238E27FC236}">
                <a16:creationId xmlns:a16="http://schemas.microsoft.com/office/drawing/2014/main" id="{54B48950-CDE2-4391-89B3-D7A6FB9F9DE9}"/>
              </a:ext>
            </a:extLst>
          </p:cNvPr>
          <p:cNvGraphicFramePr>
            <a:graphicFrameLocks/>
          </p:cNvGraphicFramePr>
          <p:nvPr>
            <p:extLst>
              <p:ext uri="{D42A27DB-BD31-4B8C-83A1-F6EECF244321}">
                <p14:modId xmlns:p14="http://schemas.microsoft.com/office/powerpoint/2010/main" val="3473927191"/>
              </p:ext>
            </p:extLst>
          </p:nvPr>
        </p:nvGraphicFramePr>
        <p:xfrm>
          <a:off x="992560" y="1900457"/>
          <a:ext cx="3860380" cy="34007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1B016D27-F18D-4F90-B753-C0665C51F795}"/>
              </a:ext>
            </a:extLst>
          </p:cNvPr>
          <p:cNvGraphicFramePr>
            <a:graphicFrameLocks/>
          </p:cNvGraphicFramePr>
          <p:nvPr>
            <p:extLst>
              <p:ext uri="{D42A27DB-BD31-4B8C-83A1-F6EECF244321}">
                <p14:modId xmlns:p14="http://schemas.microsoft.com/office/powerpoint/2010/main" val="3565984698"/>
              </p:ext>
            </p:extLst>
          </p:nvPr>
        </p:nvGraphicFramePr>
        <p:xfrm>
          <a:off x="5169024" y="1900457"/>
          <a:ext cx="3744416" cy="3400751"/>
        </p:xfrm>
        <a:graphic>
          <a:graphicData uri="http://schemas.openxmlformats.org/drawingml/2006/chart">
            <c:chart xmlns:c="http://schemas.openxmlformats.org/drawingml/2006/chart" xmlns:r="http://schemas.openxmlformats.org/officeDocument/2006/relationships" r:id="rId4"/>
          </a:graphicData>
        </a:graphic>
      </p:graphicFrame>
      <p:sp>
        <p:nvSpPr>
          <p:cNvPr id="14" name="ZoneTexte 13">
            <a:extLst>
              <a:ext uri="{FF2B5EF4-FFF2-40B4-BE49-F238E27FC236}">
                <a16:creationId xmlns:a16="http://schemas.microsoft.com/office/drawing/2014/main" id="{380BE1BD-8F15-48AC-9FC1-058BFC4DDB30}"/>
              </a:ext>
            </a:extLst>
          </p:cNvPr>
          <p:cNvSpPr txBox="1"/>
          <p:nvPr/>
        </p:nvSpPr>
        <p:spPr>
          <a:xfrm>
            <a:off x="992560" y="5459447"/>
            <a:ext cx="8616602" cy="369332"/>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Lecture : Les décisions d’orientation pour l’entrée en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GT sont plus favorables pour les filles avec un taux de 73,7% contre 61,3% pour les garçons.</a:t>
            </a:r>
          </a:p>
          <a:p>
            <a:r>
              <a:rPr lang="fr-FR" sz="900" dirty="0">
                <a:latin typeface="Arial" panose="020B0604020202020204" pitchFamily="34" charset="0"/>
                <a:cs typeface="Arial" panose="020B0604020202020204" pitchFamily="34" charset="0"/>
              </a:rPr>
              <a:t>Vers la voie professionnelle, les taux de DO sont plus importants pour les garçons : 7,8 points de plus que chez les filles en 2</a:t>
            </a:r>
            <a:r>
              <a:rPr lang="fr-FR" sz="900" baseline="30000" dirty="0">
                <a:latin typeface="Arial" panose="020B0604020202020204" pitchFamily="34" charset="0"/>
                <a:cs typeface="Arial" panose="020B0604020202020204" pitchFamily="34" charset="0"/>
              </a:rPr>
              <a:t>nd</a:t>
            </a:r>
            <a:r>
              <a:rPr lang="fr-FR" sz="900" dirty="0">
                <a:latin typeface="Arial" panose="020B0604020202020204" pitchFamily="34" charset="0"/>
                <a:cs typeface="Arial" panose="020B0604020202020204" pitchFamily="34" charset="0"/>
              </a:rPr>
              <a:t> Pro et 4,7 points en 1</a:t>
            </a:r>
            <a:r>
              <a:rPr lang="fr-FR" sz="900" baseline="30000" dirty="0">
                <a:latin typeface="Arial" panose="020B0604020202020204" pitchFamily="34" charset="0"/>
                <a:cs typeface="Arial" panose="020B0604020202020204" pitchFamily="34" charset="0"/>
              </a:rPr>
              <a:t>re</a:t>
            </a:r>
            <a:r>
              <a:rPr lang="fr-FR" sz="900" dirty="0">
                <a:latin typeface="Arial" panose="020B0604020202020204" pitchFamily="34" charset="0"/>
                <a:cs typeface="Arial" panose="020B0604020202020204" pitchFamily="34" charset="0"/>
              </a:rPr>
              <a:t> CAP.</a:t>
            </a:r>
          </a:p>
        </p:txBody>
      </p:sp>
      <p:sp>
        <p:nvSpPr>
          <p:cNvPr id="2" name="Espace réservé de la date 1">
            <a:extLst>
              <a:ext uri="{FF2B5EF4-FFF2-40B4-BE49-F238E27FC236}">
                <a16:creationId xmlns:a16="http://schemas.microsoft.com/office/drawing/2014/main" id="{FBB58D57-9F3B-47FD-AAB2-D31BDF4604D1}"/>
              </a:ext>
            </a:extLst>
          </p:cNvPr>
          <p:cNvSpPr>
            <a:spLocks noGrp="1"/>
          </p:cNvSpPr>
          <p:nvPr>
            <p:ph type="dt" sz="half" idx="10"/>
          </p:nvPr>
        </p:nvSpPr>
        <p:spPr/>
        <p:txBody>
          <a:bodyPr/>
          <a:lstStyle/>
          <a:p>
            <a:pPr algn="r"/>
            <a:fld id="{B45301BF-9796-48E6-801B-B19A44B3E325}"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C46BC14B-6114-4513-95B2-7DFD7648A603}"/>
              </a:ext>
            </a:extLst>
          </p:cNvPr>
          <p:cNvSpPr>
            <a:spLocks noGrp="1"/>
          </p:cNvSpPr>
          <p:nvPr>
            <p:ph type="ftr" sz="quarter" idx="11"/>
          </p:nvPr>
        </p:nvSpPr>
        <p:spPr/>
        <p:txBody>
          <a:bodyPr/>
          <a:lstStyle/>
          <a:p>
            <a:r>
              <a:rPr lang="fr-FR"/>
              <a:t>DRAIO Aix-Marseille - pôle procédures</a:t>
            </a:r>
            <a:endParaRPr lang="fr-FR" dirty="0"/>
          </a:p>
        </p:txBody>
      </p:sp>
      <p:sp>
        <p:nvSpPr>
          <p:cNvPr id="7" name="Espace réservé du numéro de diapositive 6">
            <a:extLst>
              <a:ext uri="{FF2B5EF4-FFF2-40B4-BE49-F238E27FC236}">
                <a16:creationId xmlns:a16="http://schemas.microsoft.com/office/drawing/2014/main" id="{51AFC7D8-9751-4BCE-89FE-28C8137D4B4F}"/>
              </a:ext>
            </a:extLst>
          </p:cNvPr>
          <p:cNvSpPr>
            <a:spLocks noGrp="1"/>
          </p:cNvSpPr>
          <p:nvPr>
            <p:ph type="sldNum" sz="quarter" idx="12"/>
          </p:nvPr>
        </p:nvSpPr>
        <p:spPr/>
        <p:txBody>
          <a:bodyPr/>
          <a:lstStyle/>
          <a:p>
            <a:fld id="{733122C9-A0B9-462F-8757-0847AD287B63}" type="slidenum">
              <a:rPr lang="fr-FR" smtClean="0"/>
              <a:pPr/>
              <a:t>22</a:t>
            </a:fld>
            <a:endParaRPr lang="fr-FR" dirty="0"/>
          </a:p>
        </p:txBody>
      </p:sp>
    </p:spTree>
    <p:extLst>
      <p:ext uri="{BB962C8B-B14F-4D97-AF65-F5344CB8AC3E}">
        <p14:creationId xmlns:p14="http://schemas.microsoft.com/office/powerpoint/2010/main" val="3479340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3"/>
          <p:cNvSpPr>
            <a:spLocks noGrp="1"/>
          </p:cNvSpPr>
          <p:nvPr>
            <p:ph type="title"/>
          </p:nvPr>
        </p:nvSpPr>
        <p:spPr>
          <a:xfrm>
            <a:off x="823926" y="620688"/>
            <a:ext cx="8107349" cy="792088"/>
          </a:xfrm>
        </p:spPr>
        <p:txBody>
          <a:bodyPr>
            <a:normAutofit fontScale="90000"/>
          </a:bodyPr>
          <a:lstStyle/>
          <a:p>
            <a:pPr lvl="0" defTabSz="914400">
              <a:lnSpc>
                <a:spcPct val="100000"/>
              </a:lnSpc>
              <a:spcBef>
                <a:spcPts val="0"/>
              </a:spcBef>
            </a:pPr>
            <a:r>
              <a:rPr lang="fr-FR" sz="2700" dirty="0">
                <a:solidFill>
                  <a:srgbClr val="00006D"/>
                </a:solidFill>
                <a:latin typeface="Arial" panose="020B0604020202020204" pitchFamily="34" charset="0"/>
                <a:cs typeface="Arial" panose="020B0604020202020204" pitchFamily="34" charset="0"/>
              </a:rPr>
              <a:t>Décisions d’orientation post-2</a:t>
            </a:r>
            <a:r>
              <a:rPr lang="fr-FR" sz="2700" baseline="30000" dirty="0">
                <a:solidFill>
                  <a:srgbClr val="00006D"/>
                </a:solidFill>
                <a:latin typeface="Arial" panose="020B0604020202020204" pitchFamily="34" charset="0"/>
                <a:cs typeface="Arial" panose="020B0604020202020204" pitchFamily="34" charset="0"/>
              </a:rPr>
              <a:t>nde</a:t>
            </a:r>
            <a:r>
              <a:rPr lang="fr-FR" sz="2700" dirty="0">
                <a:solidFill>
                  <a:srgbClr val="00006D"/>
                </a:solidFill>
                <a:latin typeface="Arial" panose="020B0604020202020204" pitchFamily="34" charset="0"/>
                <a:cs typeface="Arial" panose="020B0604020202020204" pitchFamily="34" charset="0"/>
              </a:rPr>
              <a:t> selon le genre</a:t>
            </a:r>
            <a:br>
              <a:rPr lang="fr-FR" sz="2400" dirty="0">
                <a:solidFill>
                  <a:srgbClr val="00006D"/>
                </a:solidFill>
                <a:latin typeface="Arial" panose="020B0604020202020204" pitchFamily="34" charset="0"/>
                <a:cs typeface="Arial" panose="020B0604020202020204" pitchFamily="34" charset="0"/>
              </a:rPr>
            </a:br>
            <a:r>
              <a:rPr lang="fr-FR" sz="2200" dirty="0">
                <a:solidFill>
                  <a:srgbClr val="00006D"/>
                </a:solidFill>
                <a:latin typeface="Arial" panose="020B0604020202020204" pitchFamily="34" charset="0"/>
                <a:cs typeface="Arial" panose="020B0604020202020204" pitchFamily="34" charset="0"/>
              </a:rPr>
              <a:t>Phase définitive 2021</a:t>
            </a:r>
            <a:br>
              <a:rPr lang="fr-FR" dirty="0">
                <a:solidFill>
                  <a:srgbClr val="000000"/>
                </a:solidFill>
                <a:latin typeface="Arial" panose="020B0604020202020204" pitchFamily="34" charset="0"/>
                <a:cs typeface="Arial" panose="020B0604020202020204" pitchFamily="34" charset="0"/>
              </a:rPr>
            </a:br>
            <a:r>
              <a:rPr lang="fr-FR" sz="1100" b="0" i="1" dirty="0">
                <a:solidFill>
                  <a:srgbClr val="000000"/>
                </a:solidFill>
                <a:latin typeface="Arial" panose="020B0604020202020204" pitchFamily="34" charset="0"/>
                <a:cs typeface="Arial" panose="020B0604020202020204" pitchFamily="34" charset="0"/>
              </a:rPr>
              <a:t>Sources : Module Orientation - données au 12 juillet 2021</a:t>
            </a:r>
            <a:endParaRPr lang="fr-FR" sz="1100" dirty="0">
              <a:latin typeface="Arial" panose="020B0604020202020204" pitchFamily="34" charset="0"/>
              <a:cs typeface="Arial" panose="020B0604020202020204" pitchFamily="34" charset="0"/>
            </a:endParaRPr>
          </a:p>
        </p:txBody>
      </p:sp>
      <p:sp>
        <p:nvSpPr>
          <p:cNvPr id="7" name="ZoneTexte 6"/>
          <p:cNvSpPr txBox="1"/>
          <p:nvPr/>
        </p:nvSpPr>
        <p:spPr>
          <a:xfrm>
            <a:off x="1185264" y="5289754"/>
            <a:ext cx="8496943" cy="507831"/>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Lecture : En majorité, les filles et les garçons s’orientent vers la 1</a:t>
            </a:r>
            <a:r>
              <a:rPr lang="fr-FR" sz="900" baseline="30000" dirty="0">
                <a:latin typeface="Arial" panose="020B0604020202020204" pitchFamily="34" charset="0"/>
                <a:cs typeface="Arial" panose="020B0604020202020204" pitchFamily="34" charset="0"/>
              </a:rPr>
              <a:t>re</a:t>
            </a:r>
            <a:r>
              <a:rPr lang="fr-FR" sz="900" dirty="0">
                <a:latin typeface="Arial" panose="020B0604020202020204" pitchFamily="34" charset="0"/>
                <a:cs typeface="Arial" panose="020B0604020202020204" pitchFamily="34" charset="0"/>
              </a:rPr>
              <a:t> générale avec des DO légèrement plus favorables aux filles (69%) qu’aux garçons (67,6%). </a:t>
            </a:r>
          </a:p>
          <a:p>
            <a:r>
              <a:rPr lang="fr-FR" sz="900" dirty="0">
                <a:latin typeface="Arial" panose="020B0604020202020204" pitchFamily="34" charset="0"/>
                <a:cs typeface="Arial" panose="020B0604020202020204" pitchFamily="34" charset="0"/>
              </a:rPr>
              <a:t>Plus d’un quart des garçons et des filles obtiennent une DO vers la voie technologique (respectivement 28,5% et 27,7%) et un peu moins de 4% obtiennent des DO vers la voie professionnelle. </a:t>
            </a:r>
          </a:p>
        </p:txBody>
      </p:sp>
      <p:graphicFrame>
        <p:nvGraphicFramePr>
          <p:cNvPr id="17" name="Graphique 16">
            <a:extLst>
              <a:ext uri="{FF2B5EF4-FFF2-40B4-BE49-F238E27FC236}">
                <a16:creationId xmlns:a16="http://schemas.microsoft.com/office/drawing/2014/main" id="{FE199997-C680-4991-8354-52022C0F5384}"/>
              </a:ext>
            </a:extLst>
          </p:cNvPr>
          <p:cNvGraphicFramePr>
            <a:graphicFrameLocks/>
          </p:cNvGraphicFramePr>
          <p:nvPr>
            <p:extLst>
              <p:ext uri="{D42A27DB-BD31-4B8C-83A1-F6EECF244321}">
                <p14:modId xmlns:p14="http://schemas.microsoft.com/office/powerpoint/2010/main" val="3448408160"/>
              </p:ext>
            </p:extLst>
          </p:nvPr>
        </p:nvGraphicFramePr>
        <p:xfrm>
          <a:off x="5205113" y="1547958"/>
          <a:ext cx="4019850" cy="34138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phique 17">
            <a:extLst>
              <a:ext uri="{FF2B5EF4-FFF2-40B4-BE49-F238E27FC236}">
                <a16:creationId xmlns:a16="http://schemas.microsoft.com/office/drawing/2014/main" id="{1694343A-B426-471A-9EAF-8B8606E72539}"/>
              </a:ext>
            </a:extLst>
          </p:cNvPr>
          <p:cNvGraphicFramePr>
            <a:graphicFrameLocks/>
          </p:cNvGraphicFramePr>
          <p:nvPr>
            <p:extLst>
              <p:ext uri="{D42A27DB-BD31-4B8C-83A1-F6EECF244321}">
                <p14:modId xmlns:p14="http://schemas.microsoft.com/office/powerpoint/2010/main" val="3076601988"/>
              </p:ext>
            </p:extLst>
          </p:nvPr>
        </p:nvGraphicFramePr>
        <p:xfrm>
          <a:off x="1185264" y="1531527"/>
          <a:ext cx="4019850" cy="3430296"/>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e la date 1">
            <a:extLst>
              <a:ext uri="{FF2B5EF4-FFF2-40B4-BE49-F238E27FC236}">
                <a16:creationId xmlns:a16="http://schemas.microsoft.com/office/drawing/2014/main" id="{337A6A1A-C70F-442F-91A0-6BA15BED0064}"/>
              </a:ext>
            </a:extLst>
          </p:cNvPr>
          <p:cNvSpPr>
            <a:spLocks noGrp="1"/>
          </p:cNvSpPr>
          <p:nvPr>
            <p:ph type="dt" sz="half" idx="10"/>
          </p:nvPr>
        </p:nvSpPr>
        <p:spPr/>
        <p:txBody>
          <a:bodyPr/>
          <a:lstStyle/>
          <a:p>
            <a:pPr algn="r"/>
            <a:fld id="{53277E86-A464-4C5E-8B82-B83FD2698B23}" type="datetime1">
              <a:rPr lang="fr-FR" cap="all" smtClean="0"/>
              <a:t>12/05/2022</a:t>
            </a:fld>
            <a:endParaRPr lang="fr-FR" cap="all" dirty="0"/>
          </a:p>
        </p:txBody>
      </p:sp>
      <p:sp>
        <p:nvSpPr>
          <p:cNvPr id="4" name="Espace réservé du pied de page 3">
            <a:extLst>
              <a:ext uri="{FF2B5EF4-FFF2-40B4-BE49-F238E27FC236}">
                <a16:creationId xmlns:a16="http://schemas.microsoft.com/office/drawing/2014/main" id="{76B72A64-0AE8-41C6-B732-F276A7D34350}"/>
              </a:ext>
            </a:extLst>
          </p:cNvPr>
          <p:cNvSpPr>
            <a:spLocks noGrp="1"/>
          </p:cNvSpPr>
          <p:nvPr>
            <p:ph type="ftr" sz="quarter" idx="11"/>
          </p:nvPr>
        </p:nvSpPr>
        <p:spPr/>
        <p:txBody>
          <a:bodyPr/>
          <a:lstStyle/>
          <a:p>
            <a:r>
              <a:rPr lang="fr-FR"/>
              <a:t>DRAIO Aix-Marseille - pôle procédures</a:t>
            </a:r>
            <a:endParaRPr lang="fr-FR" dirty="0"/>
          </a:p>
        </p:txBody>
      </p:sp>
      <p:sp>
        <p:nvSpPr>
          <p:cNvPr id="5" name="Espace réservé du numéro de diapositive 4">
            <a:extLst>
              <a:ext uri="{FF2B5EF4-FFF2-40B4-BE49-F238E27FC236}">
                <a16:creationId xmlns:a16="http://schemas.microsoft.com/office/drawing/2014/main" id="{F4C0E6AB-01D8-4AF3-A681-D6536225412D}"/>
              </a:ext>
            </a:extLst>
          </p:cNvPr>
          <p:cNvSpPr>
            <a:spLocks noGrp="1"/>
          </p:cNvSpPr>
          <p:nvPr>
            <p:ph type="sldNum" sz="quarter" idx="12"/>
          </p:nvPr>
        </p:nvSpPr>
        <p:spPr/>
        <p:txBody>
          <a:bodyPr/>
          <a:lstStyle/>
          <a:p>
            <a:fld id="{733122C9-A0B9-462F-8757-0847AD287B63}" type="slidenum">
              <a:rPr lang="fr-FR" smtClean="0"/>
              <a:pPr/>
              <a:t>23</a:t>
            </a:fld>
            <a:endParaRPr lang="fr-FR" dirty="0"/>
          </a:p>
        </p:txBody>
      </p:sp>
    </p:spTree>
    <p:extLst>
      <p:ext uri="{BB962C8B-B14F-4D97-AF65-F5344CB8AC3E}">
        <p14:creationId xmlns:p14="http://schemas.microsoft.com/office/powerpoint/2010/main" val="428689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3">
            <a:extLst>
              <a:ext uri="{FF2B5EF4-FFF2-40B4-BE49-F238E27FC236}">
                <a16:creationId xmlns:a16="http://schemas.microsoft.com/office/drawing/2014/main" id="{7BC8AE2F-4E3D-4623-8846-FBB12F665B16}"/>
              </a:ext>
            </a:extLst>
          </p:cNvPr>
          <p:cNvSpPr>
            <a:spLocks noGrp="1"/>
          </p:cNvSpPr>
          <p:nvPr>
            <p:ph type="title"/>
          </p:nvPr>
        </p:nvSpPr>
        <p:spPr>
          <a:xfrm>
            <a:off x="823926" y="620687"/>
            <a:ext cx="8777274" cy="1224137"/>
          </a:xfrm>
        </p:spPr>
        <p:txBody>
          <a:bodyPr>
            <a:normAutofit fontScale="90000"/>
          </a:bodyPr>
          <a:lstStyle/>
          <a:p>
            <a:pPr defTabSz="914400">
              <a:lnSpc>
                <a:spcPct val="100000"/>
              </a:lnSpc>
              <a:spcBef>
                <a:spcPts val="0"/>
              </a:spcBef>
            </a:pPr>
            <a:r>
              <a:rPr lang="fr-FR" sz="2700" dirty="0">
                <a:solidFill>
                  <a:srgbClr val="00006D"/>
                </a:solidFill>
                <a:latin typeface="Arial" panose="020B0604020202020204" pitchFamily="34" charset="0"/>
                <a:cs typeface="Arial" panose="020B0604020202020204" pitchFamily="34" charset="0"/>
              </a:rPr>
              <a:t>Décisions d’orientation post-2</a:t>
            </a:r>
            <a:r>
              <a:rPr lang="fr-FR" sz="2700" baseline="30000" dirty="0">
                <a:solidFill>
                  <a:srgbClr val="00006D"/>
                </a:solidFill>
                <a:latin typeface="Arial" panose="020B0604020202020204" pitchFamily="34" charset="0"/>
                <a:cs typeface="Arial" panose="020B0604020202020204" pitchFamily="34" charset="0"/>
              </a:rPr>
              <a:t>nde</a:t>
            </a:r>
            <a:r>
              <a:rPr lang="fr-FR" sz="2700" dirty="0">
                <a:solidFill>
                  <a:srgbClr val="00006D"/>
                </a:solidFill>
                <a:latin typeface="Arial" panose="020B0604020202020204" pitchFamily="34" charset="0"/>
                <a:cs typeface="Arial" panose="020B0604020202020204" pitchFamily="34" charset="0"/>
              </a:rPr>
              <a:t> selon le genre</a:t>
            </a:r>
            <a:br>
              <a:rPr lang="fr-FR" sz="2400" dirty="0">
                <a:solidFill>
                  <a:srgbClr val="00006D"/>
                </a:solidFill>
                <a:latin typeface="Arial" panose="020B0604020202020204" pitchFamily="34" charset="0"/>
                <a:cs typeface="Arial" panose="020B0604020202020204" pitchFamily="34" charset="0"/>
              </a:rPr>
            </a:br>
            <a:r>
              <a:rPr lang="fr-FR" sz="2200" dirty="0">
                <a:solidFill>
                  <a:srgbClr val="00006D"/>
                </a:solidFill>
                <a:latin typeface="Arial" panose="020B0604020202020204" pitchFamily="34" charset="0"/>
                <a:cs typeface="Arial" panose="020B0604020202020204" pitchFamily="34" charset="0"/>
              </a:rPr>
              <a:t>Vers la 1</a:t>
            </a:r>
            <a:r>
              <a:rPr lang="fr-FR" sz="2200" baseline="30000" dirty="0">
                <a:solidFill>
                  <a:srgbClr val="00006D"/>
                </a:solidFill>
                <a:latin typeface="Arial" panose="020B0604020202020204" pitchFamily="34" charset="0"/>
                <a:cs typeface="Arial" panose="020B0604020202020204" pitchFamily="34" charset="0"/>
              </a:rPr>
              <a:t>re</a:t>
            </a:r>
            <a:r>
              <a:rPr lang="fr-FR" sz="2200" dirty="0">
                <a:solidFill>
                  <a:srgbClr val="00006D"/>
                </a:solidFill>
                <a:latin typeface="Arial" panose="020B0604020202020204" pitchFamily="34" charset="0"/>
                <a:cs typeface="Arial" panose="020B0604020202020204" pitchFamily="34" charset="0"/>
              </a:rPr>
              <a:t> technologique</a:t>
            </a:r>
            <a:br>
              <a:rPr lang="fr-FR" sz="2200" dirty="0">
                <a:solidFill>
                  <a:srgbClr val="00006D"/>
                </a:solidFill>
                <a:latin typeface="Arial" panose="020B0604020202020204" pitchFamily="34" charset="0"/>
                <a:cs typeface="Arial" panose="020B0604020202020204" pitchFamily="34" charset="0"/>
              </a:rPr>
            </a:br>
            <a:r>
              <a:rPr lang="fr-FR" sz="2200" dirty="0">
                <a:solidFill>
                  <a:srgbClr val="00006D"/>
                </a:solidFill>
                <a:latin typeface="Arial" panose="020B0604020202020204" pitchFamily="34" charset="0"/>
                <a:cs typeface="Arial" panose="020B0604020202020204" pitchFamily="34" charset="0"/>
              </a:rPr>
              <a:t>Phase définitive 2021</a:t>
            </a:r>
            <a:br>
              <a:rPr lang="fr-FR" dirty="0">
                <a:solidFill>
                  <a:srgbClr val="000000"/>
                </a:solidFill>
                <a:latin typeface="Arial" panose="020B0604020202020204" pitchFamily="34" charset="0"/>
                <a:cs typeface="Arial" panose="020B0604020202020204" pitchFamily="34" charset="0"/>
              </a:rPr>
            </a:br>
            <a:r>
              <a:rPr lang="fr-FR" sz="1100" b="0" i="1" dirty="0">
                <a:solidFill>
                  <a:prstClr val="black"/>
                </a:solidFill>
                <a:latin typeface="Arial" panose="020B0604020202020204" pitchFamily="34" charset="0"/>
                <a:cs typeface="Arial" panose="020B0604020202020204" pitchFamily="34" charset="0"/>
              </a:rPr>
              <a:t>Source : </a:t>
            </a:r>
            <a:r>
              <a:rPr lang="fr-FR" sz="1100" b="0" i="1" dirty="0" err="1">
                <a:solidFill>
                  <a:prstClr val="black"/>
                </a:solidFill>
                <a:latin typeface="Arial" panose="020B0604020202020204" pitchFamily="34" charset="0"/>
                <a:cs typeface="Arial" panose="020B0604020202020204" pitchFamily="34" charset="0"/>
              </a:rPr>
              <a:t>Affelnet</a:t>
            </a:r>
            <a:r>
              <a:rPr lang="fr-FR" sz="1100" b="0" i="1" dirty="0">
                <a:solidFill>
                  <a:prstClr val="black"/>
                </a:solidFill>
                <a:latin typeface="Arial" panose="020B0604020202020204" pitchFamily="34" charset="0"/>
                <a:cs typeface="Arial" panose="020B0604020202020204" pitchFamily="34" charset="0"/>
              </a:rPr>
              <a:t> Lycée 2021 - Bilan 1er Tour FG 2021.09.28</a:t>
            </a:r>
            <a:endParaRPr lang="fr-FR" sz="1100" dirty="0">
              <a:latin typeface="Arial" panose="020B0604020202020204" pitchFamily="34" charset="0"/>
              <a:cs typeface="Arial" panose="020B0604020202020204" pitchFamily="34" charset="0"/>
            </a:endParaRPr>
          </a:p>
        </p:txBody>
      </p:sp>
      <p:graphicFrame>
        <p:nvGraphicFramePr>
          <p:cNvPr id="9" name="Graphique 8">
            <a:extLst>
              <a:ext uri="{FF2B5EF4-FFF2-40B4-BE49-F238E27FC236}">
                <a16:creationId xmlns:a16="http://schemas.microsoft.com/office/drawing/2014/main" id="{5BBBD39E-6942-4768-BFA9-55A0A1DDEDA0}"/>
              </a:ext>
            </a:extLst>
          </p:cNvPr>
          <p:cNvGraphicFramePr>
            <a:graphicFrameLocks/>
          </p:cNvGraphicFramePr>
          <p:nvPr>
            <p:extLst>
              <p:ext uri="{D42A27DB-BD31-4B8C-83A1-F6EECF244321}">
                <p14:modId xmlns:p14="http://schemas.microsoft.com/office/powerpoint/2010/main" val="732624234"/>
              </p:ext>
            </p:extLst>
          </p:nvPr>
        </p:nvGraphicFramePr>
        <p:xfrm>
          <a:off x="783799" y="1982018"/>
          <a:ext cx="4252178" cy="36550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a:extLst>
              <a:ext uri="{FF2B5EF4-FFF2-40B4-BE49-F238E27FC236}">
                <a16:creationId xmlns:a16="http://schemas.microsoft.com/office/drawing/2014/main" id="{339E7AE0-F764-406E-8C08-3F1864542172}"/>
              </a:ext>
            </a:extLst>
          </p:cNvPr>
          <p:cNvGraphicFramePr>
            <a:graphicFrameLocks/>
          </p:cNvGraphicFramePr>
          <p:nvPr>
            <p:extLst>
              <p:ext uri="{D42A27DB-BD31-4B8C-83A1-F6EECF244321}">
                <p14:modId xmlns:p14="http://schemas.microsoft.com/office/powerpoint/2010/main" val="2678765609"/>
              </p:ext>
            </p:extLst>
          </p:nvPr>
        </p:nvGraphicFramePr>
        <p:xfrm>
          <a:off x="5241031" y="2006228"/>
          <a:ext cx="4219531" cy="365502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D81CE90F-0121-4B42-98A3-B998B93AF124}"/>
              </a:ext>
            </a:extLst>
          </p:cNvPr>
          <p:cNvSpPr/>
          <p:nvPr/>
        </p:nvSpPr>
        <p:spPr>
          <a:xfrm>
            <a:off x="647340" y="5831123"/>
            <a:ext cx="8777274" cy="507831"/>
          </a:xfrm>
          <a:prstGeom prst="rect">
            <a:avLst/>
          </a:prstGeom>
        </p:spPr>
        <p:txBody>
          <a:bodyPr wrap="square">
            <a:spAutoFit/>
          </a:bodyPr>
          <a:lstStyle/>
          <a:p>
            <a:pPr algn="just"/>
            <a:r>
              <a:rPr lang="fr-FR" sz="900" dirty="0">
                <a:latin typeface="Arial" panose="020B0604020202020204" pitchFamily="34" charset="0"/>
                <a:cs typeface="Arial" panose="020B0604020202020204" pitchFamily="34" charset="0"/>
              </a:rPr>
              <a:t>Lecture : dans les DO portant sur les séries technologiques, on observe un mouvement massif. La filière STMG est plébiscitée et proposée pour plus de la moitié des élèves. Les filles sont majoritaires avec 57,1% contre 50,4% pour les garçons. La deuxième filière la plus demandée pour les filles est ST2S avec prés d’un quart des DO (23,6%)et STI2D pour les garçons avec prés d’un tiers (29,6%).</a:t>
            </a:r>
          </a:p>
        </p:txBody>
      </p:sp>
      <p:sp>
        <p:nvSpPr>
          <p:cNvPr id="3" name="Espace réservé de la date 2">
            <a:extLst>
              <a:ext uri="{FF2B5EF4-FFF2-40B4-BE49-F238E27FC236}">
                <a16:creationId xmlns:a16="http://schemas.microsoft.com/office/drawing/2014/main" id="{3BAFC972-42B5-415C-B14E-694926C170CD}"/>
              </a:ext>
            </a:extLst>
          </p:cNvPr>
          <p:cNvSpPr>
            <a:spLocks noGrp="1"/>
          </p:cNvSpPr>
          <p:nvPr>
            <p:ph type="dt" sz="half" idx="10"/>
          </p:nvPr>
        </p:nvSpPr>
        <p:spPr/>
        <p:txBody>
          <a:bodyPr/>
          <a:lstStyle/>
          <a:p>
            <a:pPr algn="r"/>
            <a:fld id="{7E15E869-35E1-42F1-B7BF-3741E7DFCDA5}" type="datetime1">
              <a:rPr lang="fr-FR" cap="all" smtClean="0"/>
              <a:t>12/05/2022</a:t>
            </a:fld>
            <a:endParaRPr lang="fr-FR" cap="all" dirty="0"/>
          </a:p>
        </p:txBody>
      </p:sp>
      <p:sp>
        <p:nvSpPr>
          <p:cNvPr id="7" name="Espace réservé du pied de page 6">
            <a:extLst>
              <a:ext uri="{FF2B5EF4-FFF2-40B4-BE49-F238E27FC236}">
                <a16:creationId xmlns:a16="http://schemas.microsoft.com/office/drawing/2014/main" id="{7D932F94-A7FC-41D2-B3D3-6825F1E06F3B}"/>
              </a:ext>
            </a:extLst>
          </p:cNvPr>
          <p:cNvSpPr>
            <a:spLocks noGrp="1"/>
          </p:cNvSpPr>
          <p:nvPr>
            <p:ph type="ftr" sz="quarter" idx="11"/>
          </p:nvPr>
        </p:nvSpPr>
        <p:spPr/>
        <p:txBody>
          <a:bodyPr/>
          <a:lstStyle/>
          <a:p>
            <a:r>
              <a:rPr lang="fr-FR"/>
              <a:t>DRAIO Aix-Marseille - pôle procédures</a:t>
            </a:r>
            <a:endParaRPr lang="fr-FR" dirty="0"/>
          </a:p>
        </p:txBody>
      </p:sp>
      <p:sp>
        <p:nvSpPr>
          <p:cNvPr id="8" name="Espace réservé du numéro de diapositive 7">
            <a:extLst>
              <a:ext uri="{FF2B5EF4-FFF2-40B4-BE49-F238E27FC236}">
                <a16:creationId xmlns:a16="http://schemas.microsoft.com/office/drawing/2014/main" id="{13241C12-F6E1-436A-9B01-A89EAA163B17}"/>
              </a:ext>
            </a:extLst>
          </p:cNvPr>
          <p:cNvSpPr>
            <a:spLocks noGrp="1"/>
          </p:cNvSpPr>
          <p:nvPr>
            <p:ph type="sldNum" sz="quarter" idx="12"/>
          </p:nvPr>
        </p:nvSpPr>
        <p:spPr/>
        <p:txBody>
          <a:bodyPr/>
          <a:lstStyle/>
          <a:p>
            <a:fld id="{733122C9-A0B9-462F-8757-0847AD287B63}" type="slidenum">
              <a:rPr lang="fr-FR" smtClean="0"/>
              <a:pPr/>
              <a:t>24</a:t>
            </a:fld>
            <a:endParaRPr lang="fr-FR" dirty="0"/>
          </a:p>
        </p:txBody>
      </p:sp>
    </p:spTree>
    <p:extLst>
      <p:ext uri="{BB962C8B-B14F-4D97-AF65-F5344CB8AC3E}">
        <p14:creationId xmlns:p14="http://schemas.microsoft.com/office/powerpoint/2010/main" val="2362010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3"/>
          <p:cNvSpPr txBox="1">
            <a:spLocks/>
          </p:cNvSpPr>
          <p:nvPr/>
        </p:nvSpPr>
        <p:spPr bwMode="gray">
          <a:xfrm>
            <a:off x="1381156" y="332656"/>
            <a:ext cx="5913429" cy="960000"/>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pPr defTabSz="914400">
              <a:lnSpc>
                <a:spcPct val="100000"/>
              </a:lnSpc>
              <a:spcBef>
                <a:spcPts val="0"/>
              </a:spcBef>
            </a:pPr>
            <a:r>
              <a:rPr lang="fr-FR" sz="2400" b="0" dirty="0">
                <a:solidFill>
                  <a:srgbClr val="00006D"/>
                </a:solidFill>
              </a:rPr>
              <a:t>Affectation post-3</a:t>
            </a:r>
            <a:r>
              <a:rPr lang="fr-FR" sz="2400" b="0" baseline="30000" dirty="0">
                <a:solidFill>
                  <a:srgbClr val="00006D"/>
                </a:solidFill>
              </a:rPr>
              <a:t>e</a:t>
            </a:r>
            <a:r>
              <a:rPr lang="fr-FR" sz="2400" b="0" dirty="0">
                <a:solidFill>
                  <a:srgbClr val="00006D"/>
                </a:solidFill>
              </a:rPr>
              <a:t> en voie professionnelle </a:t>
            </a:r>
          </a:p>
          <a:p>
            <a:pPr defTabSz="914400">
              <a:lnSpc>
                <a:spcPct val="100000"/>
              </a:lnSpc>
              <a:spcBef>
                <a:spcPts val="0"/>
              </a:spcBef>
            </a:pPr>
            <a:r>
              <a:rPr lang="fr-FR" sz="2000" b="0" dirty="0">
                <a:solidFill>
                  <a:srgbClr val="00006D"/>
                </a:solidFill>
              </a:rPr>
              <a:t>par secteurs d’activités et par genre (effectifs)</a:t>
            </a:r>
            <a:br>
              <a:rPr lang="fr-FR" sz="2400" b="0" dirty="0">
                <a:solidFill>
                  <a:srgbClr val="00006D"/>
                </a:solidFill>
              </a:rPr>
            </a:br>
            <a:r>
              <a:rPr lang="fr-FR" sz="1000" b="0" i="1" dirty="0">
                <a:solidFill>
                  <a:prstClr val="black"/>
                </a:solidFill>
              </a:rPr>
              <a:t>Source : </a:t>
            </a:r>
            <a:r>
              <a:rPr lang="fr-FR" sz="1000" b="0" i="1" dirty="0" err="1">
                <a:solidFill>
                  <a:prstClr val="black"/>
                </a:solidFill>
              </a:rPr>
              <a:t>Affelnet</a:t>
            </a:r>
            <a:r>
              <a:rPr lang="fr-FR" sz="1000" b="0" i="1" dirty="0">
                <a:solidFill>
                  <a:prstClr val="black"/>
                </a:solidFill>
              </a:rPr>
              <a:t> Lycée 2021 - Bilan 1er Tour FG 2021.09.28</a:t>
            </a:r>
            <a:endParaRPr lang="fr-FR" sz="1000" b="0" i="1" dirty="0"/>
          </a:p>
          <a:p>
            <a:pPr defTabSz="914400">
              <a:lnSpc>
                <a:spcPct val="100000"/>
              </a:lnSpc>
              <a:spcBef>
                <a:spcPts val="0"/>
              </a:spcBef>
            </a:pPr>
            <a:br>
              <a:rPr lang="fr-FR" sz="975" dirty="0">
                <a:solidFill>
                  <a:srgbClr val="000000"/>
                </a:solidFill>
                <a:ea typeface="+mn-ea"/>
              </a:rPr>
            </a:br>
            <a:endParaRPr lang="fr-FR" sz="2000" dirty="0"/>
          </a:p>
        </p:txBody>
      </p:sp>
      <p:graphicFrame>
        <p:nvGraphicFramePr>
          <p:cNvPr id="3" name="Tableau 2"/>
          <p:cNvGraphicFramePr>
            <a:graphicFrameLocks noGrp="1"/>
          </p:cNvGraphicFramePr>
          <p:nvPr>
            <p:extLst>
              <p:ext uri="{D42A27DB-BD31-4B8C-83A1-F6EECF244321}">
                <p14:modId xmlns:p14="http://schemas.microsoft.com/office/powerpoint/2010/main" val="3808897012"/>
              </p:ext>
            </p:extLst>
          </p:nvPr>
        </p:nvGraphicFramePr>
        <p:xfrm>
          <a:off x="1383158" y="1396738"/>
          <a:ext cx="7150440" cy="4296612"/>
        </p:xfrm>
        <a:graphic>
          <a:graphicData uri="http://schemas.openxmlformats.org/drawingml/2006/table">
            <a:tbl>
              <a:tblPr firstRow="1" bandRow="1">
                <a:tableStyleId>{5C22544A-7EE6-4342-B048-85BDC9FD1C3A}</a:tableStyleId>
              </a:tblPr>
              <a:tblGrid>
                <a:gridCol w="1706355">
                  <a:extLst>
                    <a:ext uri="{9D8B030D-6E8A-4147-A177-3AD203B41FA5}">
                      <a16:colId xmlns:a16="http://schemas.microsoft.com/office/drawing/2014/main" val="438795036"/>
                    </a:ext>
                  </a:extLst>
                </a:gridCol>
                <a:gridCol w="487021">
                  <a:extLst>
                    <a:ext uri="{9D8B030D-6E8A-4147-A177-3AD203B41FA5}">
                      <a16:colId xmlns:a16="http://schemas.microsoft.com/office/drawing/2014/main" val="3222313830"/>
                    </a:ext>
                  </a:extLst>
                </a:gridCol>
                <a:gridCol w="475335">
                  <a:extLst>
                    <a:ext uri="{9D8B030D-6E8A-4147-A177-3AD203B41FA5}">
                      <a16:colId xmlns:a16="http://schemas.microsoft.com/office/drawing/2014/main" val="2533191524"/>
                    </a:ext>
                  </a:extLst>
                </a:gridCol>
                <a:gridCol w="906508">
                  <a:extLst>
                    <a:ext uri="{9D8B030D-6E8A-4147-A177-3AD203B41FA5}">
                      <a16:colId xmlns:a16="http://schemas.microsoft.com/office/drawing/2014/main" val="3392341352"/>
                    </a:ext>
                  </a:extLst>
                </a:gridCol>
                <a:gridCol w="451592">
                  <a:extLst>
                    <a:ext uri="{9D8B030D-6E8A-4147-A177-3AD203B41FA5}">
                      <a16:colId xmlns:a16="http://schemas.microsoft.com/office/drawing/2014/main" val="1547413262"/>
                    </a:ext>
                  </a:extLst>
                </a:gridCol>
                <a:gridCol w="407430">
                  <a:extLst>
                    <a:ext uri="{9D8B030D-6E8A-4147-A177-3AD203B41FA5}">
                      <a16:colId xmlns:a16="http://schemas.microsoft.com/office/drawing/2014/main" val="1013595992"/>
                    </a:ext>
                  </a:extLst>
                </a:gridCol>
                <a:gridCol w="1009843">
                  <a:extLst>
                    <a:ext uri="{9D8B030D-6E8A-4147-A177-3AD203B41FA5}">
                      <a16:colId xmlns:a16="http://schemas.microsoft.com/office/drawing/2014/main" val="2352144766"/>
                    </a:ext>
                  </a:extLst>
                </a:gridCol>
                <a:gridCol w="416162">
                  <a:extLst>
                    <a:ext uri="{9D8B030D-6E8A-4147-A177-3AD203B41FA5}">
                      <a16:colId xmlns:a16="http://schemas.microsoft.com/office/drawing/2014/main" val="244536332"/>
                    </a:ext>
                  </a:extLst>
                </a:gridCol>
                <a:gridCol w="475335">
                  <a:extLst>
                    <a:ext uri="{9D8B030D-6E8A-4147-A177-3AD203B41FA5}">
                      <a16:colId xmlns:a16="http://schemas.microsoft.com/office/drawing/2014/main" val="848950774"/>
                    </a:ext>
                  </a:extLst>
                </a:gridCol>
                <a:gridCol w="814859">
                  <a:extLst>
                    <a:ext uri="{9D8B030D-6E8A-4147-A177-3AD203B41FA5}">
                      <a16:colId xmlns:a16="http://schemas.microsoft.com/office/drawing/2014/main" val="3023099062"/>
                    </a:ext>
                  </a:extLst>
                </a:gridCol>
              </a:tblGrid>
              <a:tr h="358051">
                <a:tc>
                  <a:txBody>
                    <a:bodyPr/>
                    <a:lstStyle/>
                    <a:p>
                      <a:pPr algn="ctr" fontAlgn="b"/>
                      <a:r>
                        <a:rPr lang="fr-FR" sz="900" b="0"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ctr">
                    <a:solidFill>
                      <a:schemeClr val="bg1"/>
                    </a:solidFill>
                  </a:tcPr>
                </a:tc>
                <a:tc gridSpan="3">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Vœux 1</a:t>
                      </a:r>
                    </a:p>
                  </a:txBody>
                  <a:tcPr marL="9525" marR="9525" marT="9525" marB="0" anchor="ctr"/>
                </a:tc>
                <a:tc hMerge="1">
                  <a:txBody>
                    <a:bodyPr/>
                    <a:lstStyle/>
                    <a:p>
                      <a:pPr algn="l" fontAlgn="ctr"/>
                      <a:endParaRPr lang="fr-FR"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l" fontAlgn="ctr"/>
                      <a:endParaRPr lang="fr-FR"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gridSpan="3">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Affectés vœux 1</a:t>
                      </a:r>
                    </a:p>
                  </a:txBody>
                  <a:tcPr marL="9525" marR="9525" marT="9525" marB="0" anchor="ctr"/>
                </a:tc>
                <a:tc hMerge="1">
                  <a:txBody>
                    <a:bodyPr/>
                    <a:lstStyle/>
                    <a:p>
                      <a:endParaRPr lang="fr-FR"/>
                    </a:p>
                  </a:txBody>
                  <a:tcPr/>
                </a:tc>
                <a:tc hMerge="1">
                  <a:txBody>
                    <a:bodyPr/>
                    <a:lstStyle/>
                    <a:p>
                      <a:pPr algn="l" fontAlgn="ctr"/>
                      <a:endParaRPr lang="fr-FR"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gridSpan="3">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Total Affectés</a:t>
                      </a:r>
                    </a:p>
                  </a:txBody>
                  <a:tcPr marL="9525" marR="9525" marT="9525" marB="0" anchor="ctr"/>
                </a:tc>
                <a:tc hMerge="1">
                  <a:txBody>
                    <a:bodyPr/>
                    <a:lstStyle/>
                    <a:p>
                      <a:pPr algn="l" fontAlgn="ctr"/>
                      <a:endParaRPr lang="fr-FR"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l" fontAlgn="ctr"/>
                      <a:endParaRPr lang="fr-FR"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16193593"/>
                  </a:ext>
                </a:extLst>
              </a:tr>
              <a:tr h="358051">
                <a:tc>
                  <a:txBody>
                    <a:bodyPr/>
                    <a:lstStyle/>
                    <a:p>
                      <a:pPr algn="l" fontAlgn="b"/>
                      <a:r>
                        <a:rPr lang="fr-FR" sz="9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solidFill>
                      <a:schemeClr val="bg1"/>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F</a:t>
                      </a:r>
                    </a:p>
                  </a:txBody>
                  <a:tcPr marL="9525" marR="9525" marT="9525" marB="0" anchor="ctr">
                    <a:solidFill>
                      <a:schemeClr val="accent1">
                        <a:lumMod val="20000"/>
                        <a:lumOff val="80000"/>
                      </a:schemeClr>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G</a:t>
                      </a:r>
                    </a:p>
                  </a:txBody>
                  <a:tcPr marL="9525" marR="9525" marT="9525" marB="0" anchor="ctr">
                    <a:solidFill>
                      <a:schemeClr val="accent1">
                        <a:lumMod val="20000"/>
                        <a:lumOff val="80000"/>
                      </a:schemeClr>
                    </a:solidFill>
                  </a:tcPr>
                </a:tc>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Total</a:t>
                      </a:r>
                    </a:p>
                  </a:txBody>
                  <a:tcPr marL="9525" marR="9525" marT="9525"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F</a:t>
                      </a:r>
                    </a:p>
                  </a:txBody>
                  <a:tcPr marL="9525" marR="9525" marT="9525" marB="0" anchor="ctr">
                    <a:solidFill>
                      <a:schemeClr val="accent1">
                        <a:lumMod val="20000"/>
                        <a:lumOff val="80000"/>
                      </a:schemeClr>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G</a:t>
                      </a:r>
                    </a:p>
                  </a:txBody>
                  <a:tcPr marL="9525" marR="9525" marT="9525" marB="0" anchor="ctr">
                    <a:solidFill>
                      <a:schemeClr val="accent1">
                        <a:lumMod val="20000"/>
                        <a:lumOff val="80000"/>
                      </a:schemeClr>
                    </a:solidFill>
                  </a:tcPr>
                </a:tc>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Total</a:t>
                      </a:r>
                    </a:p>
                  </a:txBody>
                  <a:tcPr marL="9525" marR="9525" marT="9525" marB="0" anchor="ctr">
                    <a:solidFill>
                      <a:schemeClr val="accent1"/>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F</a:t>
                      </a:r>
                    </a:p>
                  </a:txBody>
                  <a:tcPr marL="9525" marR="9525" marT="9525" marB="0" anchor="ctr">
                    <a:solidFill>
                      <a:schemeClr val="accent1">
                        <a:lumMod val="20000"/>
                        <a:lumOff val="80000"/>
                      </a:schemeClr>
                    </a:solidFill>
                  </a:tcPr>
                </a:tc>
                <a:tc>
                  <a:txBody>
                    <a:bodyPr/>
                    <a:lstStyle/>
                    <a:p>
                      <a:pPr algn="ctr" fontAlgn="ctr"/>
                      <a:r>
                        <a:rPr lang="fr-FR" sz="900" b="1" i="0" u="none" strike="noStrike" dirty="0">
                          <a:solidFill>
                            <a:srgbClr val="000000"/>
                          </a:solidFill>
                          <a:effectLst/>
                          <a:latin typeface="Arial" panose="020B0604020202020204" pitchFamily="34" charset="0"/>
                          <a:cs typeface="Arial" panose="020B0604020202020204" pitchFamily="34" charset="0"/>
                        </a:rPr>
                        <a:t>G</a:t>
                      </a:r>
                    </a:p>
                  </a:txBody>
                  <a:tcPr marL="9525" marR="9525" marT="9525" marB="0" anchor="ctr">
                    <a:solidFill>
                      <a:schemeClr val="accent1">
                        <a:lumMod val="20000"/>
                        <a:lumOff val="80000"/>
                      </a:schemeClr>
                    </a:solidFill>
                  </a:tcPr>
                </a:tc>
                <a:tc>
                  <a:txBody>
                    <a:bodyPr/>
                    <a:lstStyle/>
                    <a:p>
                      <a:pPr algn="ctr" fontAlgn="ctr"/>
                      <a:r>
                        <a:rPr lang="fr-FR" sz="900" b="1" i="0" u="none" strike="noStrike" dirty="0">
                          <a:solidFill>
                            <a:schemeClr val="bg1"/>
                          </a:solidFill>
                          <a:effectLst/>
                          <a:latin typeface="Arial" panose="020B0604020202020204" pitchFamily="34" charset="0"/>
                          <a:cs typeface="Arial" panose="020B0604020202020204" pitchFamily="34" charset="0"/>
                        </a:rPr>
                        <a:t>Total</a:t>
                      </a:r>
                    </a:p>
                  </a:txBody>
                  <a:tcPr marL="9525" marR="9525" marT="9525" marB="0" anchor="ctr">
                    <a:solidFill>
                      <a:schemeClr val="accent1"/>
                    </a:solidFill>
                  </a:tcPr>
                </a:tc>
                <a:extLst>
                  <a:ext uri="{0D108BD9-81ED-4DB2-BD59-A6C34878D82A}">
                    <a16:rowId xmlns:a16="http://schemas.microsoft.com/office/drawing/2014/main" val="3691349157"/>
                  </a:ext>
                </a:extLst>
              </a:tr>
              <a:tr h="358051">
                <a:tc>
                  <a:txBody>
                    <a:bodyPr/>
                    <a:lstStyle/>
                    <a:p>
                      <a:pPr algn="l" fontAlgn="b"/>
                      <a:r>
                        <a:rPr lang="fr-FR" sz="900" b="1" i="0" u="none" strike="noStrike" dirty="0">
                          <a:solidFill>
                            <a:schemeClr val="tx1"/>
                          </a:solidFill>
                          <a:effectLst/>
                          <a:latin typeface="Arial" panose="020B0604020202020204" pitchFamily="34" charset="0"/>
                          <a:cs typeface="Arial" panose="020B0604020202020204" pitchFamily="34" charset="0"/>
                        </a:rPr>
                        <a:t>Production</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519</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4569</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5088</a:t>
                      </a:r>
                    </a:p>
                  </a:txBody>
                  <a:tcPr marL="9525" marR="9525" marT="9525" marB="0" anchor="ctr">
                    <a:solidFill>
                      <a:schemeClr val="accent1"/>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373</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3034</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3407</a:t>
                      </a:r>
                    </a:p>
                  </a:txBody>
                  <a:tcPr marL="9525" marR="9525" marT="9525" marB="0" anchor="ctr">
                    <a:solidFill>
                      <a:schemeClr val="accent1"/>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486</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3677</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4163</a:t>
                      </a:r>
                    </a:p>
                  </a:txBody>
                  <a:tcPr marL="9525" marR="9525" marT="9525" marB="0" anchor="ctr">
                    <a:solidFill>
                      <a:schemeClr val="accent1"/>
                    </a:solidFill>
                  </a:tcPr>
                </a:tc>
                <a:extLst>
                  <a:ext uri="{0D108BD9-81ED-4DB2-BD59-A6C34878D82A}">
                    <a16:rowId xmlns:a16="http://schemas.microsoft.com/office/drawing/2014/main" val="685565718"/>
                  </a:ext>
                </a:extLst>
              </a:tr>
              <a:tr h="358051">
                <a:tc>
                  <a:txBody>
                    <a:bodyPr/>
                    <a:lstStyle/>
                    <a:p>
                      <a:pPr algn="r" fontAlgn="b"/>
                      <a:r>
                        <a:rPr lang="fr-FR" sz="900" b="0" i="0" u="none" strike="noStrike" dirty="0">
                          <a:solidFill>
                            <a:schemeClr val="tx1"/>
                          </a:solidFill>
                          <a:effectLst/>
                          <a:latin typeface="Arial" panose="020B0604020202020204" pitchFamily="34" charset="0"/>
                          <a:cs typeface="Arial" panose="020B0604020202020204" pitchFamily="34" charset="0"/>
                        </a:rPr>
                        <a:t>1CAP2</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309</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2049</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2358</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217</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1154</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1371</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295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1446</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1741</a:t>
                      </a:r>
                    </a:p>
                  </a:txBody>
                  <a:tcPr marL="9525" marR="9525" marT="9525" marB="0" anchor="ctr">
                    <a:solidFill>
                      <a:schemeClr val="accent1"/>
                    </a:solidFill>
                  </a:tcPr>
                </a:tc>
                <a:extLst>
                  <a:ext uri="{0D108BD9-81ED-4DB2-BD59-A6C34878D82A}">
                    <a16:rowId xmlns:a16="http://schemas.microsoft.com/office/drawing/2014/main" val="3072478227"/>
                  </a:ext>
                </a:extLst>
              </a:tr>
              <a:tr h="358051">
                <a:tc>
                  <a:txBody>
                    <a:bodyPr/>
                    <a:lstStyle/>
                    <a:p>
                      <a:pPr algn="r" fontAlgn="b"/>
                      <a:r>
                        <a:rPr lang="fr-FR" sz="900" b="0" i="0" u="none" strike="noStrike" dirty="0">
                          <a:solidFill>
                            <a:schemeClr val="tx1"/>
                          </a:solidFill>
                          <a:effectLst/>
                          <a:latin typeface="Arial" panose="020B0604020202020204" pitchFamily="34" charset="0"/>
                          <a:cs typeface="Arial" panose="020B0604020202020204" pitchFamily="34" charset="0"/>
                        </a:rPr>
                        <a:t>2DE PRO</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210</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2520</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2730</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156</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1880</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2036</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191</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2231</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2422</a:t>
                      </a:r>
                    </a:p>
                  </a:txBody>
                  <a:tcPr marL="9525" marR="9525" marT="9525" marB="0" anchor="ctr">
                    <a:solidFill>
                      <a:schemeClr val="accent1"/>
                    </a:solidFill>
                  </a:tcPr>
                </a:tc>
                <a:extLst>
                  <a:ext uri="{0D108BD9-81ED-4DB2-BD59-A6C34878D82A}">
                    <a16:rowId xmlns:a16="http://schemas.microsoft.com/office/drawing/2014/main" val="203943989"/>
                  </a:ext>
                </a:extLst>
              </a:tr>
              <a:tr h="358051">
                <a:tc>
                  <a:txBody>
                    <a:bodyPr/>
                    <a:lstStyle/>
                    <a:p>
                      <a:pPr algn="l" fontAlgn="b"/>
                      <a:r>
                        <a:rPr lang="fr-FR" sz="900" b="1" i="0" u="none" strike="noStrike" dirty="0">
                          <a:solidFill>
                            <a:schemeClr val="tx1"/>
                          </a:solidFill>
                          <a:effectLst/>
                          <a:latin typeface="Arial" panose="020B0604020202020204" pitchFamily="34" charset="0"/>
                          <a:cs typeface="Arial" panose="020B0604020202020204" pitchFamily="34" charset="0"/>
                        </a:rPr>
                        <a:t>Services</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3223</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2068</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5291</a:t>
                      </a:r>
                    </a:p>
                  </a:txBody>
                  <a:tcPr marL="9525" marR="9525" marT="9525" marB="0" anchor="ctr">
                    <a:solidFill>
                      <a:schemeClr val="accent1"/>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2151</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1408</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3559</a:t>
                      </a:r>
                    </a:p>
                  </a:txBody>
                  <a:tcPr marL="9525" marR="9525" marT="9525" marB="0" anchor="ctr">
                    <a:solidFill>
                      <a:schemeClr val="accent1"/>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2446</a:t>
                      </a:r>
                    </a:p>
                  </a:txBody>
                  <a:tcPr marL="9525" marR="9525" marT="9525" marB="0" anchor="ctr">
                    <a:solidFill>
                      <a:schemeClr val="accent1">
                        <a:lumMod val="40000"/>
                        <a:lumOff val="60000"/>
                      </a:schemeClr>
                    </a:solidFill>
                  </a:tcPr>
                </a:tc>
                <a:tc>
                  <a:txBody>
                    <a:bodyPr/>
                    <a:lstStyle/>
                    <a:p>
                      <a:pPr algn="r" fontAlgn="b"/>
                      <a:r>
                        <a:rPr lang="fr-FR" sz="900" b="1" i="0" u="none" strike="noStrike">
                          <a:solidFill>
                            <a:srgbClr val="000000"/>
                          </a:solidFill>
                          <a:effectLst/>
                          <a:latin typeface="Arial" panose="020B0604020202020204" pitchFamily="34" charset="0"/>
                          <a:cs typeface="Arial" panose="020B0604020202020204" pitchFamily="34" charset="0"/>
                        </a:rPr>
                        <a:t>1657</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4103</a:t>
                      </a:r>
                    </a:p>
                  </a:txBody>
                  <a:tcPr marL="9525" marR="9525" marT="9525" marB="0" anchor="ctr">
                    <a:solidFill>
                      <a:schemeClr val="accent1"/>
                    </a:solidFill>
                  </a:tcPr>
                </a:tc>
                <a:extLst>
                  <a:ext uri="{0D108BD9-81ED-4DB2-BD59-A6C34878D82A}">
                    <a16:rowId xmlns:a16="http://schemas.microsoft.com/office/drawing/2014/main" val="1206757234"/>
                  </a:ext>
                </a:extLst>
              </a:tr>
              <a:tr h="358051">
                <a:tc>
                  <a:txBody>
                    <a:bodyPr/>
                    <a:lstStyle/>
                    <a:p>
                      <a:pPr algn="r" fontAlgn="b"/>
                      <a:r>
                        <a:rPr lang="fr-FR" sz="900" b="0" i="0" u="none" strike="noStrike" dirty="0">
                          <a:solidFill>
                            <a:schemeClr val="tx1"/>
                          </a:solidFill>
                          <a:effectLst/>
                          <a:latin typeface="Arial" panose="020B0604020202020204" pitchFamily="34" charset="0"/>
                          <a:cs typeface="Arial" panose="020B0604020202020204" pitchFamily="34" charset="0"/>
                        </a:rPr>
                        <a:t>1CAP2 </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886</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595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1481</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414</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315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729</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480</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375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855</a:t>
                      </a:r>
                    </a:p>
                  </a:txBody>
                  <a:tcPr marL="9525" marR="9525" marT="9525" marB="0" anchor="ctr">
                    <a:solidFill>
                      <a:schemeClr val="accent1"/>
                    </a:solidFill>
                  </a:tcPr>
                </a:tc>
                <a:extLst>
                  <a:ext uri="{0D108BD9-81ED-4DB2-BD59-A6C34878D82A}">
                    <a16:rowId xmlns:a16="http://schemas.microsoft.com/office/drawing/2014/main" val="3989674262"/>
                  </a:ext>
                </a:extLst>
              </a:tr>
              <a:tr h="358051">
                <a:tc>
                  <a:txBody>
                    <a:bodyPr/>
                    <a:lstStyle/>
                    <a:p>
                      <a:pPr algn="r" fontAlgn="b"/>
                      <a:r>
                        <a:rPr lang="fr-FR" sz="900" b="0" i="0" u="none" strike="noStrike" dirty="0">
                          <a:solidFill>
                            <a:schemeClr val="tx1"/>
                          </a:solidFill>
                          <a:effectLst/>
                          <a:latin typeface="Arial" panose="020B0604020202020204" pitchFamily="34" charset="0"/>
                          <a:cs typeface="Arial" panose="020B0604020202020204" pitchFamily="34" charset="0"/>
                        </a:rPr>
                        <a:t>2DE PRO</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2337</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1473</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3810</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1737</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1093</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2830</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1966</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1282</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3248</a:t>
                      </a:r>
                    </a:p>
                  </a:txBody>
                  <a:tcPr marL="9525" marR="9525" marT="9525" marB="0" anchor="ctr">
                    <a:solidFill>
                      <a:schemeClr val="accent1"/>
                    </a:solidFill>
                  </a:tcPr>
                </a:tc>
                <a:extLst>
                  <a:ext uri="{0D108BD9-81ED-4DB2-BD59-A6C34878D82A}">
                    <a16:rowId xmlns:a16="http://schemas.microsoft.com/office/drawing/2014/main" val="2240926785"/>
                  </a:ext>
                </a:extLst>
              </a:tr>
              <a:tr h="358051">
                <a:tc>
                  <a:txBody>
                    <a:bodyPr/>
                    <a:lstStyle/>
                    <a:p>
                      <a:pPr algn="l" fontAlgn="b"/>
                      <a:r>
                        <a:rPr lang="fr-FR" sz="900" b="1" i="0" u="none" strike="noStrike" dirty="0">
                          <a:solidFill>
                            <a:schemeClr val="tx1"/>
                          </a:solidFill>
                          <a:effectLst/>
                          <a:latin typeface="Arial" panose="020B0604020202020204" pitchFamily="34" charset="0"/>
                          <a:cs typeface="Arial" panose="020B0604020202020204" pitchFamily="34" charset="0"/>
                        </a:rPr>
                        <a:t>Agricole</a:t>
                      </a:r>
                    </a:p>
                  </a:txBody>
                  <a:tcPr marL="9525" marR="9525" marT="9525" marB="0" anchor="ctr">
                    <a:solidFill>
                      <a:schemeClr val="accent1">
                        <a:lumMod val="40000"/>
                        <a:lumOff val="60000"/>
                      </a:schemeClr>
                    </a:solidFill>
                  </a:tcPr>
                </a:tc>
                <a:tc>
                  <a:txBody>
                    <a:bodyPr/>
                    <a:lstStyle/>
                    <a:p>
                      <a:pPr algn="r" fontAlgn="b"/>
                      <a:r>
                        <a:rPr lang="fr-FR" sz="900" b="1" i="0" u="none" strike="noStrike">
                          <a:solidFill>
                            <a:srgbClr val="000000"/>
                          </a:solidFill>
                          <a:effectLst/>
                          <a:latin typeface="Arial" panose="020B0604020202020204" pitchFamily="34" charset="0"/>
                          <a:cs typeface="Arial" panose="020B0604020202020204" pitchFamily="34" charset="0"/>
                        </a:rPr>
                        <a:t>181</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324</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505</a:t>
                      </a:r>
                    </a:p>
                  </a:txBody>
                  <a:tcPr marL="9525" marR="9525" marT="9525" marB="0" anchor="ctr">
                    <a:solidFill>
                      <a:schemeClr val="accent1"/>
                    </a:solidFill>
                  </a:tcPr>
                </a:tc>
                <a:tc>
                  <a:txBody>
                    <a:bodyPr/>
                    <a:lstStyle/>
                    <a:p>
                      <a:pPr algn="r" fontAlgn="b"/>
                      <a:r>
                        <a:rPr lang="fr-FR" sz="900" b="1" i="0" u="none" strike="noStrike">
                          <a:solidFill>
                            <a:srgbClr val="000000"/>
                          </a:solidFill>
                          <a:effectLst/>
                          <a:latin typeface="Arial" panose="020B0604020202020204" pitchFamily="34" charset="0"/>
                          <a:cs typeface="Arial" panose="020B0604020202020204" pitchFamily="34" charset="0"/>
                        </a:rPr>
                        <a:t>127</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209</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336</a:t>
                      </a:r>
                    </a:p>
                  </a:txBody>
                  <a:tcPr marL="9525" marR="9525" marT="9525" marB="0" anchor="ctr">
                    <a:solidFill>
                      <a:schemeClr val="accent1"/>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141</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rgbClr val="000000"/>
                          </a:solidFill>
                          <a:effectLst/>
                          <a:latin typeface="Arial" panose="020B0604020202020204" pitchFamily="34" charset="0"/>
                          <a:cs typeface="Arial" panose="020B0604020202020204" pitchFamily="34" charset="0"/>
                        </a:rPr>
                        <a:t>247</a:t>
                      </a:r>
                    </a:p>
                  </a:txBody>
                  <a:tcPr marL="9525" marR="9525" marT="9525" marB="0" anchor="ctr">
                    <a:solidFill>
                      <a:schemeClr val="accent1">
                        <a:lumMod val="40000"/>
                        <a:lumOff val="60000"/>
                      </a:schemeClr>
                    </a:solidFill>
                  </a:tcPr>
                </a:tc>
                <a:tc>
                  <a:txBody>
                    <a:bodyPr/>
                    <a:lstStyle/>
                    <a:p>
                      <a:pPr algn="r" fontAlgn="b"/>
                      <a:r>
                        <a:rPr lang="fr-FR" sz="900" b="1" i="0" u="none" strike="noStrike" dirty="0">
                          <a:solidFill>
                            <a:schemeClr val="bg1"/>
                          </a:solidFill>
                          <a:effectLst/>
                          <a:latin typeface="Arial" panose="020B0604020202020204" pitchFamily="34" charset="0"/>
                          <a:cs typeface="Arial" panose="020B0604020202020204" pitchFamily="34" charset="0"/>
                        </a:rPr>
                        <a:t>388</a:t>
                      </a:r>
                    </a:p>
                  </a:txBody>
                  <a:tcPr marL="9525" marR="9525" marT="9525" marB="0" anchor="ctr">
                    <a:solidFill>
                      <a:schemeClr val="accent1"/>
                    </a:solidFill>
                  </a:tcPr>
                </a:tc>
                <a:extLst>
                  <a:ext uri="{0D108BD9-81ED-4DB2-BD59-A6C34878D82A}">
                    <a16:rowId xmlns:a16="http://schemas.microsoft.com/office/drawing/2014/main" val="1236191510"/>
                  </a:ext>
                </a:extLst>
              </a:tr>
              <a:tr h="358051">
                <a:tc>
                  <a:txBody>
                    <a:bodyPr/>
                    <a:lstStyle/>
                    <a:p>
                      <a:pPr algn="r" fontAlgn="b"/>
                      <a:r>
                        <a:rPr lang="fr-FR" sz="900" b="0" i="0" u="none" strike="noStrike" dirty="0">
                          <a:solidFill>
                            <a:schemeClr val="tx1"/>
                          </a:solidFill>
                          <a:effectLst/>
                          <a:latin typeface="Arial" panose="020B0604020202020204" pitchFamily="34" charset="0"/>
                          <a:cs typeface="Arial" panose="020B0604020202020204" pitchFamily="34" charset="0"/>
                        </a:rPr>
                        <a:t>1CAP2A</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solidFill>
                      <a:schemeClr val="accent1">
                        <a:lumMod val="20000"/>
                        <a:lumOff val="80000"/>
                      </a:schemeClr>
                    </a:solidFill>
                  </a:tcPr>
                </a:tc>
                <a:tc>
                  <a:txBody>
                    <a:bodyPr/>
                    <a:lstStyle/>
                    <a:p>
                      <a:pPr algn="r" fontAlgn="b"/>
                      <a:r>
                        <a:rPr lang="fr-FR" sz="900" b="0" i="0" u="none" strike="noStrike">
                          <a:solidFill>
                            <a:srgbClr val="000000"/>
                          </a:solidFill>
                          <a:effectLst/>
                          <a:latin typeface="Arial" panose="020B0604020202020204" pitchFamily="34" charset="0"/>
                          <a:cs typeface="Arial" panose="020B0604020202020204" pitchFamily="34" charset="0"/>
                        </a:rPr>
                        <a:t>107</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133</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35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44</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42</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53</a:t>
                      </a:r>
                    </a:p>
                  </a:txBody>
                  <a:tcPr marL="9525" marR="9525" marT="9525" marB="0" anchor="ctr">
                    <a:solidFill>
                      <a:schemeClr val="accent1"/>
                    </a:solidFill>
                  </a:tcPr>
                </a:tc>
                <a:extLst>
                  <a:ext uri="{0D108BD9-81ED-4DB2-BD59-A6C34878D82A}">
                    <a16:rowId xmlns:a16="http://schemas.microsoft.com/office/drawing/2014/main" val="1890833295"/>
                  </a:ext>
                </a:extLst>
              </a:tr>
              <a:tr h="358051">
                <a:tc>
                  <a:txBody>
                    <a:bodyPr/>
                    <a:lstStyle/>
                    <a:p>
                      <a:pPr algn="r" fontAlgn="b"/>
                      <a:r>
                        <a:rPr lang="fr-FR" sz="900" b="0" i="0" u="none" strike="noStrike">
                          <a:solidFill>
                            <a:schemeClr val="tx1"/>
                          </a:solidFill>
                          <a:effectLst/>
                          <a:latin typeface="Arial" panose="020B0604020202020204" pitchFamily="34" charset="0"/>
                          <a:cs typeface="Arial" panose="020B0604020202020204" pitchFamily="34" charset="0"/>
                        </a:rPr>
                        <a:t>2DE PROA</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155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217</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372</a:t>
                      </a:r>
                    </a:p>
                  </a:txBody>
                  <a:tcPr marL="9525" marR="9525" marT="9525" marB="0" anchor="ctr">
                    <a:solidFill>
                      <a:schemeClr val="accent1"/>
                    </a:solidFill>
                  </a:tcPr>
                </a:tc>
                <a:tc>
                  <a:txBody>
                    <a:bodyPr/>
                    <a:lstStyle/>
                    <a:p>
                      <a:pPr algn="r" fontAlgn="b"/>
                      <a:r>
                        <a:rPr lang="fr-FR" sz="900" b="0" i="0" u="none" strike="noStrike">
                          <a:solidFill>
                            <a:srgbClr val="000000"/>
                          </a:solidFill>
                          <a:effectLst/>
                          <a:latin typeface="Arial" panose="020B0604020202020204" pitchFamily="34" charset="0"/>
                          <a:cs typeface="Arial" panose="020B0604020202020204" pitchFamily="34" charset="0"/>
                        </a:rPr>
                        <a:t>118</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174</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292</a:t>
                      </a:r>
                    </a:p>
                  </a:txBody>
                  <a:tcPr marL="9525" marR="9525" marT="9525" marB="0" anchor="ctr">
                    <a:solidFill>
                      <a:schemeClr val="accent1"/>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130</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rgbClr val="000000"/>
                          </a:solidFill>
                          <a:effectLst/>
                          <a:latin typeface="Arial" panose="020B0604020202020204" pitchFamily="34" charset="0"/>
                          <a:cs typeface="Arial" panose="020B0604020202020204" pitchFamily="34" charset="0"/>
                        </a:rPr>
                        <a:t>205</a:t>
                      </a:r>
                    </a:p>
                  </a:txBody>
                  <a:tcPr marL="9525" marR="9525" marT="9525" marB="0" anchor="ctr">
                    <a:solidFill>
                      <a:schemeClr val="accent1">
                        <a:lumMod val="20000"/>
                        <a:lumOff val="80000"/>
                      </a:schemeClr>
                    </a:solidFill>
                  </a:tcPr>
                </a:tc>
                <a:tc>
                  <a:txBody>
                    <a:bodyPr/>
                    <a:lstStyle/>
                    <a:p>
                      <a:pPr algn="r" fontAlgn="b"/>
                      <a:r>
                        <a:rPr lang="fr-FR" sz="900" b="0" i="0" u="none" strike="noStrike" dirty="0">
                          <a:solidFill>
                            <a:schemeClr val="bg1"/>
                          </a:solidFill>
                          <a:effectLst/>
                          <a:latin typeface="Arial" panose="020B0604020202020204" pitchFamily="34" charset="0"/>
                          <a:cs typeface="Arial" panose="020B0604020202020204" pitchFamily="34" charset="0"/>
                        </a:rPr>
                        <a:t>335</a:t>
                      </a:r>
                    </a:p>
                  </a:txBody>
                  <a:tcPr marL="9525" marR="9525" marT="9525" marB="0" anchor="ctr">
                    <a:solidFill>
                      <a:schemeClr val="accent1"/>
                    </a:solidFill>
                  </a:tcPr>
                </a:tc>
                <a:extLst>
                  <a:ext uri="{0D108BD9-81ED-4DB2-BD59-A6C34878D82A}">
                    <a16:rowId xmlns:a16="http://schemas.microsoft.com/office/drawing/2014/main" val="1089498669"/>
                  </a:ext>
                </a:extLst>
              </a:tr>
              <a:tr h="358051">
                <a:tc>
                  <a:txBody>
                    <a:bodyPr/>
                    <a:lstStyle/>
                    <a:p>
                      <a:pPr algn="l" fontAlgn="b"/>
                      <a:r>
                        <a:rPr lang="fr-FR" sz="900" b="1" i="0" u="none" strike="noStrike" dirty="0">
                          <a:solidFill>
                            <a:schemeClr val="tx1"/>
                          </a:solidFill>
                          <a:effectLst/>
                          <a:latin typeface="Arial" panose="020B0604020202020204" pitchFamily="34" charset="0"/>
                          <a:cs typeface="Arial" panose="020B0604020202020204" pitchFamily="34" charset="0"/>
                        </a:rPr>
                        <a:t>Académie</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3923</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6961</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10 884</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2651</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4651</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7302</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3073</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5581</a:t>
                      </a:r>
                    </a:p>
                  </a:txBody>
                  <a:tcPr marL="9525" marR="9525" marT="9525" marB="0" anchor="ctr">
                    <a:solidFill>
                      <a:srgbClr val="4F97BF"/>
                    </a:solidFill>
                  </a:tcPr>
                </a:tc>
                <a:tc>
                  <a:txBody>
                    <a:bodyPr/>
                    <a:lstStyle/>
                    <a:p>
                      <a:pPr algn="r" fontAlgn="b"/>
                      <a:r>
                        <a:rPr lang="fr-FR" sz="900" b="1" i="0" u="none" strike="noStrike" dirty="0">
                          <a:solidFill>
                            <a:schemeClr val="tx1"/>
                          </a:solidFill>
                          <a:effectLst/>
                          <a:latin typeface="Arial" panose="020B0604020202020204" pitchFamily="34" charset="0"/>
                          <a:cs typeface="Arial" panose="020B0604020202020204" pitchFamily="34" charset="0"/>
                        </a:rPr>
                        <a:t>8654</a:t>
                      </a:r>
                    </a:p>
                  </a:txBody>
                  <a:tcPr marL="9525" marR="9525" marT="9525" marB="0" anchor="ctr">
                    <a:solidFill>
                      <a:srgbClr val="4F97BF"/>
                    </a:solidFill>
                  </a:tcPr>
                </a:tc>
                <a:extLst>
                  <a:ext uri="{0D108BD9-81ED-4DB2-BD59-A6C34878D82A}">
                    <a16:rowId xmlns:a16="http://schemas.microsoft.com/office/drawing/2014/main" val="2461561415"/>
                  </a:ext>
                </a:extLst>
              </a:tr>
            </a:tbl>
          </a:graphicData>
        </a:graphic>
      </p:graphicFrame>
      <p:sp>
        <p:nvSpPr>
          <p:cNvPr id="4" name="Espace réservé de la date 3">
            <a:extLst>
              <a:ext uri="{FF2B5EF4-FFF2-40B4-BE49-F238E27FC236}">
                <a16:creationId xmlns:a16="http://schemas.microsoft.com/office/drawing/2014/main" id="{A966EE53-2A52-44EE-A860-22F573232BE9}"/>
              </a:ext>
            </a:extLst>
          </p:cNvPr>
          <p:cNvSpPr>
            <a:spLocks noGrp="1"/>
          </p:cNvSpPr>
          <p:nvPr>
            <p:ph type="dt" sz="half" idx="10"/>
          </p:nvPr>
        </p:nvSpPr>
        <p:spPr/>
        <p:txBody>
          <a:bodyPr/>
          <a:lstStyle/>
          <a:p>
            <a:pPr algn="r"/>
            <a:fld id="{11D580B6-9557-406A-AC4F-54AE06BC3E24}"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85E95284-738F-4357-9D1D-E080C16CE1F0}"/>
              </a:ext>
            </a:extLst>
          </p:cNvPr>
          <p:cNvSpPr>
            <a:spLocks noGrp="1"/>
          </p:cNvSpPr>
          <p:nvPr>
            <p:ph type="ftr" sz="quarter" idx="11"/>
          </p:nvPr>
        </p:nvSpPr>
        <p:spPr/>
        <p:txBody>
          <a:bodyPr/>
          <a:lstStyle/>
          <a:p>
            <a:r>
              <a:rPr lang="fr-FR"/>
              <a:t>DRAIO Aix-Marseille - pôle procédures</a:t>
            </a:r>
            <a:endParaRPr lang="fr-FR" dirty="0"/>
          </a:p>
        </p:txBody>
      </p:sp>
      <p:sp>
        <p:nvSpPr>
          <p:cNvPr id="6" name="Espace réservé du numéro de diapositive 5">
            <a:extLst>
              <a:ext uri="{FF2B5EF4-FFF2-40B4-BE49-F238E27FC236}">
                <a16:creationId xmlns:a16="http://schemas.microsoft.com/office/drawing/2014/main" id="{8F0040AF-0F67-4E33-8ADC-9E67228569CF}"/>
              </a:ext>
            </a:extLst>
          </p:cNvPr>
          <p:cNvSpPr>
            <a:spLocks noGrp="1"/>
          </p:cNvSpPr>
          <p:nvPr>
            <p:ph type="sldNum" sz="quarter" idx="12"/>
          </p:nvPr>
        </p:nvSpPr>
        <p:spPr/>
        <p:txBody>
          <a:bodyPr/>
          <a:lstStyle/>
          <a:p>
            <a:fld id="{733122C9-A0B9-462F-8757-0847AD287B63}" type="slidenum">
              <a:rPr lang="fr-FR" smtClean="0"/>
              <a:pPr/>
              <a:t>25</a:t>
            </a:fld>
            <a:endParaRPr lang="fr-FR" dirty="0"/>
          </a:p>
        </p:txBody>
      </p:sp>
      <p:sp>
        <p:nvSpPr>
          <p:cNvPr id="10" name="Rectangle 9">
            <a:extLst>
              <a:ext uri="{FF2B5EF4-FFF2-40B4-BE49-F238E27FC236}">
                <a16:creationId xmlns:a16="http://schemas.microsoft.com/office/drawing/2014/main" id="{D42B5BB0-33F7-44D7-928A-55683242226F}"/>
              </a:ext>
            </a:extLst>
          </p:cNvPr>
          <p:cNvSpPr/>
          <p:nvPr/>
        </p:nvSpPr>
        <p:spPr>
          <a:xfrm>
            <a:off x="681038" y="5747048"/>
            <a:ext cx="8777274" cy="584775"/>
          </a:xfrm>
          <a:prstGeom prst="rect">
            <a:avLst/>
          </a:prstGeom>
        </p:spPr>
        <p:txBody>
          <a:bodyPr wrap="square">
            <a:spAutoFit/>
          </a:bodyPr>
          <a:lstStyle/>
          <a:p>
            <a:pPr algn="just"/>
            <a:r>
              <a:rPr lang="fr-FR" sz="800" dirty="0">
                <a:latin typeface="Arial" panose="020B0604020202020204" pitchFamily="34" charset="0"/>
                <a:cs typeface="Arial" panose="020B0604020202020204" pitchFamily="34" charset="0"/>
              </a:rPr>
              <a:t>Lecture : Dans le secteur de la production, la répartition reste majoritairement masculine en terme de vœux. Toutefois, avec un nombre de vœux nettement inférieur, les filles obtiennent proportionnellement plus satisfaction que les garçons que ce soit en CAP (95,4% contre 70,5%) ou Bac Pro (90,9% contre 88,5%). </a:t>
            </a:r>
          </a:p>
          <a:p>
            <a:pPr algn="just"/>
            <a:r>
              <a:rPr lang="fr-FR" sz="800" dirty="0">
                <a:latin typeface="Arial" panose="020B0604020202020204" pitchFamily="34" charset="0"/>
                <a:cs typeface="Arial" panose="020B0604020202020204" pitchFamily="34" charset="0"/>
              </a:rPr>
              <a:t>La répartition est moins tranchée sur les formations des services avec 60,9% des vœux chez les filles et  39,1% des vœux chez les garçons. L’affectation en CAP est plus forte chez les garçons avec 63% d’affectés sur l’ensemble des vœux des garçons contre 54% chez les filles. La différence est moins importante en bac pro (87% chez les garçons et 84% chez les filles).</a:t>
            </a:r>
          </a:p>
        </p:txBody>
      </p:sp>
    </p:spTree>
    <p:extLst>
      <p:ext uri="{BB962C8B-B14F-4D97-AF65-F5344CB8AC3E}">
        <p14:creationId xmlns:p14="http://schemas.microsoft.com/office/powerpoint/2010/main" val="962231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a:graphicFrameLocks/>
          </p:cNvGraphicFramePr>
          <p:nvPr>
            <p:extLst>
              <p:ext uri="{D42A27DB-BD31-4B8C-83A1-F6EECF244321}">
                <p14:modId xmlns:p14="http://schemas.microsoft.com/office/powerpoint/2010/main" val="104007965"/>
              </p:ext>
            </p:extLst>
          </p:nvPr>
        </p:nvGraphicFramePr>
        <p:xfrm>
          <a:off x="4953001" y="1817432"/>
          <a:ext cx="3990004" cy="3723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2375350805"/>
              </p:ext>
            </p:extLst>
          </p:nvPr>
        </p:nvGraphicFramePr>
        <p:xfrm>
          <a:off x="830879" y="1817432"/>
          <a:ext cx="4122121" cy="3723625"/>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p:cNvSpPr txBox="1"/>
          <p:nvPr/>
        </p:nvSpPr>
        <p:spPr>
          <a:xfrm>
            <a:off x="681037" y="5571521"/>
            <a:ext cx="8496944" cy="784830"/>
          </a:xfrm>
          <a:prstGeom prst="rect">
            <a:avLst/>
          </a:prstGeom>
          <a:noFill/>
        </p:spPr>
        <p:txBody>
          <a:bodyPr wrap="square" rtlCol="0">
            <a:spAutoFit/>
          </a:bodyPr>
          <a:lstStyle/>
          <a:p>
            <a:pPr algn="just"/>
            <a:r>
              <a:rPr lang="fr-FR" sz="900" dirty="0">
                <a:latin typeface="Arial" panose="020B0604020202020204" pitchFamily="34" charset="0"/>
                <a:cs typeface="Arial" panose="020B0604020202020204" pitchFamily="34" charset="0"/>
              </a:rPr>
              <a:t>Lecture : </a:t>
            </a:r>
          </a:p>
          <a:p>
            <a:pPr marL="171450" indent="-171450" algn="just">
              <a:buFontTx/>
              <a:buChar char="-"/>
            </a:pPr>
            <a:r>
              <a:rPr lang="fr-FR" sz="900" dirty="0">
                <a:latin typeface="Arial" panose="020B0604020202020204" pitchFamily="34" charset="0"/>
                <a:cs typeface="Arial" panose="020B0604020202020204" pitchFamily="34" charset="0"/>
              </a:rPr>
              <a:t>En CAP, sur 100 garçons affectés, 77,2% sont en CAP du secteur de la production, 22,5% en services et 0,3% en agricole. Sur 100 filles, 34,7% sont en production, 63,9% en services et 1,3% en agricole.</a:t>
            </a:r>
          </a:p>
          <a:p>
            <a:pPr marL="171450" indent="-171450" algn="just">
              <a:buFontTx/>
              <a:buChar char="-"/>
            </a:pPr>
            <a:r>
              <a:rPr lang="fr-FR" sz="900" dirty="0">
                <a:latin typeface="Arial" panose="020B0604020202020204" pitchFamily="34" charset="0"/>
                <a:cs typeface="Arial" panose="020B0604020202020204" pitchFamily="34" charset="0"/>
              </a:rPr>
              <a:t>En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pro, sur 100 garçons affectés, 62,2% sont en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pro Production. 37,5% sont en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pro Services et 0,3% en 2</a:t>
            </a:r>
            <a:r>
              <a:rPr lang="fr-FR" sz="900" baseline="30000" dirty="0">
                <a:latin typeface="Arial" panose="020B0604020202020204" pitchFamily="34" charset="0"/>
                <a:cs typeface="Arial" panose="020B0604020202020204" pitchFamily="34" charset="0"/>
              </a:rPr>
              <a:t>nde</a:t>
            </a:r>
            <a:r>
              <a:rPr lang="fr-FR" sz="900" dirty="0">
                <a:latin typeface="Arial" panose="020B0604020202020204" pitchFamily="34" charset="0"/>
                <a:cs typeface="Arial" panose="020B0604020202020204" pitchFamily="34" charset="0"/>
              </a:rPr>
              <a:t> pro Agricole. Sur 100 filles, 8,2% sont en production, 88,6% en services et 3,2% en agricole.</a:t>
            </a:r>
          </a:p>
        </p:txBody>
      </p:sp>
      <p:sp>
        <p:nvSpPr>
          <p:cNvPr id="12" name="Titre 3"/>
          <p:cNvSpPr txBox="1">
            <a:spLocks/>
          </p:cNvSpPr>
          <p:nvPr/>
        </p:nvSpPr>
        <p:spPr bwMode="gray">
          <a:xfrm>
            <a:off x="830879" y="601550"/>
            <a:ext cx="8112125" cy="960000"/>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pPr defTabSz="914400">
              <a:lnSpc>
                <a:spcPct val="100000"/>
              </a:lnSpc>
              <a:spcBef>
                <a:spcPts val="0"/>
              </a:spcBef>
            </a:pPr>
            <a:r>
              <a:rPr lang="fr-FR" sz="2400" b="0" dirty="0">
                <a:solidFill>
                  <a:srgbClr val="00006D"/>
                </a:solidFill>
              </a:rPr>
              <a:t>Attractivité des formations post-3</a:t>
            </a:r>
            <a:r>
              <a:rPr lang="fr-FR" sz="2400" b="0" baseline="30000" dirty="0">
                <a:solidFill>
                  <a:srgbClr val="00006D"/>
                </a:solidFill>
              </a:rPr>
              <a:t>e</a:t>
            </a:r>
            <a:r>
              <a:rPr lang="fr-FR" sz="2400" b="0" dirty="0">
                <a:solidFill>
                  <a:srgbClr val="00006D"/>
                </a:solidFill>
              </a:rPr>
              <a:t> en voie professionnelle par secteurs d’activités et par genre</a:t>
            </a:r>
            <a:br>
              <a:rPr lang="fr-FR" b="0" dirty="0">
                <a:solidFill>
                  <a:prstClr val="black"/>
                </a:solidFill>
              </a:rPr>
            </a:br>
            <a:r>
              <a:rPr lang="fr-FR" sz="1000" b="0" i="1" dirty="0">
                <a:solidFill>
                  <a:prstClr val="black"/>
                </a:solidFill>
              </a:rPr>
              <a:t>Source : </a:t>
            </a:r>
            <a:r>
              <a:rPr lang="fr-FR" sz="1000" b="0" i="1" dirty="0" err="1">
                <a:solidFill>
                  <a:prstClr val="black"/>
                </a:solidFill>
              </a:rPr>
              <a:t>Affelnet</a:t>
            </a:r>
            <a:r>
              <a:rPr lang="fr-FR" sz="1000" b="0" i="1" dirty="0">
                <a:solidFill>
                  <a:prstClr val="black"/>
                </a:solidFill>
              </a:rPr>
              <a:t> Lycée 2021 - Bilan 1er Tour FG 2021.09.28</a:t>
            </a:r>
            <a:endParaRPr lang="fr-FR" sz="1000" b="0" i="1" dirty="0"/>
          </a:p>
          <a:p>
            <a:pPr defTabSz="914400">
              <a:lnSpc>
                <a:spcPct val="100000"/>
              </a:lnSpc>
              <a:spcBef>
                <a:spcPts val="0"/>
              </a:spcBef>
            </a:pPr>
            <a:br>
              <a:rPr lang="fr-FR" sz="975" b="0" dirty="0">
                <a:solidFill>
                  <a:srgbClr val="000000"/>
                </a:solidFill>
                <a:ea typeface="+mn-ea"/>
              </a:rPr>
            </a:br>
            <a:endParaRPr lang="fr-FR" sz="2000" b="0" dirty="0"/>
          </a:p>
        </p:txBody>
      </p:sp>
      <p:sp>
        <p:nvSpPr>
          <p:cNvPr id="4" name="Espace réservé de la date 3">
            <a:extLst>
              <a:ext uri="{FF2B5EF4-FFF2-40B4-BE49-F238E27FC236}">
                <a16:creationId xmlns:a16="http://schemas.microsoft.com/office/drawing/2014/main" id="{8CCED26F-6D7D-4E2B-899B-186CBAD9EF89}"/>
              </a:ext>
            </a:extLst>
          </p:cNvPr>
          <p:cNvSpPr>
            <a:spLocks noGrp="1"/>
          </p:cNvSpPr>
          <p:nvPr>
            <p:ph type="dt" sz="half" idx="10"/>
          </p:nvPr>
        </p:nvSpPr>
        <p:spPr/>
        <p:txBody>
          <a:bodyPr/>
          <a:lstStyle/>
          <a:p>
            <a:pPr algn="r"/>
            <a:fld id="{D4A4C1F2-125E-4B19-995F-26CA1F3A3084}" type="datetime1">
              <a:rPr lang="fr-FR" cap="all" smtClean="0"/>
              <a:t>12/05/2022</a:t>
            </a:fld>
            <a:endParaRPr lang="fr-FR" cap="all" dirty="0"/>
          </a:p>
        </p:txBody>
      </p:sp>
      <p:sp>
        <p:nvSpPr>
          <p:cNvPr id="5" name="Espace réservé du pied de page 4">
            <a:extLst>
              <a:ext uri="{FF2B5EF4-FFF2-40B4-BE49-F238E27FC236}">
                <a16:creationId xmlns:a16="http://schemas.microsoft.com/office/drawing/2014/main" id="{64C91AA8-6D1C-40AF-9F60-8A4D35D066DF}"/>
              </a:ext>
            </a:extLst>
          </p:cNvPr>
          <p:cNvSpPr>
            <a:spLocks noGrp="1"/>
          </p:cNvSpPr>
          <p:nvPr>
            <p:ph type="ftr" sz="quarter" idx="11"/>
          </p:nvPr>
        </p:nvSpPr>
        <p:spPr/>
        <p:txBody>
          <a:bodyPr/>
          <a:lstStyle/>
          <a:p>
            <a:r>
              <a:rPr lang="fr-FR"/>
              <a:t>DRAIO Aix-Marseille - pôle procédures</a:t>
            </a:r>
            <a:endParaRPr lang="fr-FR" dirty="0"/>
          </a:p>
        </p:txBody>
      </p:sp>
      <p:sp>
        <p:nvSpPr>
          <p:cNvPr id="8" name="Espace réservé du numéro de diapositive 7">
            <a:extLst>
              <a:ext uri="{FF2B5EF4-FFF2-40B4-BE49-F238E27FC236}">
                <a16:creationId xmlns:a16="http://schemas.microsoft.com/office/drawing/2014/main" id="{FC87C8D2-83DF-4C06-9904-6123F5700CEC}"/>
              </a:ext>
            </a:extLst>
          </p:cNvPr>
          <p:cNvSpPr>
            <a:spLocks noGrp="1"/>
          </p:cNvSpPr>
          <p:nvPr>
            <p:ph type="sldNum" sz="quarter" idx="12"/>
          </p:nvPr>
        </p:nvSpPr>
        <p:spPr/>
        <p:txBody>
          <a:bodyPr/>
          <a:lstStyle/>
          <a:p>
            <a:fld id="{733122C9-A0B9-462F-8757-0847AD287B63}" type="slidenum">
              <a:rPr lang="fr-FR" smtClean="0"/>
              <a:pPr/>
              <a:t>26</a:t>
            </a:fld>
            <a:endParaRPr lang="fr-FR" dirty="0"/>
          </a:p>
        </p:txBody>
      </p:sp>
    </p:spTree>
    <p:extLst>
      <p:ext uri="{BB962C8B-B14F-4D97-AF65-F5344CB8AC3E}">
        <p14:creationId xmlns:p14="http://schemas.microsoft.com/office/powerpoint/2010/main" val="1217286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bwMode="gray">
          <a:xfrm>
            <a:off x="824929" y="746079"/>
            <a:ext cx="8112125" cy="461665"/>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r>
              <a:rPr lang="fr-FR" sz="2400" b="0" dirty="0">
                <a:solidFill>
                  <a:srgbClr val="00006D"/>
                </a:solidFill>
              </a:rPr>
              <a:t>Affectation post-2</a:t>
            </a:r>
            <a:r>
              <a:rPr lang="fr-FR" sz="2400" b="0" baseline="30000" dirty="0">
                <a:solidFill>
                  <a:srgbClr val="00006D"/>
                </a:solidFill>
              </a:rPr>
              <a:t>nde</a:t>
            </a:r>
            <a:r>
              <a:rPr lang="fr-FR" sz="2400" b="0" dirty="0">
                <a:solidFill>
                  <a:srgbClr val="00006D"/>
                </a:solidFill>
              </a:rPr>
              <a:t> selon le genre et département </a:t>
            </a:r>
          </a:p>
          <a:p>
            <a:pPr lvl="0">
              <a:lnSpc>
                <a:spcPct val="100000"/>
              </a:lnSpc>
              <a:spcBef>
                <a:spcPts val="0"/>
              </a:spcBef>
              <a:spcAft>
                <a:spcPts val="500"/>
              </a:spcAft>
            </a:pPr>
            <a:r>
              <a:rPr lang="fr-FR" sz="1000" b="0" i="1" dirty="0">
                <a:solidFill>
                  <a:prstClr val="black"/>
                </a:solidFill>
              </a:rPr>
              <a:t>Source : </a:t>
            </a:r>
            <a:r>
              <a:rPr lang="fr-FR" sz="1000" b="0" i="1" dirty="0" err="1">
                <a:solidFill>
                  <a:prstClr val="black"/>
                </a:solidFill>
              </a:rPr>
              <a:t>Affelnet</a:t>
            </a:r>
            <a:r>
              <a:rPr lang="fr-FR" sz="1000" b="0" i="1" dirty="0">
                <a:solidFill>
                  <a:prstClr val="black"/>
                </a:solidFill>
              </a:rPr>
              <a:t> Lycée 2021 - Bilan 1er Tour FG 2021.09.28</a:t>
            </a:r>
            <a:endParaRPr lang="fr-FR" sz="1000" b="0" i="1" dirty="0"/>
          </a:p>
        </p:txBody>
      </p:sp>
      <p:graphicFrame>
        <p:nvGraphicFramePr>
          <p:cNvPr id="12" name="Graphique 11">
            <a:extLst>
              <a:ext uri="{FF2B5EF4-FFF2-40B4-BE49-F238E27FC236}">
                <a16:creationId xmlns:a16="http://schemas.microsoft.com/office/drawing/2014/main" id="{4B7F7B49-81CB-4281-BAB0-92C153F20844}"/>
              </a:ext>
            </a:extLst>
          </p:cNvPr>
          <p:cNvGraphicFramePr>
            <a:graphicFrameLocks/>
          </p:cNvGraphicFramePr>
          <p:nvPr>
            <p:extLst>
              <p:ext uri="{D42A27DB-BD31-4B8C-83A1-F6EECF244321}">
                <p14:modId xmlns:p14="http://schemas.microsoft.com/office/powerpoint/2010/main" val="3021656422"/>
              </p:ext>
            </p:extLst>
          </p:nvPr>
        </p:nvGraphicFramePr>
        <p:xfrm>
          <a:off x="374214" y="1412773"/>
          <a:ext cx="4578785" cy="40262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aphique 12">
            <a:extLst>
              <a:ext uri="{FF2B5EF4-FFF2-40B4-BE49-F238E27FC236}">
                <a16:creationId xmlns:a16="http://schemas.microsoft.com/office/drawing/2014/main" id="{494F75E4-D253-4931-8876-869F575929F8}"/>
              </a:ext>
            </a:extLst>
          </p:cNvPr>
          <p:cNvGraphicFramePr>
            <a:graphicFrameLocks/>
          </p:cNvGraphicFramePr>
          <p:nvPr>
            <p:extLst>
              <p:ext uri="{D42A27DB-BD31-4B8C-83A1-F6EECF244321}">
                <p14:modId xmlns:p14="http://schemas.microsoft.com/office/powerpoint/2010/main" val="863568122"/>
              </p:ext>
            </p:extLst>
          </p:nvPr>
        </p:nvGraphicFramePr>
        <p:xfrm>
          <a:off x="4952999" y="1412770"/>
          <a:ext cx="4572000" cy="4026208"/>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686116D2-29A8-4DBE-9C76-B4AB37753555}"/>
              </a:ext>
            </a:extLst>
          </p:cNvPr>
          <p:cNvSpPr txBox="1"/>
          <p:nvPr/>
        </p:nvSpPr>
        <p:spPr>
          <a:xfrm>
            <a:off x="374214" y="5618919"/>
            <a:ext cx="9150785" cy="646331"/>
          </a:xfrm>
          <a:prstGeom prst="rect">
            <a:avLst/>
          </a:prstGeom>
          <a:noFill/>
        </p:spPr>
        <p:txBody>
          <a:bodyPr wrap="square" rtlCol="0">
            <a:spAutoFit/>
          </a:bodyPr>
          <a:lstStyle/>
          <a:p>
            <a:pPr algn="just"/>
            <a:r>
              <a:rPr lang="fr-FR" sz="900" dirty="0">
                <a:latin typeface="Arial" panose="020B0604020202020204" pitchFamily="34" charset="0"/>
                <a:cs typeface="Arial" panose="020B0604020202020204" pitchFamily="34" charset="0"/>
              </a:rPr>
              <a:t>Lecture : En 1re professionnelle, globalement, la représentation des garçons est plus forte. Par exemple, dans le département des Bouches du Rhône, les garçons représentent 59,7% des affectés contre 40,3% de filles. </a:t>
            </a:r>
          </a:p>
          <a:p>
            <a:pPr algn="just"/>
            <a:r>
              <a:rPr lang="fr-FR" sz="900" dirty="0">
                <a:latin typeface="Arial" panose="020B0604020202020204" pitchFamily="34" charset="0"/>
                <a:cs typeface="Arial" panose="020B0604020202020204" pitchFamily="34" charset="0"/>
              </a:rPr>
              <a:t>En 1</a:t>
            </a:r>
            <a:r>
              <a:rPr lang="fr-FR" sz="900" baseline="30000" dirty="0">
                <a:latin typeface="Arial" panose="020B0604020202020204" pitchFamily="34" charset="0"/>
                <a:cs typeface="Arial" panose="020B0604020202020204" pitchFamily="34" charset="0"/>
              </a:rPr>
              <a:t>re</a:t>
            </a:r>
            <a:r>
              <a:rPr lang="fr-FR" sz="900" dirty="0">
                <a:latin typeface="Arial" panose="020B0604020202020204" pitchFamily="34" charset="0"/>
                <a:cs typeface="Arial" panose="020B0604020202020204" pitchFamily="34" charset="0"/>
              </a:rPr>
              <a:t> technologique, sur l’académie, les différences sont nettement prononcées. Dans le département des HA (05) et du Vaucluse (84), on constate plus de filles que de garçons. Dans les AHP(04) et les BDR (13), les niveaux tendent à l’équilibre.</a:t>
            </a:r>
          </a:p>
        </p:txBody>
      </p:sp>
      <p:sp>
        <p:nvSpPr>
          <p:cNvPr id="3" name="Espace réservé de la date 2">
            <a:extLst>
              <a:ext uri="{FF2B5EF4-FFF2-40B4-BE49-F238E27FC236}">
                <a16:creationId xmlns:a16="http://schemas.microsoft.com/office/drawing/2014/main" id="{D7929135-037C-4CA8-9239-AC8B57969129}"/>
              </a:ext>
            </a:extLst>
          </p:cNvPr>
          <p:cNvSpPr>
            <a:spLocks noGrp="1"/>
          </p:cNvSpPr>
          <p:nvPr>
            <p:ph type="dt" sz="half" idx="10"/>
          </p:nvPr>
        </p:nvSpPr>
        <p:spPr/>
        <p:txBody>
          <a:bodyPr/>
          <a:lstStyle/>
          <a:p>
            <a:pPr algn="r"/>
            <a:fld id="{A312EB19-BEAF-4F4D-B4DF-EBB8DD91E39C}" type="datetime1">
              <a:rPr lang="fr-FR" cap="all" smtClean="0"/>
              <a:t>12/05/2022</a:t>
            </a:fld>
            <a:endParaRPr lang="fr-FR" cap="all" dirty="0"/>
          </a:p>
        </p:txBody>
      </p:sp>
      <p:sp>
        <p:nvSpPr>
          <p:cNvPr id="4" name="Espace réservé du pied de page 3">
            <a:extLst>
              <a:ext uri="{FF2B5EF4-FFF2-40B4-BE49-F238E27FC236}">
                <a16:creationId xmlns:a16="http://schemas.microsoft.com/office/drawing/2014/main" id="{D79EF797-863B-45B0-B54B-515C81FC0DA2}"/>
              </a:ext>
            </a:extLst>
          </p:cNvPr>
          <p:cNvSpPr>
            <a:spLocks noGrp="1"/>
          </p:cNvSpPr>
          <p:nvPr>
            <p:ph type="ftr" sz="quarter" idx="11"/>
          </p:nvPr>
        </p:nvSpPr>
        <p:spPr/>
        <p:txBody>
          <a:bodyPr/>
          <a:lstStyle/>
          <a:p>
            <a:r>
              <a:rPr lang="fr-FR"/>
              <a:t>DRAIO Aix-Marseille - pôle procédures</a:t>
            </a:r>
            <a:endParaRPr lang="fr-FR" dirty="0"/>
          </a:p>
        </p:txBody>
      </p:sp>
      <p:sp>
        <p:nvSpPr>
          <p:cNvPr id="5" name="Espace réservé du numéro de diapositive 4">
            <a:extLst>
              <a:ext uri="{FF2B5EF4-FFF2-40B4-BE49-F238E27FC236}">
                <a16:creationId xmlns:a16="http://schemas.microsoft.com/office/drawing/2014/main" id="{4D963ABE-9814-43D1-8B0F-702A475E0171}"/>
              </a:ext>
            </a:extLst>
          </p:cNvPr>
          <p:cNvSpPr>
            <a:spLocks noGrp="1"/>
          </p:cNvSpPr>
          <p:nvPr>
            <p:ph type="sldNum" sz="quarter" idx="12"/>
          </p:nvPr>
        </p:nvSpPr>
        <p:spPr/>
        <p:txBody>
          <a:bodyPr/>
          <a:lstStyle/>
          <a:p>
            <a:fld id="{733122C9-A0B9-462F-8757-0847AD287B63}" type="slidenum">
              <a:rPr lang="fr-FR" smtClean="0"/>
              <a:pPr/>
              <a:t>27</a:t>
            </a:fld>
            <a:endParaRPr lang="fr-FR" dirty="0"/>
          </a:p>
        </p:txBody>
      </p:sp>
    </p:spTree>
    <p:extLst>
      <p:ext uri="{BB962C8B-B14F-4D97-AF65-F5344CB8AC3E}">
        <p14:creationId xmlns:p14="http://schemas.microsoft.com/office/powerpoint/2010/main" val="1713786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bwMode="gray">
          <a:xfrm>
            <a:off x="824929" y="602607"/>
            <a:ext cx="4704135" cy="461665"/>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r>
              <a:rPr lang="fr-FR" sz="2400" b="0" dirty="0">
                <a:solidFill>
                  <a:srgbClr val="00006D"/>
                </a:solidFill>
              </a:rPr>
              <a:t>Affectation par formation d’origine</a:t>
            </a:r>
          </a:p>
          <a:p>
            <a:pPr lvl="0">
              <a:lnSpc>
                <a:spcPct val="100000"/>
              </a:lnSpc>
              <a:spcBef>
                <a:spcPts val="0"/>
              </a:spcBef>
              <a:spcAft>
                <a:spcPts val="500"/>
              </a:spcAft>
            </a:pPr>
            <a:r>
              <a:rPr lang="fr-FR" sz="800" b="0" i="1" dirty="0">
                <a:solidFill>
                  <a:prstClr val="black"/>
                </a:solidFill>
              </a:rPr>
              <a:t>Source : </a:t>
            </a:r>
            <a:r>
              <a:rPr lang="fr-FR" sz="800" b="0" i="1" dirty="0" err="1">
                <a:solidFill>
                  <a:prstClr val="black"/>
                </a:solidFill>
              </a:rPr>
              <a:t>Affelnet</a:t>
            </a:r>
            <a:r>
              <a:rPr lang="fr-FR" sz="800" b="0" i="1" dirty="0">
                <a:solidFill>
                  <a:prstClr val="black"/>
                </a:solidFill>
              </a:rPr>
              <a:t> Lycée 2021 – extraction 03/11/2021</a:t>
            </a:r>
            <a:endParaRPr lang="fr-FR" sz="800" b="0" i="1" dirty="0"/>
          </a:p>
        </p:txBody>
      </p:sp>
      <p:sp>
        <p:nvSpPr>
          <p:cNvPr id="3" name="Espace réservé de la date 2">
            <a:extLst>
              <a:ext uri="{FF2B5EF4-FFF2-40B4-BE49-F238E27FC236}">
                <a16:creationId xmlns:a16="http://schemas.microsoft.com/office/drawing/2014/main" id="{D7929135-037C-4CA8-9239-AC8B57969129}"/>
              </a:ext>
            </a:extLst>
          </p:cNvPr>
          <p:cNvSpPr>
            <a:spLocks noGrp="1"/>
          </p:cNvSpPr>
          <p:nvPr>
            <p:ph type="dt" sz="half" idx="10"/>
          </p:nvPr>
        </p:nvSpPr>
        <p:spPr/>
        <p:txBody>
          <a:bodyPr/>
          <a:lstStyle/>
          <a:p>
            <a:pPr algn="r"/>
            <a:fld id="{A312EB19-BEAF-4F4D-B4DF-EBB8DD91E39C}" type="datetime1">
              <a:rPr lang="fr-FR" cap="all" smtClean="0"/>
              <a:t>12/05/2022</a:t>
            </a:fld>
            <a:endParaRPr lang="fr-FR" cap="all" dirty="0"/>
          </a:p>
        </p:txBody>
      </p:sp>
      <p:sp>
        <p:nvSpPr>
          <p:cNvPr id="4" name="Espace réservé du pied de page 3">
            <a:extLst>
              <a:ext uri="{FF2B5EF4-FFF2-40B4-BE49-F238E27FC236}">
                <a16:creationId xmlns:a16="http://schemas.microsoft.com/office/drawing/2014/main" id="{D79EF797-863B-45B0-B54B-515C81FC0DA2}"/>
              </a:ext>
            </a:extLst>
          </p:cNvPr>
          <p:cNvSpPr>
            <a:spLocks noGrp="1"/>
          </p:cNvSpPr>
          <p:nvPr>
            <p:ph type="ftr" sz="quarter" idx="11"/>
          </p:nvPr>
        </p:nvSpPr>
        <p:spPr/>
        <p:txBody>
          <a:bodyPr/>
          <a:lstStyle/>
          <a:p>
            <a:r>
              <a:rPr lang="fr-FR"/>
              <a:t>DRAIO Aix-Marseille - pôle procédures</a:t>
            </a:r>
            <a:endParaRPr lang="fr-FR" dirty="0"/>
          </a:p>
        </p:txBody>
      </p:sp>
      <p:sp>
        <p:nvSpPr>
          <p:cNvPr id="5" name="Espace réservé du numéro de diapositive 4">
            <a:extLst>
              <a:ext uri="{FF2B5EF4-FFF2-40B4-BE49-F238E27FC236}">
                <a16:creationId xmlns:a16="http://schemas.microsoft.com/office/drawing/2014/main" id="{4D963ABE-9814-43D1-8B0F-702A475E0171}"/>
              </a:ext>
            </a:extLst>
          </p:cNvPr>
          <p:cNvSpPr>
            <a:spLocks noGrp="1"/>
          </p:cNvSpPr>
          <p:nvPr>
            <p:ph type="sldNum" sz="quarter" idx="12"/>
          </p:nvPr>
        </p:nvSpPr>
        <p:spPr/>
        <p:txBody>
          <a:bodyPr/>
          <a:lstStyle/>
          <a:p>
            <a:fld id="{733122C9-A0B9-462F-8757-0847AD287B63}" type="slidenum">
              <a:rPr lang="fr-FR" smtClean="0"/>
              <a:pPr/>
              <a:t>28</a:t>
            </a:fld>
            <a:endParaRPr lang="fr-FR" dirty="0"/>
          </a:p>
        </p:txBody>
      </p:sp>
      <p:graphicFrame>
        <p:nvGraphicFramePr>
          <p:cNvPr id="6" name="Tableau 5">
            <a:extLst>
              <a:ext uri="{FF2B5EF4-FFF2-40B4-BE49-F238E27FC236}">
                <a16:creationId xmlns:a16="http://schemas.microsoft.com/office/drawing/2014/main" id="{3248D2DE-8CC3-44C2-A629-6B32CC00F837}"/>
              </a:ext>
            </a:extLst>
          </p:cNvPr>
          <p:cNvGraphicFramePr>
            <a:graphicFrameLocks noGrp="1"/>
          </p:cNvGraphicFramePr>
          <p:nvPr>
            <p:extLst>
              <p:ext uri="{D42A27DB-BD31-4B8C-83A1-F6EECF244321}">
                <p14:modId xmlns:p14="http://schemas.microsoft.com/office/powerpoint/2010/main" val="1729569820"/>
              </p:ext>
            </p:extLst>
          </p:nvPr>
        </p:nvGraphicFramePr>
        <p:xfrm>
          <a:off x="811948" y="1810570"/>
          <a:ext cx="5184577" cy="1297305"/>
        </p:xfrm>
        <a:graphic>
          <a:graphicData uri="http://schemas.openxmlformats.org/drawingml/2006/table">
            <a:tbl>
              <a:tblPr/>
              <a:tblGrid>
                <a:gridCol w="1186189">
                  <a:extLst>
                    <a:ext uri="{9D8B030D-6E8A-4147-A177-3AD203B41FA5}">
                      <a16:colId xmlns:a16="http://schemas.microsoft.com/office/drawing/2014/main" val="1936674477"/>
                    </a:ext>
                  </a:extLst>
                </a:gridCol>
                <a:gridCol w="929729">
                  <a:extLst>
                    <a:ext uri="{9D8B030D-6E8A-4147-A177-3AD203B41FA5}">
                      <a16:colId xmlns:a16="http://schemas.microsoft.com/office/drawing/2014/main" val="4050780595"/>
                    </a:ext>
                  </a:extLst>
                </a:gridCol>
                <a:gridCol w="851365">
                  <a:extLst>
                    <a:ext uri="{9D8B030D-6E8A-4147-A177-3AD203B41FA5}">
                      <a16:colId xmlns:a16="http://schemas.microsoft.com/office/drawing/2014/main" val="2553439401"/>
                    </a:ext>
                  </a:extLst>
                </a:gridCol>
                <a:gridCol w="580555">
                  <a:extLst>
                    <a:ext uri="{9D8B030D-6E8A-4147-A177-3AD203B41FA5}">
                      <a16:colId xmlns:a16="http://schemas.microsoft.com/office/drawing/2014/main" val="2420933480"/>
                    </a:ext>
                  </a:extLst>
                </a:gridCol>
                <a:gridCol w="645061">
                  <a:extLst>
                    <a:ext uri="{9D8B030D-6E8A-4147-A177-3AD203B41FA5}">
                      <a16:colId xmlns:a16="http://schemas.microsoft.com/office/drawing/2014/main" val="3230154115"/>
                    </a:ext>
                  </a:extLst>
                </a:gridCol>
                <a:gridCol w="991678">
                  <a:extLst>
                    <a:ext uri="{9D8B030D-6E8A-4147-A177-3AD203B41FA5}">
                      <a16:colId xmlns:a16="http://schemas.microsoft.com/office/drawing/2014/main" val="1878204667"/>
                    </a:ext>
                  </a:extLst>
                </a:gridCol>
              </a:tblGrid>
              <a:tr h="190500">
                <a:tc>
                  <a:txBody>
                    <a:bodyPr/>
                    <a:lstStyle/>
                    <a:p>
                      <a:pPr algn="ctr" fontAlgn="b"/>
                      <a:r>
                        <a:rPr lang="fr-FR" sz="1100" b="1" i="0" u="none" strike="noStrike">
                          <a:solidFill>
                            <a:srgbClr val="203764"/>
                          </a:solidFill>
                          <a:effectLst/>
                          <a:latin typeface="Calibri" panose="020F0502020204030204" pitchFamily="34" charset="0"/>
                        </a:rPr>
                        <a:t>Département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fr-FR" sz="1100" b="1" i="0" u="none" strike="noStrike">
                          <a:solidFill>
                            <a:srgbClr val="203764"/>
                          </a:solidFill>
                          <a:effectLst/>
                          <a:latin typeface="Calibri" panose="020F0502020204030204" pitchFamily="34" charset="0"/>
                        </a:rPr>
                        <a:t>Capacité d'affectation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fr-FR" sz="1100" b="1" i="0" u="none" strike="noStrike" dirty="0">
                          <a:solidFill>
                            <a:srgbClr val="203764"/>
                          </a:solidFill>
                          <a:effectLst/>
                          <a:latin typeface="Calibri" panose="020F0502020204030204" pitchFamily="34" charset="0"/>
                        </a:rPr>
                        <a:t>Nb candidats admis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fr-FR" sz="1100" b="1" i="0" u="none" strike="noStrike">
                          <a:solidFill>
                            <a:srgbClr val="203764"/>
                          </a:solidFill>
                          <a:effectLst/>
                          <a:latin typeface="Calibri" panose="020F0502020204030204" pitchFamily="34" charset="0"/>
                        </a:rPr>
                        <a:t>2NDE GT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fr-FR" sz="1100" b="1" i="0" u="none" strike="noStrike">
                          <a:solidFill>
                            <a:srgbClr val="203764"/>
                          </a:solidFill>
                          <a:effectLst/>
                          <a:latin typeface="Calibri" panose="020F0502020204030204" pitchFamily="34" charset="0"/>
                        </a:rPr>
                        <a:t>2NDE PRO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fr-FR" sz="1100" b="1" i="0" u="none" strike="noStrike" dirty="0">
                          <a:solidFill>
                            <a:srgbClr val="203764"/>
                          </a:solidFill>
                          <a:effectLst/>
                          <a:latin typeface="Calibri" panose="020F0502020204030204" pitchFamily="34" charset="0"/>
                        </a:rPr>
                        <a:t>Autres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4227117"/>
                  </a:ext>
                </a:extLst>
              </a:tr>
              <a:tr h="190500">
                <a:tc>
                  <a:txBody>
                    <a:bodyPr/>
                    <a:lstStyle/>
                    <a:p>
                      <a:pPr algn="ctr" fontAlgn="b"/>
                      <a:r>
                        <a:rPr lang="fr-FR" sz="1100" b="1" i="0" u="none" strike="noStrike" dirty="0">
                          <a:solidFill>
                            <a:srgbClr val="203764"/>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377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1598741"/>
                  </a:ext>
                </a:extLst>
              </a:tr>
              <a:tr h="190500">
                <a:tc>
                  <a:txBody>
                    <a:bodyPr/>
                    <a:lstStyle/>
                    <a:p>
                      <a:pPr algn="ctr" fontAlgn="b"/>
                      <a:r>
                        <a:rPr lang="fr-FR" sz="1100" b="1" i="0" u="none" strike="noStrike" dirty="0">
                          <a:solidFill>
                            <a:srgbClr val="203764"/>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5781220"/>
                  </a:ext>
                </a:extLst>
              </a:tr>
              <a:tr h="190500">
                <a:tc>
                  <a:txBody>
                    <a:bodyPr/>
                    <a:lstStyle/>
                    <a:p>
                      <a:pPr algn="ctr" fontAlgn="b"/>
                      <a:r>
                        <a:rPr lang="fr-FR" sz="1100" b="1" i="0" u="none" strike="noStrike" dirty="0">
                          <a:solidFill>
                            <a:srgbClr val="203764"/>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5199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4071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549806"/>
                  </a:ext>
                </a:extLst>
              </a:tr>
              <a:tr h="190500">
                <a:tc>
                  <a:txBody>
                    <a:bodyPr/>
                    <a:lstStyle/>
                    <a:p>
                      <a:pPr algn="ctr" fontAlgn="b"/>
                      <a:r>
                        <a:rPr lang="fr-FR" sz="1100" b="1" i="0" u="none" strike="noStrike" dirty="0">
                          <a:solidFill>
                            <a:srgbClr val="203764"/>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1789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950661"/>
                  </a:ext>
                </a:extLst>
              </a:tr>
              <a:tr h="190500">
                <a:tc>
                  <a:txBody>
                    <a:bodyPr/>
                    <a:lstStyle/>
                    <a:p>
                      <a:pPr algn="ctr" fontAlgn="b"/>
                      <a:r>
                        <a:rPr lang="fr-FR" sz="1100" b="1" i="0" u="none" strike="noStrike" dirty="0">
                          <a:solidFill>
                            <a:srgbClr val="203764"/>
                          </a:solidFill>
                          <a:effectLst/>
                          <a:latin typeface="Calibri" panose="020F0502020204030204" pitchFamily="34" charset="0"/>
                        </a:rPr>
                        <a:t>Total général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1" i="0" u="none" strike="noStrike" dirty="0">
                          <a:solidFill>
                            <a:srgbClr val="203764"/>
                          </a:solidFill>
                          <a:effectLst/>
                          <a:latin typeface="Calibri" panose="020F0502020204030204" pitchFamily="34" charset="0"/>
                        </a:rPr>
                        <a:t>7734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dirty="0">
                          <a:solidFill>
                            <a:srgbClr val="203764"/>
                          </a:solidFill>
                          <a:effectLst/>
                          <a:latin typeface="Calibri" panose="020F0502020204030204" pitchFamily="34" charset="0"/>
                        </a:rPr>
                        <a:t>6150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dirty="0">
                          <a:solidFill>
                            <a:srgbClr val="203764"/>
                          </a:solidFill>
                          <a:effectLst/>
                          <a:latin typeface="Calibri" panose="020F0502020204030204" pitchFamily="34" charset="0"/>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dirty="0">
                          <a:solidFill>
                            <a:srgbClr val="203764"/>
                          </a:solidFill>
                          <a:effectLst/>
                          <a:latin typeface="Calibri" panose="020F0502020204030204" pitchFamily="34" charset="0"/>
                        </a:rPr>
                        <a:t>5371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dirty="0">
                          <a:solidFill>
                            <a:srgbClr val="203764"/>
                          </a:solidFill>
                          <a:effectLst/>
                          <a:latin typeface="Calibri" panose="020F0502020204030204" pitchFamily="34" charset="0"/>
                        </a:rPr>
                        <a:t>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59556"/>
                  </a:ext>
                </a:extLst>
              </a:tr>
            </a:tbl>
          </a:graphicData>
        </a:graphic>
      </p:graphicFrame>
      <p:sp>
        <p:nvSpPr>
          <p:cNvPr id="15" name="Titre 3">
            <a:extLst>
              <a:ext uri="{FF2B5EF4-FFF2-40B4-BE49-F238E27FC236}">
                <a16:creationId xmlns:a16="http://schemas.microsoft.com/office/drawing/2014/main" id="{AC33BA2B-7C5B-486A-9842-76598D382394}"/>
              </a:ext>
            </a:extLst>
          </p:cNvPr>
          <p:cNvSpPr txBox="1">
            <a:spLocks/>
          </p:cNvSpPr>
          <p:nvPr/>
        </p:nvSpPr>
        <p:spPr bwMode="gray">
          <a:xfrm>
            <a:off x="817413" y="1457775"/>
            <a:ext cx="1751807" cy="245641"/>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r>
              <a:rPr lang="fr-FR" sz="1200" b="0" dirty="0">
                <a:solidFill>
                  <a:srgbClr val="00006D"/>
                </a:solidFill>
              </a:rPr>
              <a:t>- En 1</a:t>
            </a:r>
            <a:r>
              <a:rPr lang="fr-FR" sz="1200" b="0" baseline="30000" dirty="0">
                <a:solidFill>
                  <a:srgbClr val="00006D"/>
                </a:solidFill>
              </a:rPr>
              <a:t>ière </a:t>
            </a:r>
            <a:r>
              <a:rPr lang="fr-FR" sz="1200" b="0" dirty="0">
                <a:solidFill>
                  <a:srgbClr val="00006D"/>
                </a:solidFill>
              </a:rPr>
              <a:t>Professionnelle </a:t>
            </a:r>
          </a:p>
        </p:txBody>
      </p:sp>
      <p:sp>
        <p:nvSpPr>
          <p:cNvPr id="16" name="Titre 3">
            <a:extLst>
              <a:ext uri="{FF2B5EF4-FFF2-40B4-BE49-F238E27FC236}">
                <a16:creationId xmlns:a16="http://schemas.microsoft.com/office/drawing/2014/main" id="{D752E6DB-82C4-4672-A82A-117068408AA6}"/>
              </a:ext>
            </a:extLst>
          </p:cNvPr>
          <p:cNvSpPr txBox="1">
            <a:spLocks/>
          </p:cNvSpPr>
          <p:nvPr/>
        </p:nvSpPr>
        <p:spPr bwMode="gray">
          <a:xfrm>
            <a:off x="844366" y="3732953"/>
            <a:ext cx="1751807" cy="245641"/>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r>
              <a:rPr lang="fr-FR" sz="1200" b="0" dirty="0">
                <a:solidFill>
                  <a:srgbClr val="00006D"/>
                </a:solidFill>
              </a:rPr>
              <a:t>- En 1</a:t>
            </a:r>
            <a:r>
              <a:rPr lang="fr-FR" sz="1200" b="0" baseline="30000" dirty="0">
                <a:solidFill>
                  <a:srgbClr val="00006D"/>
                </a:solidFill>
              </a:rPr>
              <a:t>ière </a:t>
            </a:r>
            <a:r>
              <a:rPr lang="fr-FR" sz="1200" b="0" dirty="0">
                <a:solidFill>
                  <a:srgbClr val="00006D"/>
                </a:solidFill>
              </a:rPr>
              <a:t>année de CAP </a:t>
            </a:r>
          </a:p>
        </p:txBody>
      </p:sp>
      <p:graphicFrame>
        <p:nvGraphicFramePr>
          <p:cNvPr id="8" name="Tableau 7">
            <a:extLst>
              <a:ext uri="{FF2B5EF4-FFF2-40B4-BE49-F238E27FC236}">
                <a16:creationId xmlns:a16="http://schemas.microsoft.com/office/drawing/2014/main" id="{5A8E7A94-3930-491E-AD2D-11FC80B79E8D}"/>
              </a:ext>
            </a:extLst>
          </p:cNvPr>
          <p:cNvGraphicFramePr>
            <a:graphicFrameLocks noGrp="1"/>
          </p:cNvGraphicFramePr>
          <p:nvPr>
            <p:extLst>
              <p:ext uri="{D42A27DB-BD31-4B8C-83A1-F6EECF244321}">
                <p14:modId xmlns:p14="http://schemas.microsoft.com/office/powerpoint/2010/main" val="772102166"/>
              </p:ext>
            </p:extLst>
          </p:nvPr>
        </p:nvGraphicFramePr>
        <p:xfrm>
          <a:off x="844366" y="4209690"/>
          <a:ext cx="5473700" cy="1297305"/>
        </p:xfrm>
        <a:graphic>
          <a:graphicData uri="http://schemas.openxmlformats.org/drawingml/2006/table">
            <a:tbl>
              <a:tblPr/>
              <a:tblGrid>
                <a:gridCol w="978804">
                  <a:extLst>
                    <a:ext uri="{9D8B030D-6E8A-4147-A177-3AD203B41FA5}">
                      <a16:colId xmlns:a16="http://schemas.microsoft.com/office/drawing/2014/main" val="3446129561"/>
                    </a:ext>
                  </a:extLst>
                </a:gridCol>
                <a:gridCol w="1358922">
                  <a:extLst>
                    <a:ext uri="{9D8B030D-6E8A-4147-A177-3AD203B41FA5}">
                      <a16:colId xmlns:a16="http://schemas.microsoft.com/office/drawing/2014/main" val="2454172583"/>
                    </a:ext>
                  </a:extLst>
                </a:gridCol>
                <a:gridCol w="823589">
                  <a:extLst>
                    <a:ext uri="{9D8B030D-6E8A-4147-A177-3AD203B41FA5}">
                      <a16:colId xmlns:a16="http://schemas.microsoft.com/office/drawing/2014/main" val="2283170645"/>
                    </a:ext>
                  </a:extLst>
                </a:gridCol>
                <a:gridCol w="468812">
                  <a:extLst>
                    <a:ext uri="{9D8B030D-6E8A-4147-A177-3AD203B41FA5}">
                      <a16:colId xmlns:a16="http://schemas.microsoft.com/office/drawing/2014/main" val="2221351201"/>
                    </a:ext>
                  </a:extLst>
                </a:gridCol>
                <a:gridCol w="598686">
                  <a:extLst>
                    <a:ext uri="{9D8B030D-6E8A-4147-A177-3AD203B41FA5}">
                      <a16:colId xmlns:a16="http://schemas.microsoft.com/office/drawing/2014/main" val="1169924360"/>
                    </a:ext>
                  </a:extLst>
                </a:gridCol>
                <a:gridCol w="760236">
                  <a:extLst>
                    <a:ext uri="{9D8B030D-6E8A-4147-A177-3AD203B41FA5}">
                      <a16:colId xmlns:a16="http://schemas.microsoft.com/office/drawing/2014/main" val="3916895564"/>
                    </a:ext>
                  </a:extLst>
                </a:gridCol>
                <a:gridCol w="484651">
                  <a:extLst>
                    <a:ext uri="{9D8B030D-6E8A-4147-A177-3AD203B41FA5}">
                      <a16:colId xmlns:a16="http://schemas.microsoft.com/office/drawing/2014/main" val="3325085242"/>
                    </a:ext>
                  </a:extLst>
                </a:gridCol>
              </a:tblGrid>
              <a:tr h="190500">
                <a:tc>
                  <a:txBody>
                    <a:bodyPr/>
                    <a:lstStyle/>
                    <a:p>
                      <a:pPr algn="ctr" fontAlgn="b"/>
                      <a:r>
                        <a:rPr lang="fr-FR" sz="1100" b="1" i="0" u="none" strike="noStrike" dirty="0">
                          <a:solidFill>
                            <a:srgbClr val="203764"/>
                          </a:solidFill>
                          <a:effectLst/>
                          <a:latin typeface="Calibri" panose="020F0502020204030204" pitchFamily="34" charset="0"/>
                        </a:rPr>
                        <a:t>Département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100" b="1" i="0" u="none" strike="noStrike">
                          <a:solidFill>
                            <a:srgbClr val="203764"/>
                          </a:solidFill>
                          <a:effectLst/>
                          <a:latin typeface="Calibri" panose="020F0502020204030204" pitchFamily="34" charset="0"/>
                        </a:rPr>
                        <a:t>Capacité d'affectation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100" b="1" i="0" u="none" strike="noStrike">
                          <a:solidFill>
                            <a:srgbClr val="203764"/>
                          </a:solidFill>
                          <a:effectLst/>
                          <a:latin typeface="Calibri" panose="020F0502020204030204" pitchFamily="34" charset="0"/>
                        </a:rPr>
                        <a:t>Nb candidats admis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100" b="1" i="0" u="none" strike="noStrike">
                          <a:solidFill>
                            <a:srgbClr val="203764"/>
                          </a:solidFill>
                          <a:effectLst/>
                          <a:latin typeface="Calibri" panose="020F0502020204030204" pitchFamily="34" charset="0"/>
                        </a:rPr>
                        <a:t>3EME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100" b="1" i="0" u="none" strike="noStrike">
                          <a:solidFill>
                            <a:srgbClr val="203764"/>
                          </a:solidFill>
                          <a:effectLst/>
                          <a:latin typeface="Calibri" panose="020F0502020204030204" pitchFamily="34" charset="0"/>
                        </a:rPr>
                        <a:t>2NDE GT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100" b="1" i="0" u="none" strike="noStrike">
                          <a:solidFill>
                            <a:srgbClr val="203764"/>
                          </a:solidFill>
                          <a:effectLst/>
                          <a:latin typeface="Calibri" panose="020F0502020204030204" pitchFamily="34" charset="0"/>
                        </a:rPr>
                        <a:t> 2NDE PRO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100" b="1" i="0" u="none" strike="noStrike">
                          <a:solidFill>
                            <a:srgbClr val="203764"/>
                          </a:solidFill>
                          <a:effectLst/>
                          <a:latin typeface="Calibri" panose="020F0502020204030204" pitchFamily="34" charset="0"/>
                        </a:rPr>
                        <a:t>Autres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83948827"/>
                  </a:ext>
                </a:extLst>
              </a:tr>
              <a:tr h="190500">
                <a:tc>
                  <a:txBody>
                    <a:bodyPr/>
                    <a:lstStyle/>
                    <a:p>
                      <a:pPr algn="ctr" fontAlgn="b"/>
                      <a:r>
                        <a:rPr lang="fr-FR" sz="1100" b="1" i="0" u="none" strike="noStrike" dirty="0">
                          <a:solidFill>
                            <a:srgbClr val="203764"/>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743053"/>
                  </a:ext>
                </a:extLst>
              </a:tr>
              <a:tr h="190500">
                <a:tc>
                  <a:txBody>
                    <a:bodyPr/>
                    <a:lstStyle/>
                    <a:p>
                      <a:pPr algn="ctr" fontAlgn="b"/>
                      <a:r>
                        <a:rPr lang="fr-FR" sz="1100" b="1" i="0" u="none" strike="noStrike" dirty="0">
                          <a:solidFill>
                            <a:srgbClr val="203764"/>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843007"/>
                  </a:ext>
                </a:extLst>
              </a:tr>
              <a:tr h="190500">
                <a:tc>
                  <a:txBody>
                    <a:bodyPr/>
                    <a:lstStyle/>
                    <a:p>
                      <a:pPr algn="ctr" fontAlgn="b"/>
                      <a:r>
                        <a:rPr lang="fr-FR" sz="1100" b="1" i="0" u="none" strike="noStrike" dirty="0">
                          <a:solidFill>
                            <a:srgbClr val="203764"/>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2574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1268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817471"/>
                  </a:ext>
                </a:extLst>
              </a:tr>
              <a:tr h="190500">
                <a:tc>
                  <a:txBody>
                    <a:bodyPr/>
                    <a:lstStyle/>
                    <a:p>
                      <a:pPr algn="ctr" fontAlgn="b"/>
                      <a:r>
                        <a:rPr lang="fr-FR" sz="1100" b="1" i="0" u="none" strike="noStrike" dirty="0">
                          <a:solidFill>
                            <a:srgbClr val="203764"/>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0" i="0" u="none" strike="noStrike">
                          <a:solidFill>
                            <a:srgbClr val="000000"/>
                          </a:solidFill>
                          <a:effectLst/>
                          <a:latin typeface="Calibri" panose="020F0502020204030204" pitchFamily="34" charset="0"/>
                        </a:rPr>
                        <a:t>993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218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266228"/>
                  </a:ext>
                </a:extLst>
              </a:tr>
              <a:tr h="190500">
                <a:tc>
                  <a:txBody>
                    <a:bodyPr/>
                    <a:lstStyle/>
                    <a:p>
                      <a:pPr algn="ctr" fontAlgn="b"/>
                      <a:r>
                        <a:rPr lang="fr-FR" sz="1100" b="1" i="0" u="none" strike="noStrike" dirty="0">
                          <a:solidFill>
                            <a:srgbClr val="203764"/>
                          </a:solidFill>
                          <a:effectLst/>
                          <a:latin typeface="Calibri" panose="020F0502020204030204" pitchFamily="34" charset="0"/>
                        </a:rPr>
                        <a:t>Total général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fr-FR" sz="1100" b="1" i="0" u="none" strike="noStrike">
                          <a:solidFill>
                            <a:srgbClr val="203764"/>
                          </a:solidFill>
                          <a:effectLst/>
                          <a:latin typeface="Calibri" panose="020F0502020204030204" pitchFamily="34" charset="0"/>
                        </a:rPr>
                        <a:t>3933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203764"/>
                          </a:solidFill>
                          <a:effectLst/>
                          <a:latin typeface="Calibri" panose="020F0502020204030204" pitchFamily="34" charset="0"/>
                        </a:rPr>
                        <a:t>2894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203764"/>
                          </a:solidFill>
                          <a:effectLst/>
                          <a:latin typeface="Calibri" panose="020F0502020204030204"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203764"/>
                          </a:solidFill>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a:solidFill>
                            <a:srgbClr val="203764"/>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dirty="0">
                          <a:solidFill>
                            <a:srgbClr val="203764"/>
                          </a:solidFill>
                          <a:effectLst/>
                          <a:latin typeface="Calibri" panose="020F0502020204030204" pitchFamily="34" charset="0"/>
                        </a:rPr>
                        <a:t>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514156"/>
                  </a:ext>
                </a:extLst>
              </a:tr>
            </a:tbl>
          </a:graphicData>
        </a:graphic>
      </p:graphicFrame>
      <p:sp>
        <p:nvSpPr>
          <p:cNvPr id="17" name="ZoneTexte 16">
            <a:extLst>
              <a:ext uri="{FF2B5EF4-FFF2-40B4-BE49-F238E27FC236}">
                <a16:creationId xmlns:a16="http://schemas.microsoft.com/office/drawing/2014/main" id="{DB9377E4-56B4-4D18-936B-E400F9E76453}"/>
              </a:ext>
            </a:extLst>
          </p:cNvPr>
          <p:cNvSpPr txBox="1"/>
          <p:nvPr/>
        </p:nvSpPr>
        <p:spPr>
          <a:xfrm>
            <a:off x="693489" y="3223423"/>
            <a:ext cx="7584330" cy="338554"/>
          </a:xfrm>
          <a:prstGeom prst="rect">
            <a:avLst/>
          </a:prstGeom>
          <a:noFill/>
        </p:spPr>
        <p:txBody>
          <a:bodyPr wrap="square" rtlCol="0">
            <a:spAutoFit/>
          </a:bodyPr>
          <a:lstStyle/>
          <a:p>
            <a:pPr algn="just"/>
            <a:r>
              <a:rPr lang="fr-FR" sz="800" dirty="0">
                <a:latin typeface="Arial" panose="020B0604020202020204" pitchFamily="34" charset="0"/>
                <a:cs typeface="Arial" panose="020B0604020202020204" pitchFamily="34" charset="0"/>
              </a:rPr>
              <a:t>Lecture : les montants de 2</a:t>
            </a:r>
            <a:r>
              <a:rPr lang="fr-FR" sz="800" baseline="30000" dirty="0">
                <a:latin typeface="Arial" panose="020B0604020202020204" pitchFamily="34" charset="0"/>
                <a:cs typeface="Arial" panose="020B0604020202020204" pitchFamily="34" charset="0"/>
              </a:rPr>
              <a:t>nde</a:t>
            </a:r>
            <a:r>
              <a:rPr lang="fr-FR" sz="800" dirty="0">
                <a:latin typeface="Arial" panose="020B0604020202020204" pitchFamily="34" charset="0"/>
                <a:cs typeface="Arial" panose="020B0604020202020204" pitchFamily="34" charset="0"/>
              </a:rPr>
              <a:t> professionnelle sont majoritaires. On observe 308 élèves de 2</a:t>
            </a:r>
            <a:r>
              <a:rPr lang="fr-FR" sz="800" baseline="30000" dirty="0">
                <a:latin typeface="Arial" panose="020B0604020202020204" pitchFamily="34" charset="0"/>
                <a:cs typeface="Arial" panose="020B0604020202020204" pitchFamily="34" charset="0"/>
              </a:rPr>
              <a:t>nde</a:t>
            </a:r>
            <a:r>
              <a:rPr lang="fr-FR" sz="800" dirty="0">
                <a:latin typeface="Arial" panose="020B0604020202020204" pitchFamily="34" charset="0"/>
                <a:cs typeface="Arial" panose="020B0604020202020204" pitchFamily="34" charset="0"/>
              </a:rPr>
              <a:t> GT probablement en réorientation. Le chiffre de 471 « autres » questionne : Terminale CAP, </a:t>
            </a:r>
            <a:r>
              <a:rPr lang="fr-FR" sz="800" dirty="0" err="1">
                <a:latin typeface="Arial" panose="020B0604020202020204" pitchFamily="34" charset="0"/>
                <a:cs typeface="Arial" panose="020B0604020202020204" pitchFamily="34" charset="0"/>
              </a:rPr>
              <a:t>réo</a:t>
            </a:r>
            <a:r>
              <a:rPr lang="fr-FR" sz="800" dirty="0">
                <a:latin typeface="Arial" panose="020B0604020202020204" pitchFamily="34" charset="0"/>
                <a:cs typeface="Arial" panose="020B0604020202020204" pitchFamily="34" charset="0"/>
              </a:rPr>
              <a:t> 1</a:t>
            </a:r>
            <a:r>
              <a:rPr lang="fr-FR" sz="800" baseline="30000" dirty="0">
                <a:latin typeface="Arial" panose="020B0604020202020204" pitchFamily="34" charset="0"/>
                <a:cs typeface="Arial" panose="020B0604020202020204" pitchFamily="34" charset="0"/>
              </a:rPr>
              <a:t>ière</a:t>
            </a:r>
            <a:r>
              <a:rPr lang="fr-FR" sz="800" dirty="0">
                <a:latin typeface="Arial" panose="020B0604020202020204" pitchFamily="34" charset="0"/>
                <a:cs typeface="Arial" panose="020B0604020202020204" pitchFamily="34" charset="0"/>
              </a:rPr>
              <a:t> année de CAP, Candidats MLDS,…?</a:t>
            </a:r>
          </a:p>
        </p:txBody>
      </p:sp>
      <p:sp>
        <p:nvSpPr>
          <p:cNvPr id="18" name="ZoneTexte 17">
            <a:extLst>
              <a:ext uri="{FF2B5EF4-FFF2-40B4-BE49-F238E27FC236}">
                <a16:creationId xmlns:a16="http://schemas.microsoft.com/office/drawing/2014/main" id="{44FB2D5F-F3C4-45D5-84E3-BCFFEF51DDEC}"/>
              </a:ext>
            </a:extLst>
          </p:cNvPr>
          <p:cNvSpPr txBox="1"/>
          <p:nvPr/>
        </p:nvSpPr>
        <p:spPr>
          <a:xfrm>
            <a:off x="773800" y="5680068"/>
            <a:ext cx="7584330" cy="338554"/>
          </a:xfrm>
          <a:prstGeom prst="rect">
            <a:avLst/>
          </a:prstGeom>
          <a:noFill/>
        </p:spPr>
        <p:txBody>
          <a:bodyPr wrap="square" rtlCol="0">
            <a:spAutoFit/>
          </a:bodyPr>
          <a:lstStyle/>
          <a:p>
            <a:pPr algn="just"/>
            <a:r>
              <a:rPr lang="fr-FR" sz="800" dirty="0">
                <a:latin typeface="Arial" panose="020B0604020202020204" pitchFamily="34" charset="0"/>
                <a:cs typeface="Arial" panose="020B0604020202020204" pitchFamily="34" charset="0"/>
              </a:rPr>
              <a:t>Lecture : les 3</a:t>
            </a:r>
            <a:r>
              <a:rPr lang="fr-FR" sz="800" baseline="30000" dirty="0">
                <a:latin typeface="Arial" panose="020B0604020202020204" pitchFamily="34" charset="0"/>
                <a:cs typeface="Arial" panose="020B0604020202020204" pitchFamily="34" charset="0"/>
              </a:rPr>
              <a:t>ième</a:t>
            </a:r>
            <a:r>
              <a:rPr lang="fr-FR" sz="800" dirty="0">
                <a:latin typeface="Arial" panose="020B0604020202020204" pitchFamily="34" charset="0"/>
                <a:cs typeface="Arial" panose="020B0604020202020204" pitchFamily="34" charset="0"/>
              </a:rPr>
              <a:t> sont majoritaires pour entrer en CAP. Toutefois, en dehors des réorientés issus de 2</a:t>
            </a:r>
            <a:r>
              <a:rPr lang="fr-FR" sz="800" baseline="30000" dirty="0">
                <a:latin typeface="Arial" panose="020B0604020202020204" pitchFamily="34" charset="0"/>
                <a:cs typeface="Arial" panose="020B0604020202020204" pitchFamily="34" charset="0"/>
              </a:rPr>
              <a:t>nde</a:t>
            </a:r>
            <a:r>
              <a:rPr lang="fr-FR" sz="800" dirty="0">
                <a:latin typeface="Arial" panose="020B0604020202020204" pitchFamily="34" charset="0"/>
                <a:cs typeface="Arial" panose="020B0604020202020204" pitchFamily="34" charset="0"/>
              </a:rPr>
              <a:t> GT et de 2</a:t>
            </a:r>
            <a:r>
              <a:rPr lang="fr-FR" sz="800" baseline="30000" dirty="0">
                <a:latin typeface="Arial" panose="020B0604020202020204" pitchFamily="34" charset="0"/>
                <a:cs typeface="Arial" panose="020B0604020202020204" pitchFamily="34" charset="0"/>
              </a:rPr>
              <a:t>nde</a:t>
            </a:r>
            <a:r>
              <a:rPr lang="fr-FR" sz="800" dirty="0">
                <a:latin typeface="Arial" panose="020B0604020202020204" pitchFamily="34" charset="0"/>
                <a:cs typeface="Arial" panose="020B0604020202020204" pitchFamily="34" charset="0"/>
              </a:rPr>
              <a:t> pro, les entrants « autres » sont très nombreux (839 – phénomène similaire aux 1</a:t>
            </a:r>
            <a:r>
              <a:rPr lang="fr-FR" sz="800" baseline="30000" dirty="0">
                <a:latin typeface="Arial" panose="020B0604020202020204" pitchFamily="34" charset="0"/>
                <a:cs typeface="Arial" panose="020B0604020202020204" pitchFamily="34" charset="0"/>
              </a:rPr>
              <a:t>ière</a:t>
            </a:r>
            <a:r>
              <a:rPr lang="fr-FR" sz="800" dirty="0">
                <a:latin typeface="Arial" panose="020B0604020202020204" pitchFamily="34" charset="0"/>
                <a:cs typeface="Arial" panose="020B0604020202020204" pitchFamily="34" charset="0"/>
              </a:rPr>
              <a:t> mais plus amples. </a:t>
            </a:r>
          </a:p>
        </p:txBody>
      </p:sp>
    </p:spTree>
    <p:extLst>
      <p:ext uri="{BB962C8B-B14F-4D97-AF65-F5344CB8AC3E}">
        <p14:creationId xmlns:p14="http://schemas.microsoft.com/office/powerpoint/2010/main" val="1268761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a:p>
        </p:txBody>
      </p:sp>
      <p:sp>
        <p:nvSpPr>
          <p:cNvPr id="8" name="Espace réservé du texte 7"/>
          <p:cNvSpPr>
            <a:spLocks noGrp="1"/>
          </p:cNvSpPr>
          <p:nvPr>
            <p:ph type="body" sz="quarter" idx="13"/>
          </p:nvPr>
        </p:nvSpPr>
        <p:spPr>
          <a:xfrm>
            <a:off x="2144688" y="2634319"/>
            <a:ext cx="5616624" cy="792088"/>
          </a:xfrm>
        </p:spPr>
        <p:txBody>
          <a:bodyPr>
            <a:normAutofit/>
          </a:bodyPr>
          <a:lstStyle/>
          <a:p>
            <a:pPr marL="0" indent="0">
              <a:buNone/>
            </a:pPr>
            <a:r>
              <a:rPr lang="fr-FR" sz="2400" dirty="0">
                <a:solidFill>
                  <a:srgbClr val="00006D"/>
                </a:solidFill>
                <a:latin typeface="Comic Sans MS" panose="030F0702030302020204" pitchFamily="66" charset="0"/>
              </a:rPr>
              <a:t>Merci pour votre attention</a:t>
            </a:r>
          </a:p>
          <a:p>
            <a:pPr marL="0" indent="0">
              <a:buNone/>
            </a:pPr>
            <a:endParaRPr lang="fr-FR" sz="2400" cap="none" dirty="0">
              <a:solidFill>
                <a:srgbClr val="00006D"/>
              </a:solidFill>
              <a:latin typeface="Comic Sans MS" panose="030F0702030302020204" pitchFamily="66" charset="0"/>
            </a:endParaRPr>
          </a:p>
        </p:txBody>
      </p:sp>
      <p:sp>
        <p:nvSpPr>
          <p:cNvPr id="2" name="Espace réservé de la date 1">
            <a:extLst>
              <a:ext uri="{FF2B5EF4-FFF2-40B4-BE49-F238E27FC236}">
                <a16:creationId xmlns:a16="http://schemas.microsoft.com/office/drawing/2014/main" id="{CFF6033B-7DD1-4AE1-A9EA-BD42E1D6F11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3BA69-85C2-4AE2-89E2-513D4B8FCE57}" type="datetime1">
              <a:rPr kumimoji="0" lang="fr-FR" sz="975" b="0" i="0" u="none" strike="noStrike" kern="1200" cap="all"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12/05/2022</a:t>
            </a:fld>
            <a:endParaRPr kumimoji="0" lang="fr-FR" sz="975" b="0" i="0" u="none" strike="noStrike" kern="1200" cap="all"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Espace réservé du pied de page 2">
            <a:extLst>
              <a:ext uri="{FF2B5EF4-FFF2-40B4-BE49-F238E27FC236}">
                <a16:creationId xmlns:a16="http://schemas.microsoft.com/office/drawing/2014/main" id="{0E2EE04F-5ED5-45CD-A030-AEEE4F9888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DRAIO Aix-Marseille - pôle procédures</a:t>
            </a:r>
            <a:endParaRPr kumimoji="0" lang="fr-FR"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Espace réservé du numéro de diapositive 8">
            <a:extLst>
              <a:ext uri="{FF2B5EF4-FFF2-40B4-BE49-F238E27FC236}">
                <a16:creationId xmlns:a16="http://schemas.microsoft.com/office/drawing/2014/main" id="{CEBFCF96-1F37-4023-A9C0-8F5FA62D2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10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dirty="0"/>
          </a:p>
        </p:txBody>
      </p:sp>
      <p:sp>
        <p:nvSpPr>
          <p:cNvPr id="8" name="Espace réservé du texte 7"/>
          <p:cNvSpPr>
            <a:spLocks noGrp="1"/>
          </p:cNvSpPr>
          <p:nvPr>
            <p:ph type="body" sz="quarter" idx="13"/>
          </p:nvPr>
        </p:nvSpPr>
        <p:spPr>
          <a:xfrm>
            <a:off x="830220" y="2420888"/>
            <a:ext cx="8112125" cy="360040"/>
          </a:xfrm>
        </p:spPr>
        <p:txBody>
          <a:bodyPr>
            <a:normAutofit fontScale="92500" lnSpcReduction="10000"/>
          </a:bodyPr>
          <a:lstStyle/>
          <a:p>
            <a:pPr marL="0" indent="0">
              <a:buNone/>
            </a:pPr>
            <a:r>
              <a:rPr lang="fr-FR" sz="2400" dirty="0">
                <a:solidFill>
                  <a:srgbClr val="00006D"/>
                </a:solidFill>
                <a:latin typeface="Arial" panose="020B0604020202020204" pitchFamily="34" charset="0"/>
                <a:cs typeface="Arial" panose="020B0604020202020204" pitchFamily="34" charset="0"/>
              </a:rPr>
              <a:t>1. </a:t>
            </a:r>
            <a:r>
              <a:rPr lang="fr-FR" sz="2400" cap="none" dirty="0">
                <a:solidFill>
                  <a:srgbClr val="00006D"/>
                </a:solidFill>
                <a:latin typeface="Arial" panose="020B0604020202020204" pitchFamily="34" charset="0"/>
                <a:cs typeface="Arial" panose="020B0604020202020204" pitchFamily="34" charset="0"/>
              </a:rPr>
              <a:t>Eléments de contexte</a:t>
            </a:r>
          </a:p>
        </p:txBody>
      </p:sp>
      <p:sp>
        <p:nvSpPr>
          <p:cNvPr id="2" name="Espace réservé de la date 1">
            <a:extLst>
              <a:ext uri="{FF2B5EF4-FFF2-40B4-BE49-F238E27FC236}">
                <a16:creationId xmlns:a16="http://schemas.microsoft.com/office/drawing/2014/main" id="{93208F5D-B916-4AB2-BFCE-A72C1AAFDD21}"/>
              </a:ext>
            </a:extLst>
          </p:cNvPr>
          <p:cNvSpPr>
            <a:spLocks noGrp="1"/>
          </p:cNvSpPr>
          <p:nvPr>
            <p:ph type="dt" sz="half" idx="10"/>
          </p:nvPr>
        </p:nvSpPr>
        <p:spPr/>
        <p:txBody>
          <a:bodyPr/>
          <a:lstStyle/>
          <a:p>
            <a:pPr algn="r"/>
            <a:fld id="{1949860F-9C4D-43BE-BAA5-DFE6685345F8}"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97190EB8-95B5-45F3-846E-920782E73B3A}"/>
              </a:ext>
            </a:extLst>
          </p:cNvPr>
          <p:cNvSpPr>
            <a:spLocks noGrp="1"/>
          </p:cNvSpPr>
          <p:nvPr>
            <p:ph type="ftr" sz="quarter" idx="11"/>
          </p:nvPr>
        </p:nvSpPr>
        <p:spPr/>
        <p:txBody>
          <a:bodyPr/>
          <a:lstStyle/>
          <a:p>
            <a:r>
              <a:rPr lang="fr-FR"/>
              <a:t>DRAIO Aix-Marseille - pôle procédures</a:t>
            </a:r>
            <a:endParaRPr lang="fr-FR" dirty="0"/>
          </a:p>
        </p:txBody>
      </p:sp>
      <p:sp>
        <p:nvSpPr>
          <p:cNvPr id="9" name="Espace réservé du numéro de diapositive 8">
            <a:extLst>
              <a:ext uri="{FF2B5EF4-FFF2-40B4-BE49-F238E27FC236}">
                <a16:creationId xmlns:a16="http://schemas.microsoft.com/office/drawing/2014/main" id="{197D91BD-0CE3-4EFC-8334-56ABF4A29035}"/>
              </a:ext>
            </a:extLst>
          </p:cNvPr>
          <p:cNvSpPr>
            <a:spLocks noGrp="1"/>
          </p:cNvSpPr>
          <p:nvPr>
            <p:ph type="sldNum" sz="quarter" idx="12"/>
          </p:nvPr>
        </p:nvSpPr>
        <p:spPr/>
        <p:txBody>
          <a:bodyPr/>
          <a:lstStyle/>
          <a:p>
            <a:fld id="{733122C9-A0B9-462F-8757-0847AD287B63}" type="slidenum">
              <a:rPr lang="fr-FR" smtClean="0"/>
              <a:pPr/>
              <a:t>3</a:t>
            </a:fld>
            <a:endParaRPr lang="fr-FR" dirty="0"/>
          </a:p>
        </p:txBody>
      </p:sp>
    </p:spTree>
    <p:extLst>
      <p:ext uri="{BB962C8B-B14F-4D97-AF65-F5344CB8AC3E}">
        <p14:creationId xmlns:p14="http://schemas.microsoft.com/office/powerpoint/2010/main" val="128890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07019" y="764704"/>
            <a:ext cx="8091962" cy="608556"/>
          </a:xfrm>
        </p:spPr>
        <p:txBody>
          <a:bodyPr/>
          <a:lstStyle/>
          <a:p>
            <a:pPr>
              <a:spcBef>
                <a:spcPts val="600"/>
              </a:spcBef>
            </a:pPr>
            <a:r>
              <a:rPr lang="fr-FR" sz="2000" dirty="0">
                <a:solidFill>
                  <a:srgbClr val="00006D"/>
                </a:solidFill>
                <a:latin typeface="Arial" panose="020B0604020202020204" pitchFamily="34" charset="0"/>
                <a:cs typeface="Arial" panose="020B0604020202020204" pitchFamily="34" charset="0"/>
              </a:rPr>
              <a:t>Eléments de contexte – Saisie Siècle Orientation/SLO palier 3e</a:t>
            </a:r>
            <a:br>
              <a:rPr lang="fr-FR" sz="1000" b="0" i="1" dirty="0">
                <a:highlight>
                  <a:srgbClr val="FFFF00"/>
                </a:highlight>
                <a:latin typeface="Arial" panose="020B0604020202020204" pitchFamily="34" charset="0"/>
                <a:cs typeface="Arial" panose="020B0604020202020204" pitchFamily="34" charset="0"/>
              </a:rPr>
            </a:br>
            <a:r>
              <a:rPr lang="fr-FR" sz="1000" b="0" i="1" dirty="0">
                <a:latin typeface="Arial" panose="020B0604020202020204" pitchFamily="34" charset="0"/>
                <a:cs typeface="Arial" panose="020B0604020202020204" pitchFamily="34" charset="0"/>
              </a:rPr>
              <a:t>Source : requête siècle orientation- Avancement de la saisie </a:t>
            </a:r>
            <a:r>
              <a:rPr lang="fr-FR" sz="1000" b="0" i="1" dirty="0">
                <a:solidFill>
                  <a:srgbClr val="000000"/>
                </a:solidFill>
                <a:latin typeface="Arial" panose="020B0604020202020204" pitchFamily="34" charset="0"/>
                <a:cs typeface="Arial" panose="020B0604020202020204" pitchFamily="34" charset="0"/>
              </a:rPr>
              <a:t>au 10 mai 2022</a:t>
            </a:r>
            <a:endParaRPr lang="fr-FR" sz="1000" b="0" i="1" dirty="0">
              <a:latin typeface="Arial" panose="020B0604020202020204" pitchFamily="34" charset="0"/>
              <a:cs typeface="Arial" panose="020B0604020202020204" pitchFamily="34" charset="0"/>
            </a:endParaRPr>
          </a:p>
        </p:txBody>
      </p:sp>
      <p:sp>
        <p:nvSpPr>
          <p:cNvPr id="5" name="Espace réservé de la date 4">
            <a:extLst>
              <a:ext uri="{FF2B5EF4-FFF2-40B4-BE49-F238E27FC236}">
                <a16:creationId xmlns:a16="http://schemas.microsoft.com/office/drawing/2014/main" id="{EABB578E-05D6-4942-9C09-64526A6506E2}"/>
              </a:ext>
            </a:extLst>
          </p:cNvPr>
          <p:cNvSpPr>
            <a:spLocks noGrp="1"/>
          </p:cNvSpPr>
          <p:nvPr>
            <p:ph type="dt" sz="half" idx="10"/>
          </p:nvPr>
        </p:nvSpPr>
        <p:spPr/>
        <p:txBody>
          <a:bodyPr/>
          <a:lstStyle/>
          <a:p>
            <a:fld id="{A1D67BEA-B737-4468-BE55-B312A8874597}" type="datetime1">
              <a:rPr lang="fr-FR" smtClean="0"/>
              <a:t>12/05/2022</a:t>
            </a:fld>
            <a:endParaRPr lang="fr-FR"/>
          </a:p>
        </p:txBody>
      </p:sp>
      <p:sp>
        <p:nvSpPr>
          <p:cNvPr id="7" name="Espace réservé du pied de page 6">
            <a:extLst>
              <a:ext uri="{FF2B5EF4-FFF2-40B4-BE49-F238E27FC236}">
                <a16:creationId xmlns:a16="http://schemas.microsoft.com/office/drawing/2014/main" id="{7FABE4AC-6592-428B-B3A0-3D3DDCF0C387}"/>
              </a:ext>
            </a:extLst>
          </p:cNvPr>
          <p:cNvSpPr>
            <a:spLocks noGrp="1"/>
          </p:cNvSpPr>
          <p:nvPr>
            <p:ph type="ftr" sz="quarter" idx="11"/>
          </p:nvPr>
        </p:nvSpPr>
        <p:spPr/>
        <p:txBody>
          <a:bodyPr/>
          <a:lstStyle/>
          <a:p>
            <a:r>
              <a:rPr lang="fr-FR" dirty="0"/>
              <a:t>DRAIO Aix Marseille/pôle procédures  </a:t>
            </a:r>
          </a:p>
        </p:txBody>
      </p:sp>
      <p:sp>
        <p:nvSpPr>
          <p:cNvPr id="8" name="Espace réservé du numéro de diapositive 7">
            <a:extLst>
              <a:ext uri="{FF2B5EF4-FFF2-40B4-BE49-F238E27FC236}">
                <a16:creationId xmlns:a16="http://schemas.microsoft.com/office/drawing/2014/main" id="{0DF0B35E-42B7-46FF-8062-7527C11C144C}"/>
              </a:ext>
            </a:extLst>
          </p:cNvPr>
          <p:cNvSpPr>
            <a:spLocks noGrp="1"/>
          </p:cNvSpPr>
          <p:nvPr>
            <p:ph type="sldNum" sz="quarter" idx="12"/>
          </p:nvPr>
        </p:nvSpPr>
        <p:spPr/>
        <p:txBody>
          <a:bodyPr/>
          <a:lstStyle/>
          <a:p>
            <a:fld id="{109CBF6B-7A6D-4B34-AC5E-8557D12CC1EE}" type="slidenum">
              <a:rPr lang="fr-FR" smtClean="0"/>
              <a:t>4</a:t>
            </a:fld>
            <a:endParaRPr lang="fr-FR"/>
          </a:p>
        </p:txBody>
      </p:sp>
      <p:graphicFrame>
        <p:nvGraphicFramePr>
          <p:cNvPr id="11" name="Graphique 10">
            <a:extLst>
              <a:ext uri="{FF2B5EF4-FFF2-40B4-BE49-F238E27FC236}">
                <a16:creationId xmlns:a16="http://schemas.microsoft.com/office/drawing/2014/main" id="{1EF1E716-914D-45D1-B1FC-36956C4CC6DC}"/>
              </a:ext>
            </a:extLst>
          </p:cNvPr>
          <p:cNvGraphicFramePr>
            <a:graphicFrameLocks/>
          </p:cNvGraphicFramePr>
          <p:nvPr>
            <p:extLst/>
          </p:nvPr>
        </p:nvGraphicFramePr>
        <p:xfrm>
          <a:off x="776536" y="2077801"/>
          <a:ext cx="4248472" cy="29767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F43CE6C6-85E0-4D36-8061-F120FF580F63}"/>
              </a:ext>
            </a:extLst>
          </p:cNvPr>
          <p:cNvGraphicFramePr>
            <a:graphicFrameLocks/>
          </p:cNvGraphicFramePr>
          <p:nvPr>
            <p:extLst/>
          </p:nvPr>
        </p:nvGraphicFramePr>
        <p:xfrm>
          <a:off x="5143310" y="2077801"/>
          <a:ext cx="3986154" cy="2976741"/>
        </p:xfrm>
        <a:graphic>
          <a:graphicData uri="http://schemas.openxmlformats.org/drawingml/2006/chart">
            <c:chart xmlns:c="http://schemas.openxmlformats.org/drawingml/2006/chart" xmlns:r="http://schemas.openxmlformats.org/officeDocument/2006/relationships" r:id="rId4"/>
          </a:graphicData>
        </a:graphic>
      </p:graphicFrame>
      <p:sp>
        <p:nvSpPr>
          <p:cNvPr id="3" name="ZoneTexte 2">
            <a:extLst>
              <a:ext uri="{FF2B5EF4-FFF2-40B4-BE49-F238E27FC236}">
                <a16:creationId xmlns:a16="http://schemas.microsoft.com/office/drawing/2014/main" id="{529C9E16-A16C-4C03-869B-FD5473C676C5}"/>
              </a:ext>
            </a:extLst>
          </p:cNvPr>
          <p:cNvSpPr txBox="1"/>
          <p:nvPr/>
        </p:nvSpPr>
        <p:spPr>
          <a:xfrm>
            <a:off x="632520" y="5205085"/>
            <a:ext cx="4320480" cy="707886"/>
          </a:xfrm>
          <a:prstGeom prst="rect">
            <a:avLst/>
          </a:prstGeom>
          <a:noFill/>
        </p:spPr>
        <p:txBody>
          <a:bodyPr wrap="square" rtlCol="0">
            <a:spAutoFit/>
          </a:bodyPr>
          <a:lstStyle/>
          <a:p>
            <a:pPr algn="just"/>
            <a:r>
              <a:rPr lang="fr-FR" sz="1000" dirty="0">
                <a:latin typeface="Arial" panose="020B0604020202020204" pitchFamily="34" charset="0"/>
                <a:cs typeface="Arial" panose="020B0604020202020204" pitchFamily="34" charset="0"/>
              </a:rPr>
              <a:t>Lecture : En 2022, 60,2% des saisies se font par les familles via le service en ligne orientation et 18,9% des saisies se font directement par les établissements via Siècle Orientation. </a:t>
            </a:r>
          </a:p>
          <a:p>
            <a:pPr algn="just"/>
            <a:endParaRPr lang="fr-FR" sz="10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5164CDB-BF5D-4219-BE3B-791DB2568730}"/>
              </a:ext>
            </a:extLst>
          </p:cNvPr>
          <p:cNvSpPr txBox="1"/>
          <p:nvPr/>
        </p:nvSpPr>
        <p:spPr>
          <a:xfrm>
            <a:off x="5143310" y="5165628"/>
            <a:ext cx="4320480" cy="707886"/>
          </a:xfrm>
          <a:prstGeom prst="rect">
            <a:avLst/>
          </a:prstGeom>
          <a:noFill/>
        </p:spPr>
        <p:txBody>
          <a:bodyPr wrap="square" rtlCol="0">
            <a:spAutoFit/>
          </a:bodyPr>
          <a:lstStyle/>
          <a:p>
            <a:pPr algn="just"/>
            <a:r>
              <a:rPr lang="fr-FR" sz="1000" dirty="0">
                <a:latin typeface="Arial" panose="020B0604020202020204" pitchFamily="34" charset="0"/>
                <a:cs typeface="Arial" panose="020B0604020202020204" pitchFamily="34" charset="0"/>
              </a:rPr>
              <a:t>Lecture : Sur la phase provisoire 2022, dans le département du 04, 77,4% des saisies se font via le service en ligne orientation et 16,8% directement dans Siècle Orientation.</a:t>
            </a:r>
          </a:p>
          <a:p>
            <a:pPr algn="just"/>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93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07019" y="764704"/>
            <a:ext cx="8091962" cy="608556"/>
          </a:xfrm>
        </p:spPr>
        <p:txBody>
          <a:bodyPr/>
          <a:lstStyle/>
          <a:p>
            <a:pPr>
              <a:spcBef>
                <a:spcPts val="600"/>
              </a:spcBef>
            </a:pPr>
            <a:r>
              <a:rPr lang="fr-FR" sz="2000" dirty="0">
                <a:solidFill>
                  <a:srgbClr val="00006D"/>
                </a:solidFill>
                <a:latin typeface="Arial" panose="020B0604020202020204" pitchFamily="34" charset="0"/>
                <a:cs typeface="Arial" panose="020B0604020202020204" pitchFamily="34" charset="0"/>
              </a:rPr>
              <a:t>Eléments de contexte – Saisie Siècle Orientation/SLO palier 2</a:t>
            </a:r>
            <a:r>
              <a:rPr lang="fr-FR" sz="2000" baseline="30000" dirty="0">
                <a:solidFill>
                  <a:srgbClr val="00006D"/>
                </a:solidFill>
                <a:latin typeface="Arial" panose="020B0604020202020204" pitchFamily="34" charset="0"/>
                <a:cs typeface="Arial" panose="020B0604020202020204" pitchFamily="34" charset="0"/>
              </a:rPr>
              <a:t>nde</a:t>
            </a:r>
            <a:r>
              <a:rPr lang="fr-FR" sz="2000" dirty="0">
                <a:solidFill>
                  <a:srgbClr val="00006D"/>
                </a:solidFill>
                <a:latin typeface="Arial" panose="020B0604020202020204" pitchFamily="34" charset="0"/>
                <a:cs typeface="Arial" panose="020B0604020202020204" pitchFamily="34" charset="0"/>
              </a:rPr>
              <a:t> </a:t>
            </a:r>
            <a:br>
              <a:rPr lang="fr-FR" sz="1000" b="0" i="1" dirty="0">
                <a:highlight>
                  <a:srgbClr val="FFFF00"/>
                </a:highlight>
                <a:latin typeface="Arial" panose="020B0604020202020204" pitchFamily="34" charset="0"/>
                <a:cs typeface="Arial" panose="020B0604020202020204" pitchFamily="34" charset="0"/>
              </a:rPr>
            </a:br>
            <a:r>
              <a:rPr lang="fr-FR" sz="1000" b="0" i="1" dirty="0">
                <a:latin typeface="Arial" panose="020B0604020202020204" pitchFamily="34" charset="0"/>
                <a:cs typeface="Arial" panose="020B0604020202020204" pitchFamily="34" charset="0"/>
              </a:rPr>
              <a:t>Source : requête siècle orientation- Avancement de la saisie </a:t>
            </a:r>
            <a:r>
              <a:rPr lang="fr-FR" sz="1000" b="0" i="1" dirty="0">
                <a:solidFill>
                  <a:srgbClr val="000000"/>
                </a:solidFill>
                <a:latin typeface="Arial" panose="020B0604020202020204" pitchFamily="34" charset="0"/>
                <a:cs typeface="Arial" panose="020B0604020202020204" pitchFamily="34" charset="0"/>
              </a:rPr>
              <a:t>au 10 mai 2022</a:t>
            </a:r>
            <a:endParaRPr lang="fr-FR" sz="1000" b="0" i="1" dirty="0">
              <a:latin typeface="Arial" panose="020B0604020202020204" pitchFamily="34" charset="0"/>
              <a:cs typeface="Arial" panose="020B0604020202020204" pitchFamily="34" charset="0"/>
            </a:endParaRPr>
          </a:p>
        </p:txBody>
      </p:sp>
      <p:sp>
        <p:nvSpPr>
          <p:cNvPr id="5" name="Espace réservé de la date 4">
            <a:extLst>
              <a:ext uri="{FF2B5EF4-FFF2-40B4-BE49-F238E27FC236}">
                <a16:creationId xmlns:a16="http://schemas.microsoft.com/office/drawing/2014/main" id="{EABB578E-05D6-4942-9C09-64526A6506E2}"/>
              </a:ext>
            </a:extLst>
          </p:cNvPr>
          <p:cNvSpPr>
            <a:spLocks noGrp="1"/>
          </p:cNvSpPr>
          <p:nvPr>
            <p:ph type="dt" sz="half" idx="10"/>
          </p:nvPr>
        </p:nvSpPr>
        <p:spPr/>
        <p:txBody>
          <a:bodyPr/>
          <a:lstStyle/>
          <a:p>
            <a:fld id="{A1D67BEA-B737-4468-BE55-B312A8874597}" type="datetime1">
              <a:rPr lang="fr-FR" smtClean="0"/>
              <a:t>12/05/2022</a:t>
            </a:fld>
            <a:endParaRPr lang="fr-FR"/>
          </a:p>
        </p:txBody>
      </p:sp>
      <p:sp>
        <p:nvSpPr>
          <p:cNvPr id="7" name="Espace réservé du pied de page 6">
            <a:extLst>
              <a:ext uri="{FF2B5EF4-FFF2-40B4-BE49-F238E27FC236}">
                <a16:creationId xmlns:a16="http://schemas.microsoft.com/office/drawing/2014/main" id="{7FABE4AC-6592-428B-B3A0-3D3DDCF0C387}"/>
              </a:ext>
            </a:extLst>
          </p:cNvPr>
          <p:cNvSpPr>
            <a:spLocks noGrp="1"/>
          </p:cNvSpPr>
          <p:nvPr>
            <p:ph type="ftr" sz="quarter" idx="11"/>
          </p:nvPr>
        </p:nvSpPr>
        <p:spPr/>
        <p:txBody>
          <a:bodyPr/>
          <a:lstStyle/>
          <a:p>
            <a:r>
              <a:rPr lang="fr-FR" dirty="0"/>
              <a:t>DRAIO Aix Marseille/pôle procédures  </a:t>
            </a:r>
          </a:p>
        </p:txBody>
      </p:sp>
      <p:sp>
        <p:nvSpPr>
          <p:cNvPr id="8" name="Espace réservé du numéro de diapositive 7">
            <a:extLst>
              <a:ext uri="{FF2B5EF4-FFF2-40B4-BE49-F238E27FC236}">
                <a16:creationId xmlns:a16="http://schemas.microsoft.com/office/drawing/2014/main" id="{0DF0B35E-42B7-46FF-8062-7527C11C144C}"/>
              </a:ext>
            </a:extLst>
          </p:cNvPr>
          <p:cNvSpPr>
            <a:spLocks noGrp="1"/>
          </p:cNvSpPr>
          <p:nvPr>
            <p:ph type="sldNum" sz="quarter" idx="12"/>
          </p:nvPr>
        </p:nvSpPr>
        <p:spPr/>
        <p:txBody>
          <a:bodyPr/>
          <a:lstStyle/>
          <a:p>
            <a:fld id="{109CBF6B-7A6D-4B34-AC5E-8557D12CC1EE}" type="slidenum">
              <a:rPr lang="fr-FR" smtClean="0"/>
              <a:t>5</a:t>
            </a:fld>
            <a:endParaRPr lang="fr-FR"/>
          </a:p>
        </p:txBody>
      </p:sp>
      <p:graphicFrame>
        <p:nvGraphicFramePr>
          <p:cNvPr id="9" name="Graphique 8">
            <a:extLst>
              <a:ext uri="{FF2B5EF4-FFF2-40B4-BE49-F238E27FC236}">
                <a16:creationId xmlns:a16="http://schemas.microsoft.com/office/drawing/2014/main" id="{72A0C2A0-5D76-462E-8D9F-CF87C330A342}"/>
              </a:ext>
            </a:extLst>
          </p:cNvPr>
          <p:cNvGraphicFramePr>
            <a:graphicFrameLocks/>
          </p:cNvGraphicFramePr>
          <p:nvPr>
            <p:extLst/>
          </p:nvPr>
        </p:nvGraphicFramePr>
        <p:xfrm>
          <a:off x="632520" y="1953016"/>
          <a:ext cx="3834011" cy="2951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8BEF18B7-16CF-4DCD-A420-7D9F282ED4BC}"/>
              </a:ext>
            </a:extLst>
          </p:cNvPr>
          <p:cNvGraphicFramePr>
            <a:graphicFrameLocks/>
          </p:cNvGraphicFramePr>
          <p:nvPr>
            <p:extLst/>
          </p:nvPr>
        </p:nvGraphicFramePr>
        <p:xfrm>
          <a:off x="4795381" y="1953016"/>
          <a:ext cx="4086869" cy="2951968"/>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088C5F68-D4DB-43E9-AA4E-A12CCD48FCF5}"/>
              </a:ext>
            </a:extLst>
          </p:cNvPr>
          <p:cNvSpPr txBox="1"/>
          <p:nvPr/>
        </p:nvSpPr>
        <p:spPr>
          <a:xfrm>
            <a:off x="632520" y="5205085"/>
            <a:ext cx="4320480" cy="707886"/>
          </a:xfrm>
          <a:prstGeom prst="rect">
            <a:avLst/>
          </a:prstGeom>
          <a:noFill/>
        </p:spPr>
        <p:txBody>
          <a:bodyPr wrap="square" rtlCol="0">
            <a:spAutoFit/>
          </a:bodyPr>
          <a:lstStyle/>
          <a:p>
            <a:pPr algn="just"/>
            <a:r>
              <a:rPr lang="fr-FR" sz="1000" dirty="0">
                <a:latin typeface="Arial" panose="020B0604020202020204" pitchFamily="34" charset="0"/>
                <a:cs typeface="Arial" panose="020B0604020202020204" pitchFamily="34" charset="0"/>
              </a:rPr>
              <a:t>Lecture : En 2022, 56,9% des saisies se font par les familles via le service en ligne orientation et 23,6% des saisies se font directement par les établissements via Siècle Orientation. </a:t>
            </a:r>
          </a:p>
          <a:p>
            <a:pPr algn="just"/>
            <a:endParaRPr lang="fr-FR" sz="1000"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C110066-52AB-4CEB-8CFF-4A4AF4C3FA04}"/>
              </a:ext>
            </a:extLst>
          </p:cNvPr>
          <p:cNvSpPr txBox="1"/>
          <p:nvPr/>
        </p:nvSpPr>
        <p:spPr>
          <a:xfrm>
            <a:off x="5143310" y="5165628"/>
            <a:ext cx="4320480" cy="707886"/>
          </a:xfrm>
          <a:prstGeom prst="rect">
            <a:avLst/>
          </a:prstGeom>
          <a:noFill/>
        </p:spPr>
        <p:txBody>
          <a:bodyPr wrap="square" rtlCol="0">
            <a:spAutoFit/>
          </a:bodyPr>
          <a:lstStyle/>
          <a:p>
            <a:pPr algn="just"/>
            <a:r>
              <a:rPr lang="fr-FR" sz="1000" dirty="0">
                <a:latin typeface="Arial" panose="020B0604020202020204" pitchFamily="34" charset="0"/>
                <a:cs typeface="Arial" panose="020B0604020202020204" pitchFamily="34" charset="0"/>
              </a:rPr>
              <a:t>Lecture : Sur la phase provisoire 2022, dans le département du 84, 84,3% des saisies se font via le service en ligne orientation et 9,7% directement dans Siècle Orientation.</a:t>
            </a:r>
          </a:p>
          <a:p>
            <a:pPr algn="just"/>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29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FR" dirty="0"/>
          </a:p>
        </p:txBody>
      </p:sp>
      <p:sp>
        <p:nvSpPr>
          <p:cNvPr id="8" name="Espace réservé du texte 7"/>
          <p:cNvSpPr>
            <a:spLocks noGrp="1"/>
          </p:cNvSpPr>
          <p:nvPr>
            <p:ph type="body" sz="quarter" idx="13"/>
          </p:nvPr>
        </p:nvSpPr>
        <p:spPr>
          <a:xfrm>
            <a:off x="835989" y="2348880"/>
            <a:ext cx="8095286" cy="792088"/>
          </a:xfrm>
        </p:spPr>
        <p:txBody>
          <a:bodyPr/>
          <a:lstStyle/>
          <a:p>
            <a:pPr marL="0" indent="0">
              <a:buNone/>
            </a:pPr>
            <a:r>
              <a:rPr lang="fr-FR" sz="2400" dirty="0">
                <a:solidFill>
                  <a:srgbClr val="00006D"/>
                </a:solidFill>
                <a:latin typeface="Arial" panose="020B0604020202020204" pitchFamily="34" charset="0"/>
                <a:cs typeface="Arial" panose="020B0604020202020204" pitchFamily="34" charset="0"/>
              </a:rPr>
              <a:t>2. </a:t>
            </a:r>
            <a:r>
              <a:rPr lang="fr-FR" sz="2400" cap="none" dirty="0">
                <a:solidFill>
                  <a:srgbClr val="00006D"/>
                </a:solidFill>
                <a:latin typeface="Arial" panose="020B0604020202020204" pitchFamily="34" charset="0"/>
                <a:cs typeface="Arial" panose="020B0604020202020204" pitchFamily="34" charset="0"/>
              </a:rPr>
              <a:t>Orientation et affectation par département</a:t>
            </a:r>
          </a:p>
          <a:p>
            <a:endParaRPr lang="fr-FR" sz="2400" cap="none" dirty="0">
              <a:solidFill>
                <a:srgbClr val="00006D"/>
              </a:solidFill>
              <a:latin typeface="Arial" panose="020B0604020202020204" pitchFamily="34" charset="0"/>
              <a:cs typeface="Arial" panose="020B0604020202020204" pitchFamily="34" charset="0"/>
            </a:endParaRPr>
          </a:p>
        </p:txBody>
      </p:sp>
      <p:sp>
        <p:nvSpPr>
          <p:cNvPr id="2" name="Espace réservé de la date 1">
            <a:extLst>
              <a:ext uri="{FF2B5EF4-FFF2-40B4-BE49-F238E27FC236}">
                <a16:creationId xmlns:a16="http://schemas.microsoft.com/office/drawing/2014/main" id="{1A343874-B204-42C1-B60A-C0973203450E}"/>
              </a:ext>
            </a:extLst>
          </p:cNvPr>
          <p:cNvSpPr>
            <a:spLocks noGrp="1"/>
          </p:cNvSpPr>
          <p:nvPr>
            <p:ph type="dt" sz="half" idx="10"/>
          </p:nvPr>
        </p:nvSpPr>
        <p:spPr/>
        <p:txBody>
          <a:bodyPr/>
          <a:lstStyle/>
          <a:p>
            <a:pPr algn="r"/>
            <a:fld id="{A5CCE832-F9EF-4943-B95A-AE6BB2806A9E}" type="datetime1">
              <a:rPr lang="fr-FR" cap="all" smtClean="0"/>
              <a:t>12/05/2022</a:t>
            </a:fld>
            <a:endParaRPr lang="fr-FR" cap="all" dirty="0"/>
          </a:p>
        </p:txBody>
      </p:sp>
      <p:sp>
        <p:nvSpPr>
          <p:cNvPr id="3" name="Espace réservé du pied de page 2">
            <a:extLst>
              <a:ext uri="{FF2B5EF4-FFF2-40B4-BE49-F238E27FC236}">
                <a16:creationId xmlns:a16="http://schemas.microsoft.com/office/drawing/2014/main" id="{843E49DD-59CC-4D9F-AC42-1A235C06D31A}"/>
              </a:ext>
            </a:extLst>
          </p:cNvPr>
          <p:cNvSpPr>
            <a:spLocks noGrp="1"/>
          </p:cNvSpPr>
          <p:nvPr>
            <p:ph type="ftr" sz="quarter" idx="11"/>
          </p:nvPr>
        </p:nvSpPr>
        <p:spPr/>
        <p:txBody>
          <a:bodyPr/>
          <a:lstStyle/>
          <a:p>
            <a:r>
              <a:rPr lang="fr-FR"/>
              <a:t>DRAIO Aix-Marseille - pôle procédures</a:t>
            </a:r>
            <a:endParaRPr lang="fr-FR" dirty="0"/>
          </a:p>
        </p:txBody>
      </p:sp>
      <p:sp>
        <p:nvSpPr>
          <p:cNvPr id="9" name="Espace réservé du numéro de diapositive 8">
            <a:extLst>
              <a:ext uri="{FF2B5EF4-FFF2-40B4-BE49-F238E27FC236}">
                <a16:creationId xmlns:a16="http://schemas.microsoft.com/office/drawing/2014/main" id="{15176E51-09B3-48EF-BD3E-8B33BA5C1AD4}"/>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Tree>
    <p:extLst>
      <p:ext uri="{BB962C8B-B14F-4D97-AF65-F5344CB8AC3E}">
        <p14:creationId xmlns:p14="http://schemas.microsoft.com/office/powerpoint/2010/main" val="131463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3"/>
          <p:cNvSpPr>
            <a:spLocks noGrp="1"/>
          </p:cNvSpPr>
          <p:nvPr>
            <p:ph type="title"/>
          </p:nvPr>
        </p:nvSpPr>
        <p:spPr>
          <a:xfrm>
            <a:off x="836214" y="811744"/>
            <a:ext cx="8095061" cy="823912"/>
          </a:xfrm>
        </p:spPr>
        <p:txBody>
          <a:bodyPr>
            <a:normAutofit fontScale="90000"/>
          </a:bodyPr>
          <a:lstStyle/>
          <a:p>
            <a:pPr lvl="0" defTabSz="914400">
              <a:lnSpc>
                <a:spcPct val="100000"/>
              </a:lnSpc>
              <a:spcBef>
                <a:spcPts val="0"/>
              </a:spcBef>
            </a:pPr>
            <a:r>
              <a:rPr lang="fr-FR" sz="2700" dirty="0">
                <a:solidFill>
                  <a:srgbClr val="00006D"/>
                </a:solidFill>
                <a:latin typeface="Arial" panose="020B0604020202020204" pitchFamily="34" charset="0"/>
                <a:cs typeface="Arial" panose="020B0604020202020204" pitchFamily="34" charset="0"/>
              </a:rPr>
              <a:t>L’orientation post-3</a:t>
            </a:r>
            <a:r>
              <a:rPr lang="fr-FR" sz="2700" baseline="30000" dirty="0">
                <a:solidFill>
                  <a:srgbClr val="00006D"/>
                </a:solidFill>
                <a:latin typeface="Arial" panose="020B0604020202020204" pitchFamily="34" charset="0"/>
                <a:cs typeface="Arial" panose="020B0604020202020204" pitchFamily="34" charset="0"/>
              </a:rPr>
              <a:t>e</a:t>
            </a:r>
            <a:r>
              <a:rPr lang="fr-FR" sz="2700" dirty="0">
                <a:solidFill>
                  <a:srgbClr val="00006D"/>
                </a:solidFill>
                <a:latin typeface="Arial" panose="020B0604020202020204" pitchFamily="34" charset="0"/>
                <a:cs typeface="Arial" panose="020B0604020202020204" pitchFamily="34" charset="0"/>
              </a:rPr>
              <a:t> par département</a:t>
            </a:r>
            <a:br>
              <a:rPr lang="fr-FR" sz="2400" dirty="0">
                <a:solidFill>
                  <a:srgbClr val="00006D"/>
                </a:solidFill>
                <a:latin typeface="Arial" panose="020B0604020202020204" pitchFamily="34" charset="0"/>
                <a:cs typeface="Arial" panose="020B0604020202020204" pitchFamily="34" charset="0"/>
              </a:rPr>
            </a:br>
            <a:r>
              <a:rPr lang="fr-FR" sz="1800" dirty="0">
                <a:solidFill>
                  <a:srgbClr val="00006D"/>
                </a:solidFill>
                <a:latin typeface="Arial" panose="020B0604020202020204" pitchFamily="34" charset="0"/>
                <a:cs typeface="Arial" panose="020B0604020202020204" pitchFamily="34" charset="0"/>
              </a:rPr>
              <a:t>Phase définitive 2021 </a:t>
            </a:r>
            <a:br>
              <a:rPr lang="fr-FR" dirty="0">
                <a:latin typeface="Arial" panose="020B0604020202020204" pitchFamily="34" charset="0"/>
                <a:cs typeface="Arial" panose="020B0604020202020204" pitchFamily="34" charset="0"/>
              </a:rPr>
            </a:br>
            <a:r>
              <a:rPr lang="fr-FR" sz="1000" b="0" i="1" dirty="0">
                <a:solidFill>
                  <a:srgbClr val="000000"/>
                </a:solidFill>
                <a:latin typeface="Arial" panose="020B0604020202020204" pitchFamily="34" charset="0"/>
                <a:ea typeface="+mn-ea"/>
                <a:cs typeface="Arial" panose="020B0604020202020204" pitchFamily="34" charset="0"/>
              </a:rPr>
              <a:t>Source : Module Orientation - données au 29 septembre 2021; </a:t>
            </a:r>
            <a:br>
              <a:rPr lang="fr-FR" sz="1000" b="0" i="1" dirty="0">
                <a:solidFill>
                  <a:srgbClr val="000000"/>
                </a:solidFill>
                <a:latin typeface="Arial" panose="020B0604020202020204" pitchFamily="34" charset="0"/>
                <a:ea typeface="+mn-ea"/>
                <a:cs typeface="Arial" panose="020B0604020202020204" pitchFamily="34" charset="0"/>
              </a:rPr>
            </a:br>
            <a:r>
              <a:rPr lang="fr-FR" sz="1000" b="0" i="1" dirty="0">
                <a:solidFill>
                  <a:srgbClr val="000000"/>
                </a:solidFill>
                <a:latin typeface="Arial" panose="020B0604020202020204" pitchFamily="34" charset="0"/>
                <a:ea typeface="+mn-ea"/>
                <a:cs typeface="Arial" panose="020B0604020202020204" pitchFamily="34" charset="0"/>
              </a:rPr>
              <a:t>Taux moyen participation : 88% (phase provisoire), 76% (phase définitive) et données de l’enquête ministérielle</a:t>
            </a:r>
            <a:endParaRPr lang="fr-FR" b="0" dirty="0">
              <a:latin typeface="Arial" panose="020B0604020202020204" pitchFamily="34" charset="0"/>
              <a:cs typeface="Arial" panose="020B0604020202020204" pitchFamily="34" charset="0"/>
            </a:endParaRPr>
          </a:p>
        </p:txBody>
      </p:sp>
      <p:sp>
        <p:nvSpPr>
          <p:cNvPr id="21" name="Espace réservé du texte 20">
            <a:extLst>
              <a:ext uri="{FF2B5EF4-FFF2-40B4-BE49-F238E27FC236}">
                <a16:creationId xmlns:a16="http://schemas.microsoft.com/office/drawing/2014/main" id="{11233C85-80AA-44DC-8DD0-4C2BFDF21EB2}"/>
              </a:ext>
            </a:extLst>
          </p:cNvPr>
          <p:cNvSpPr>
            <a:spLocks noGrp="1"/>
          </p:cNvSpPr>
          <p:nvPr>
            <p:ph type="body" idx="1"/>
          </p:nvPr>
        </p:nvSpPr>
        <p:spPr>
          <a:xfrm>
            <a:off x="695982" y="1957016"/>
            <a:ext cx="4080532" cy="823912"/>
          </a:xfrm>
        </p:spPr>
        <p:txBody>
          <a:bodyPr/>
          <a:lstStyle/>
          <a:p>
            <a:r>
              <a:rPr lang="fr-FR" sz="1800" dirty="0">
                <a:solidFill>
                  <a:srgbClr val="002060"/>
                </a:solidFill>
                <a:latin typeface="Arial" panose="020B0604020202020204" pitchFamily="34" charset="0"/>
                <a:cs typeface="Arial" panose="020B0604020202020204" pitchFamily="34" charset="0"/>
              </a:rPr>
              <a:t>Choix des familles*</a:t>
            </a:r>
          </a:p>
          <a:p>
            <a:endParaRPr lang="fr-FR" sz="1800" dirty="0">
              <a:solidFill>
                <a:srgbClr val="002060"/>
              </a:solidFill>
              <a:latin typeface="Arial" panose="020B0604020202020204" pitchFamily="34" charset="0"/>
              <a:cs typeface="Arial" panose="020B0604020202020204" pitchFamily="34" charset="0"/>
            </a:endParaRPr>
          </a:p>
        </p:txBody>
      </p:sp>
      <p:sp>
        <p:nvSpPr>
          <p:cNvPr id="9" name="Espace réservé du texte 8">
            <a:extLst>
              <a:ext uri="{FF2B5EF4-FFF2-40B4-BE49-F238E27FC236}">
                <a16:creationId xmlns:a16="http://schemas.microsoft.com/office/drawing/2014/main" id="{8BFDF00F-B963-4970-85EC-1923342121C4}"/>
              </a:ext>
            </a:extLst>
          </p:cNvPr>
          <p:cNvSpPr>
            <a:spLocks noGrp="1"/>
          </p:cNvSpPr>
          <p:nvPr>
            <p:ph type="body" sz="quarter" idx="3"/>
          </p:nvPr>
        </p:nvSpPr>
        <p:spPr>
          <a:xfrm>
            <a:off x="5028444" y="1957016"/>
            <a:ext cx="3955552" cy="823912"/>
          </a:xfrm>
        </p:spPr>
        <p:txBody>
          <a:bodyPr/>
          <a:lstStyle/>
          <a:p>
            <a:r>
              <a:rPr lang="fr-FR" sz="1800" dirty="0">
                <a:solidFill>
                  <a:srgbClr val="002060"/>
                </a:solidFill>
                <a:latin typeface="Arial" panose="020B0604020202020204" pitchFamily="34" charset="0"/>
                <a:cs typeface="Arial" panose="020B0604020202020204" pitchFamily="34" charset="0"/>
              </a:rPr>
              <a:t>Décisions d’orientation*</a:t>
            </a:r>
          </a:p>
          <a:p>
            <a:endParaRPr lang="fr-FR" sz="1800" dirty="0">
              <a:solidFill>
                <a:srgbClr val="002060"/>
              </a:solidFill>
              <a:latin typeface="Arial" panose="020B0604020202020204" pitchFamily="34" charset="0"/>
              <a:cs typeface="Arial" panose="020B0604020202020204" pitchFamily="34" charset="0"/>
            </a:endParaRPr>
          </a:p>
        </p:txBody>
      </p:sp>
      <p:graphicFrame>
        <p:nvGraphicFramePr>
          <p:cNvPr id="12" name="Espace réservé du contenu 6"/>
          <p:cNvGraphicFramePr>
            <a:graphicFrameLocks/>
          </p:cNvGraphicFramePr>
          <p:nvPr>
            <p:extLst>
              <p:ext uri="{D42A27DB-BD31-4B8C-83A1-F6EECF244321}">
                <p14:modId xmlns:p14="http://schemas.microsoft.com/office/powerpoint/2010/main" val="1767342542"/>
              </p:ext>
            </p:extLst>
          </p:nvPr>
        </p:nvGraphicFramePr>
        <p:xfrm>
          <a:off x="695483" y="2780928"/>
          <a:ext cx="4086508" cy="2589866"/>
        </p:xfrm>
        <a:graphic>
          <a:graphicData uri="http://schemas.openxmlformats.org/drawingml/2006/table">
            <a:tbl>
              <a:tblPr firstRow="1" bandRow="1">
                <a:tableStyleId>{21E4AEA4-8DFA-4A89-87EB-49C32662AFE0}</a:tableStyleId>
              </a:tblPr>
              <a:tblGrid>
                <a:gridCol w="1004915">
                  <a:extLst>
                    <a:ext uri="{9D8B030D-6E8A-4147-A177-3AD203B41FA5}">
                      <a16:colId xmlns:a16="http://schemas.microsoft.com/office/drawing/2014/main" val="1908718881"/>
                    </a:ext>
                  </a:extLst>
                </a:gridCol>
                <a:gridCol w="660314">
                  <a:extLst>
                    <a:ext uri="{9D8B030D-6E8A-4147-A177-3AD203B41FA5}">
                      <a16:colId xmlns:a16="http://schemas.microsoft.com/office/drawing/2014/main" val="2137981820"/>
                    </a:ext>
                  </a:extLst>
                </a:gridCol>
                <a:gridCol w="786677">
                  <a:extLst>
                    <a:ext uri="{9D8B030D-6E8A-4147-A177-3AD203B41FA5}">
                      <a16:colId xmlns:a16="http://schemas.microsoft.com/office/drawing/2014/main" val="2007067660"/>
                    </a:ext>
                  </a:extLst>
                </a:gridCol>
                <a:gridCol w="674156">
                  <a:extLst>
                    <a:ext uri="{9D8B030D-6E8A-4147-A177-3AD203B41FA5}">
                      <a16:colId xmlns:a16="http://schemas.microsoft.com/office/drawing/2014/main" val="4121212894"/>
                    </a:ext>
                  </a:extLst>
                </a:gridCol>
                <a:gridCol w="960446">
                  <a:extLst>
                    <a:ext uri="{9D8B030D-6E8A-4147-A177-3AD203B41FA5}">
                      <a16:colId xmlns:a16="http://schemas.microsoft.com/office/drawing/2014/main" val="3455375015"/>
                    </a:ext>
                  </a:extLst>
                </a:gridCol>
              </a:tblGrid>
              <a:tr h="359111">
                <a:tc>
                  <a:txBody>
                    <a:bodyPr/>
                    <a:lstStyle/>
                    <a:p>
                      <a:pPr algn="ctr" fontAlgn="ctr"/>
                      <a:r>
                        <a:rPr lang="fr-FR" sz="1000" u="none" strike="noStrike" dirty="0">
                          <a:effectLst/>
                          <a:latin typeface="Arial" panose="020B0604020202020204" pitchFamily="34" charset="0"/>
                          <a:cs typeface="Arial" panose="020B0604020202020204" pitchFamily="34" charset="0"/>
                        </a:rPr>
                        <a:t>Département</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Effectif total</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2</a:t>
                      </a:r>
                      <a:r>
                        <a:rPr lang="fr-FR" sz="1000" u="none" strike="noStrike" baseline="30000" dirty="0">
                          <a:effectLst/>
                          <a:latin typeface="Arial" panose="020B0604020202020204" pitchFamily="34" charset="0"/>
                          <a:cs typeface="Arial" panose="020B0604020202020204" pitchFamily="34" charset="0"/>
                        </a:rPr>
                        <a:t>nde</a:t>
                      </a:r>
                      <a:r>
                        <a:rPr lang="fr-FR" sz="1000" u="none" strike="noStrike" dirty="0">
                          <a:effectLst/>
                          <a:latin typeface="Arial" panose="020B0604020202020204" pitchFamily="34" charset="0"/>
                          <a:cs typeface="Arial" panose="020B0604020202020204" pitchFamily="34" charset="0"/>
                        </a:rPr>
                        <a:t> GT</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2</a:t>
                      </a:r>
                      <a:r>
                        <a:rPr lang="fr-FR" sz="1000" u="none" strike="noStrike" baseline="30000" dirty="0">
                          <a:effectLst/>
                          <a:latin typeface="Arial" panose="020B0604020202020204" pitchFamily="34" charset="0"/>
                          <a:cs typeface="Arial" panose="020B0604020202020204" pitchFamily="34" charset="0"/>
                        </a:rPr>
                        <a:t>nde</a:t>
                      </a:r>
                      <a:r>
                        <a:rPr lang="fr-FR" sz="1000" u="none" strike="noStrike" dirty="0">
                          <a:effectLst/>
                          <a:latin typeface="Arial" panose="020B0604020202020204" pitchFamily="34" charset="0"/>
                          <a:cs typeface="Arial" panose="020B0604020202020204" pitchFamily="34" charset="0"/>
                        </a:rPr>
                        <a:t> pro</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1CAP2</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96472348"/>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04</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1639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1085 </a:t>
                      </a:r>
                    </a:p>
                    <a:p>
                      <a:pPr algn="r" fontAlgn="b"/>
                      <a:r>
                        <a:rPr lang="fr-FR" sz="1000" u="none" strike="noStrike" dirty="0">
                          <a:effectLst/>
                          <a:latin typeface="Arial" panose="020B0604020202020204" pitchFamily="34" charset="0"/>
                          <a:cs typeface="Arial" panose="020B0604020202020204" pitchFamily="34" charset="0"/>
                        </a:rPr>
                        <a:t>(66,3%)</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332 (21,7%)</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113</a:t>
                      </a:r>
                    </a:p>
                    <a:p>
                      <a:pPr algn="r" fontAlgn="b"/>
                      <a:r>
                        <a:rPr lang="fr-FR" sz="1000" u="none" strike="noStrike" dirty="0">
                          <a:effectLst/>
                          <a:latin typeface="Arial" panose="020B0604020202020204" pitchFamily="34" charset="0"/>
                          <a:cs typeface="Arial" panose="020B0604020202020204" pitchFamily="34" charset="0"/>
                        </a:rPr>
                        <a:t>(12,0%)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30746161"/>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05</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1367</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950 </a:t>
                      </a:r>
                    </a:p>
                    <a:p>
                      <a:pPr algn="r" fontAlgn="b"/>
                      <a:r>
                        <a:rPr lang="fr-FR" sz="1000" u="none" strike="noStrike" dirty="0">
                          <a:effectLst/>
                          <a:latin typeface="Arial" panose="020B0604020202020204" pitchFamily="34" charset="0"/>
                          <a:cs typeface="Arial" panose="020B0604020202020204" pitchFamily="34" charset="0"/>
                        </a:rPr>
                        <a:t>(69,6%)</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265 (21,4%)</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89</a:t>
                      </a:r>
                    </a:p>
                    <a:p>
                      <a:pPr algn="r" fontAlgn="b"/>
                      <a:r>
                        <a:rPr lang="fr-FR" sz="1000" u="none" strike="noStrike" dirty="0">
                          <a:effectLst/>
                          <a:latin typeface="Arial" panose="020B0604020202020204" pitchFamily="34" charset="0"/>
                          <a:cs typeface="Arial" panose="020B0604020202020204" pitchFamily="34" charset="0"/>
                        </a:rPr>
                        <a:t>(9%)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12309997"/>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13</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15578</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10 908 </a:t>
                      </a:r>
                    </a:p>
                    <a:p>
                      <a:pPr algn="r" fontAlgn="b"/>
                      <a:r>
                        <a:rPr lang="fr-FR" sz="1000" u="none" strike="noStrike" dirty="0">
                          <a:effectLst/>
                          <a:latin typeface="Arial" panose="020B0604020202020204" pitchFamily="34" charset="0"/>
                          <a:cs typeface="Arial" panose="020B0604020202020204" pitchFamily="34" charset="0"/>
                        </a:rPr>
                        <a:t>(70,1%)</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2861</a:t>
                      </a:r>
                    </a:p>
                    <a:p>
                      <a:pPr algn="r" fontAlgn="b"/>
                      <a:r>
                        <a:rPr lang="fr-FR" sz="1000" u="none" strike="noStrike" dirty="0">
                          <a:effectLst/>
                          <a:latin typeface="Arial" panose="020B0604020202020204" pitchFamily="34" charset="0"/>
                          <a:cs typeface="Arial" panose="020B0604020202020204" pitchFamily="34" charset="0"/>
                        </a:rPr>
                        <a:t>(19,9%)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1084</a:t>
                      </a:r>
                    </a:p>
                    <a:p>
                      <a:pPr algn="r" fontAlgn="b"/>
                      <a:r>
                        <a:rPr lang="fr-FR" sz="1000" u="none" strike="noStrike" dirty="0">
                          <a:effectLst/>
                          <a:latin typeface="Arial" panose="020B0604020202020204" pitchFamily="34" charset="0"/>
                          <a:cs typeface="Arial" panose="020B0604020202020204" pitchFamily="34" charset="0"/>
                        </a:rPr>
                        <a:t>(10,0%)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28695415"/>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84</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5130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3226 </a:t>
                      </a:r>
                    </a:p>
                    <a:p>
                      <a:pPr algn="r" fontAlgn="b"/>
                      <a:r>
                        <a:rPr lang="fr-FR" sz="1000" u="none" strike="noStrike" dirty="0">
                          <a:effectLst/>
                          <a:latin typeface="Arial" panose="020B0604020202020204" pitchFamily="34" charset="0"/>
                          <a:cs typeface="Arial" panose="020B0604020202020204" pitchFamily="34" charset="0"/>
                        </a:rPr>
                        <a:t>(63,0%)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1002</a:t>
                      </a:r>
                    </a:p>
                    <a:p>
                      <a:pPr algn="r" fontAlgn="b"/>
                      <a:r>
                        <a:rPr lang="fr-FR" sz="1000" u="none" strike="noStrike" dirty="0">
                          <a:effectLst/>
                          <a:latin typeface="Arial" panose="020B0604020202020204" pitchFamily="34" charset="0"/>
                          <a:cs typeface="Arial" panose="020B0604020202020204" pitchFamily="34" charset="0"/>
                        </a:rPr>
                        <a:t>(22,8%)</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478</a:t>
                      </a:r>
                    </a:p>
                    <a:p>
                      <a:pPr algn="r" fontAlgn="b"/>
                      <a:r>
                        <a:rPr lang="fr-FR" sz="1000" u="none" strike="noStrike" dirty="0">
                          <a:effectLst/>
                          <a:latin typeface="Arial" panose="020B0604020202020204" pitchFamily="34" charset="0"/>
                          <a:cs typeface="Arial" panose="020B0604020202020204" pitchFamily="34" charset="0"/>
                        </a:rPr>
                        <a:t>(14,2%)</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71256337"/>
                  </a:ext>
                </a:extLst>
              </a:tr>
              <a:tr h="266048">
                <a:tc>
                  <a:txBody>
                    <a:bodyPr/>
                    <a:lstStyle/>
                    <a:p>
                      <a:pPr algn="ctr" fontAlgn="b"/>
                      <a:r>
                        <a:rPr lang="fr-FR" sz="1000" b="1" u="none" strike="noStrike" dirty="0">
                          <a:effectLst/>
                          <a:latin typeface="Arial" panose="020B0604020202020204" pitchFamily="34" charset="0"/>
                          <a:cs typeface="Arial" panose="020B0604020202020204" pitchFamily="34" charset="0"/>
                        </a:rPr>
                        <a:t>Académie</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23 714</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16 169 </a:t>
                      </a:r>
                    </a:p>
                    <a:p>
                      <a:pPr algn="r" fontAlgn="b"/>
                      <a:r>
                        <a:rPr lang="fr-FR" sz="1000" b="1" u="none" strike="noStrike" dirty="0">
                          <a:effectLst/>
                          <a:latin typeface="Arial" panose="020B0604020202020204" pitchFamily="34" charset="0"/>
                          <a:cs typeface="Arial" panose="020B0604020202020204" pitchFamily="34" charset="0"/>
                        </a:rPr>
                        <a:t>(68,3%)</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4460</a:t>
                      </a:r>
                    </a:p>
                    <a:p>
                      <a:pPr algn="r" fontAlgn="b"/>
                      <a:r>
                        <a:rPr lang="fr-FR" sz="1000" b="1" u="none" strike="noStrike" dirty="0">
                          <a:effectLst/>
                          <a:latin typeface="Arial" panose="020B0604020202020204" pitchFamily="34" charset="0"/>
                          <a:cs typeface="Arial" panose="020B0604020202020204" pitchFamily="34" charset="0"/>
                        </a:rPr>
                        <a:t>(20,7%)</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1764</a:t>
                      </a:r>
                    </a:p>
                    <a:p>
                      <a:pPr algn="r" fontAlgn="b"/>
                      <a:r>
                        <a:rPr lang="fr-FR" sz="1000" b="1" u="none" strike="noStrike" dirty="0">
                          <a:effectLst/>
                          <a:latin typeface="Arial" panose="020B0604020202020204" pitchFamily="34" charset="0"/>
                          <a:cs typeface="Arial" panose="020B0604020202020204" pitchFamily="34" charset="0"/>
                        </a:rPr>
                        <a:t>(11,0%)</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233208811"/>
                  </a:ext>
                </a:extLst>
              </a:tr>
              <a:tr h="266048">
                <a:tc>
                  <a:txBody>
                    <a:bodyPr/>
                    <a:lstStyle/>
                    <a:p>
                      <a:pPr algn="ctr" fontAlgn="b"/>
                      <a:r>
                        <a:rPr lang="fr-FR" sz="1000" b="1" u="none" strike="noStrike" dirty="0">
                          <a:effectLst/>
                          <a:latin typeface="Arial" panose="020B0604020202020204" pitchFamily="34" charset="0"/>
                          <a:cs typeface="Arial" panose="020B0604020202020204" pitchFamily="34" charset="0"/>
                        </a:rPr>
                        <a:t>France</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637 384</a:t>
                      </a: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429 215</a:t>
                      </a:r>
                    </a:p>
                    <a:p>
                      <a:pPr algn="r" fontAlgn="b"/>
                      <a:r>
                        <a:rPr lang="fr-FR" sz="1100" b="0" i="0" u="none" strike="noStrike" dirty="0">
                          <a:solidFill>
                            <a:srgbClr val="000000"/>
                          </a:solidFill>
                          <a:effectLst/>
                          <a:latin typeface="Calibri" panose="020F0502020204030204" pitchFamily="34" charset="0"/>
                        </a:rPr>
                        <a:t>(67,3%)</a:t>
                      </a: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150 586</a:t>
                      </a:r>
                    </a:p>
                    <a:p>
                      <a:pPr algn="r" fontAlgn="b"/>
                      <a:r>
                        <a:rPr lang="fr-FR" sz="1100" b="0" i="0" u="none" strike="noStrike" dirty="0">
                          <a:solidFill>
                            <a:srgbClr val="000000"/>
                          </a:solidFill>
                          <a:effectLst/>
                          <a:latin typeface="Calibri" panose="020F0502020204030204" pitchFamily="34" charset="0"/>
                        </a:rPr>
                        <a:t>(23,6%)</a:t>
                      </a: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73 519</a:t>
                      </a:r>
                    </a:p>
                    <a:p>
                      <a:pPr algn="r" fontAlgn="b"/>
                      <a:r>
                        <a:rPr lang="fr-FR" sz="1100" b="0" i="0" u="none" strike="noStrike" dirty="0">
                          <a:solidFill>
                            <a:srgbClr val="000000"/>
                          </a:solidFill>
                          <a:effectLst/>
                          <a:latin typeface="Calibri" panose="020F0502020204030204" pitchFamily="34" charset="0"/>
                        </a:rPr>
                        <a:t>(11,5%)</a:t>
                      </a:r>
                    </a:p>
                  </a:txBody>
                  <a:tcPr marL="9525" marR="9525" marT="9525" marB="0" anchor="ctr">
                    <a:solidFill>
                      <a:schemeClr val="bg2">
                        <a:lumMod val="75000"/>
                      </a:schemeClr>
                    </a:solidFill>
                  </a:tcPr>
                </a:tc>
                <a:extLst>
                  <a:ext uri="{0D108BD9-81ED-4DB2-BD59-A6C34878D82A}">
                    <a16:rowId xmlns:a16="http://schemas.microsoft.com/office/drawing/2014/main" val="4054429546"/>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Rappel 2020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fr-FR" sz="1000" u="none" strike="noStrike" dirty="0">
                          <a:effectLst/>
                          <a:latin typeface="Arial" panose="020B0604020202020204" pitchFamily="34" charset="0"/>
                          <a:cs typeface="Arial" panose="020B0604020202020204" pitchFamily="34" charset="0"/>
                        </a:rPr>
                        <a:t>23 046</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15 627</a:t>
                      </a:r>
                    </a:p>
                    <a:p>
                      <a:pPr algn="r" fontAlgn="b"/>
                      <a:r>
                        <a:rPr lang="fr-FR" sz="1000" u="none" strike="noStrike" dirty="0">
                          <a:effectLst/>
                          <a:latin typeface="Arial" panose="020B0604020202020204" pitchFamily="34" charset="0"/>
                          <a:cs typeface="Arial" panose="020B0604020202020204" pitchFamily="34" charset="0"/>
                        </a:rPr>
                        <a:t>(67,8%)</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4738</a:t>
                      </a:r>
                    </a:p>
                    <a:p>
                      <a:pPr algn="r" fontAlgn="b"/>
                      <a:r>
                        <a:rPr lang="fr-FR" sz="1000" u="none" strike="noStrike" dirty="0">
                          <a:effectLst/>
                          <a:latin typeface="Arial" panose="020B0604020202020204" pitchFamily="34" charset="0"/>
                          <a:cs typeface="Arial" panose="020B0604020202020204" pitchFamily="34" charset="0"/>
                        </a:rPr>
                        <a:t>(20,6%)</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2681</a:t>
                      </a:r>
                    </a:p>
                    <a:p>
                      <a:pPr algn="r" fontAlgn="b"/>
                      <a:r>
                        <a:rPr lang="fr-FR" sz="1000" u="none" strike="noStrike" dirty="0">
                          <a:effectLst/>
                          <a:latin typeface="Arial" panose="020B0604020202020204" pitchFamily="34" charset="0"/>
                          <a:cs typeface="Arial" panose="020B0604020202020204" pitchFamily="34" charset="0"/>
                        </a:rPr>
                        <a:t>(11,6%)</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772361769"/>
                  </a:ext>
                </a:extLst>
              </a:tr>
            </a:tbl>
          </a:graphicData>
        </a:graphic>
      </p:graphicFrame>
      <p:sp>
        <p:nvSpPr>
          <p:cNvPr id="4" name="ZoneTexte 3">
            <a:extLst>
              <a:ext uri="{FF2B5EF4-FFF2-40B4-BE49-F238E27FC236}">
                <a16:creationId xmlns:a16="http://schemas.microsoft.com/office/drawing/2014/main" id="{7D1F391F-A899-442D-915F-DDF1946BED22}"/>
              </a:ext>
            </a:extLst>
          </p:cNvPr>
          <p:cNvSpPr txBox="1"/>
          <p:nvPr/>
        </p:nvSpPr>
        <p:spPr>
          <a:xfrm>
            <a:off x="836214" y="5992838"/>
            <a:ext cx="2419252"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*Données toutes 3</a:t>
            </a:r>
            <a:r>
              <a:rPr lang="fr-FR" sz="1000" baseline="30000" dirty="0">
                <a:latin typeface="Arial" panose="020B0604020202020204" pitchFamily="34" charset="0"/>
                <a:cs typeface="Arial" panose="020B0604020202020204" pitchFamily="34" charset="0"/>
              </a:rPr>
              <a:t>e</a:t>
            </a:r>
            <a:r>
              <a:rPr lang="fr-FR" sz="1000" dirty="0">
                <a:latin typeface="Arial" panose="020B0604020202020204" pitchFamily="34" charset="0"/>
                <a:cs typeface="Arial" panose="020B0604020202020204" pitchFamily="34" charset="0"/>
              </a:rPr>
              <a:t> y compris 3</a:t>
            </a:r>
            <a:r>
              <a:rPr lang="fr-FR" sz="1000" baseline="30000" dirty="0">
                <a:latin typeface="Arial" panose="020B0604020202020204" pitchFamily="34" charset="0"/>
                <a:cs typeface="Arial" panose="020B0604020202020204" pitchFamily="34" charset="0"/>
              </a:rPr>
              <a:t>e</a:t>
            </a:r>
            <a:r>
              <a:rPr lang="fr-FR" sz="1000" dirty="0">
                <a:latin typeface="Arial" panose="020B0604020202020204" pitchFamily="34" charset="0"/>
                <a:cs typeface="Arial" panose="020B0604020202020204" pitchFamily="34" charset="0"/>
              </a:rPr>
              <a:t> Segpa</a:t>
            </a:r>
          </a:p>
        </p:txBody>
      </p:sp>
      <p:graphicFrame>
        <p:nvGraphicFramePr>
          <p:cNvPr id="16" name="Espace réservé du contenu 6">
            <a:extLst>
              <a:ext uri="{FF2B5EF4-FFF2-40B4-BE49-F238E27FC236}">
                <a16:creationId xmlns:a16="http://schemas.microsoft.com/office/drawing/2014/main" id="{14979BE5-35E0-4D5B-95B4-DF69404FAB84}"/>
              </a:ext>
            </a:extLst>
          </p:cNvPr>
          <p:cNvGraphicFramePr>
            <a:graphicFrameLocks/>
          </p:cNvGraphicFramePr>
          <p:nvPr>
            <p:extLst>
              <p:ext uri="{D42A27DB-BD31-4B8C-83A1-F6EECF244321}">
                <p14:modId xmlns:p14="http://schemas.microsoft.com/office/powerpoint/2010/main" val="3552193747"/>
              </p:ext>
            </p:extLst>
          </p:nvPr>
        </p:nvGraphicFramePr>
        <p:xfrm>
          <a:off x="4953000" y="2780927"/>
          <a:ext cx="4086508" cy="2589866"/>
        </p:xfrm>
        <a:graphic>
          <a:graphicData uri="http://schemas.openxmlformats.org/drawingml/2006/table">
            <a:tbl>
              <a:tblPr firstRow="1" bandRow="1">
                <a:tableStyleId>{21E4AEA4-8DFA-4A89-87EB-49C32662AFE0}</a:tableStyleId>
              </a:tblPr>
              <a:tblGrid>
                <a:gridCol w="1004915">
                  <a:extLst>
                    <a:ext uri="{9D8B030D-6E8A-4147-A177-3AD203B41FA5}">
                      <a16:colId xmlns:a16="http://schemas.microsoft.com/office/drawing/2014/main" val="1908718881"/>
                    </a:ext>
                  </a:extLst>
                </a:gridCol>
                <a:gridCol w="629689">
                  <a:extLst>
                    <a:ext uri="{9D8B030D-6E8A-4147-A177-3AD203B41FA5}">
                      <a16:colId xmlns:a16="http://schemas.microsoft.com/office/drawing/2014/main" val="2137981820"/>
                    </a:ext>
                  </a:extLst>
                </a:gridCol>
                <a:gridCol w="817302">
                  <a:extLst>
                    <a:ext uri="{9D8B030D-6E8A-4147-A177-3AD203B41FA5}">
                      <a16:colId xmlns:a16="http://schemas.microsoft.com/office/drawing/2014/main" val="2007067660"/>
                    </a:ext>
                  </a:extLst>
                </a:gridCol>
                <a:gridCol w="674156">
                  <a:extLst>
                    <a:ext uri="{9D8B030D-6E8A-4147-A177-3AD203B41FA5}">
                      <a16:colId xmlns:a16="http://schemas.microsoft.com/office/drawing/2014/main" val="4121212894"/>
                    </a:ext>
                  </a:extLst>
                </a:gridCol>
                <a:gridCol w="960446">
                  <a:extLst>
                    <a:ext uri="{9D8B030D-6E8A-4147-A177-3AD203B41FA5}">
                      <a16:colId xmlns:a16="http://schemas.microsoft.com/office/drawing/2014/main" val="3455375015"/>
                    </a:ext>
                  </a:extLst>
                </a:gridCol>
              </a:tblGrid>
              <a:tr h="359111">
                <a:tc>
                  <a:txBody>
                    <a:bodyPr/>
                    <a:lstStyle/>
                    <a:p>
                      <a:pPr algn="ctr" fontAlgn="ctr"/>
                      <a:r>
                        <a:rPr lang="fr-FR" sz="1000" u="none" strike="noStrike" dirty="0">
                          <a:effectLst/>
                          <a:latin typeface="Arial" panose="020B0604020202020204" pitchFamily="34" charset="0"/>
                          <a:cs typeface="Arial" panose="020B0604020202020204" pitchFamily="34" charset="0"/>
                        </a:rPr>
                        <a:t>Département</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Effectif total</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2</a:t>
                      </a:r>
                      <a:r>
                        <a:rPr lang="fr-FR" sz="1000" u="none" strike="noStrike" baseline="30000" dirty="0">
                          <a:effectLst/>
                          <a:latin typeface="Arial" panose="020B0604020202020204" pitchFamily="34" charset="0"/>
                          <a:cs typeface="Arial" panose="020B0604020202020204" pitchFamily="34" charset="0"/>
                        </a:rPr>
                        <a:t>nde</a:t>
                      </a:r>
                      <a:r>
                        <a:rPr lang="fr-FR" sz="1000" u="none" strike="noStrike" dirty="0">
                          <a:effectLst/>
                          <a:latin typeface="Arial" panose="020B0604020202020204" pitchFamily="34" charset="0"/>
                          <a:cs typeface="Arial" panose="020B0604020202020204" pitchFamily="34" charset="0"/>
                        </a:rPr>
                        <a:t> GT</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2</a:t>
                      </a:r>
                      <a:r>
                        <a:rPr lang="fr-FR" sz="1000" u="none" strike="noStrike" baseline="30000" dirty="0">
                          <a:effectLst/>
                          <a:latin typeface="Arial" panose="020B0604020202020204" pitchFamily="34" charset="0"/>
                          <a:cs typeface="Arial" panose="020B0604020202020204" pitchFamily="34" charset="0"/>
                        </a:rPr>
                        <a:t>nde</a:t>
                      </a:r>
                      <a:r>
                        <a:rPr lang="fr-FR" sz="1000" u="none" strike="noStrike" dirty="0">
                          <a:effectLst/>
                          <a:latin typeface="Arial" panose="020B0604020202020204" pitchFamily="34" charset="0"/>
                          <a:cs typeface="Arial" panose="020B0604020202020204" pitchFamily="34" charset="0"/>
                        </a:rPr>
                        <a:t> pro</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000" u="none" strike="noStrike" dirty="0">
                          <a:effectLst/>
                          <a:latin typeface="Arial" panose="020B0604020202020204" pitchFamily="34" charset="0"/>
                          <a:cs typeface="Arial" panose="020B0604020202020204" pitchFamily="34" charset="0"/>
                        </a:rPr>
                        <a:t>1CAP2</a:t>
                      </a:r>
                      <a:endParaRPr lang="fr-FR" sz="10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96472348"/>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04</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1639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1045</a:t>
                      </a:r>
                    </a:p>
                    <a:p>
                      <a:pPr algn="r" fontAlgn="b"/>
                      <a:r>
                        <a:rPr lang="fr-FR" sz="1000" u="none" strike="noStrike" dirty="0">
                          <a:effectLst/>
                          <a:latin typeface="Arial" panose="020B0604020202020204" pitchFamily="34" charset="0"/>
                          <a:cs typeface="Arial" panose="020B0604020202020204" pitchFamily="34" charset="0"/>
                        </a:rPr>
                        <a:t>(63,7%)</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368</a:t>
                      </a:r>
                    </a:p>
                    <a:p>
                      <a:pPr algn="r" fontAlgn="b"/>
                      <a:r>
                        <a:rPr lang="fr-FR" sz="1000" u="none" strike="noStrike" dirty="0">
                          <a:effectLst/>
                          <a:latin typeface="Arial" panose="020B0604020202020204" pitchFamily="34" charset="0"/>
                          <a:cs typeface="Arial" panose="020B0604020202020204" pitchFamily="34" charset="0"/>
                        </a:rPr>
                        <a:t>(23,9%)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117</a:t>
                      </a:r>
                    </a:p>
                    <a:p>
                      <a:pPr algn="r" fontAlgn="b"/>
                      <a:r>
                        <a:rPr lang="fr-FR" sz="1000" u="none" strike="noStrike" dirty="0">
                          <a:effectLst/>
                          <a:latin typeface="Arial" panose="020B0604020202020204" pitchFamily="34" charset="0"/>
                          <a:cs typeface="Arial" panose="020B0604020202020204" pitchFamily="34" charset="0"/>
                        </a:rPr>
                        <a:t>(12,4%)</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30746161"/>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05</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1252</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844</a:t>
                      </a:r>
                    </a:p>
                    <a:p>
                      <a:pPr algn="r" fontAlgn="b"/>
                      <a:r>
                        <a:rPr lang="fr-FR" sz="1000" u="none" strike="noStrike" dirty="0">
                          <a:effectLst/>
                          <a:latin typeface="Arial" panose="020B0604020202020204" pitchFamily="34" charset="0"/>
                          <a:cs typeface="Arial" panose="020B0604020202020204" pitchFamily="34" charset="0"/>
                        </a:rPr>
                        <a:t>(67,5%)</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268</a:t>
                      </a:r>
                    </a:p>
                    <a:p>
                      <a:pPr algn="r" fontAlgn="b"/>
                      <a:r>
                        <a:rPr lang="fr-FR" sz="1000" u="none" strike="noStrike" dirty="0">
                          <a:effectLst/>
                          <a:latin typeface="Arial" panose="020B0604020202020204" pitchFamily="34" charset="0"/>
                          <a:cs typeface="Arial" panose="020B0604020202020204" pitchFamily="34" charset="0"/>
                        </a:rPr>
                        <a:t>(22,5%)</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96</a:t>
                      </a:r>
                    </a:p>
                    <a:p>
                      <a:pPr algn="r" fontAlgn="b"/>
                      <a:r>
                        <a:rPr lang="fr-FR" sz="1000" u="none" strike="noStrike" dirty="0">
                          <a:effectLst/>
                          <a:latin typeface="Arial" panose="020B0604020202020204" pitchFamily="34" charset="0"/>
                          <a:cs typeface="Arial" panose="020B0604020202020204" pitchFamily="34" charset="0"/>
                        </a:rPr>
                        <a:t>(10,0%)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12309997"/>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13</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13582</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8858</a:t>
                      </a:r>
                    </a:p>
                    <a:p>
                      <a:pPr algn="r" fontAlgn="b"/>
                      <a:r>
                        <a:rPr lang="fr-FR" sz="1000" u="none" strike="noStrike" dirty="0">
                          <a:effectLst/>
                          <a:latin typeface="Arial" panose="020B0604020202020204" pitchFamily="34" charset="0"/>
                          <a:cs typeface="Arial" panose="020B0604020202020204" pitchFamily="34" charset="0"/>
                        </a:rPr>
                        <a:t>(65,3%)</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3019</a:t>
                      </a:r>
                    </a:p>
                    <a:p>
                      <a:pPr algn="r" fontAlgn="b"/>
                      <a:r>
                        <a:rPr lang="fr-FR" sz="1000" u="none" strike="noStrike" dirty="0">
                          <a:effectLst/>
                          <a:latin typeface="Arial" panose="020B0604020202020204" pitchFamily="34" charset="0"/>
                          <a:cs typeface="Arial" panose="020B0604020202020204" pitchFamily="34" charset="0"/>
                        </a:rPr>
                        <a:t>(23,8%)</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1058</a:t>
                      </a:r>
                    </a:p>
                    <a:p>
                      <a:pPr algn="r" fontAlgn="b"/>
                      <a:r>
                        <a:rPr lang="fr-FR" sz="1000" u="none" strike="noStrike" dirty="0">
                          <a:effectLst/>
                          <a:latin typeface="Arial" panose="020B0604020202020204" pitchFamily="34" charset="0"/>
                          <a:cs typeface="Arial" panose="020B0604020202020204" pitchFamily="34" charset="0"/>
                        </a:rPr>
                        <a:t>(10,9%)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28695415"/>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84</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4757</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2786</a:t>
                      </a:r>
                    </a:p>
                    <a:p>
                      <a:pPr algn="r" fontAlgn="b"/>
                      <a:r>
                        <a:rPr lang="fr-FR" sz="1000" u="none" strike="noStrike" dirty="0">
                          <a:effectLst/>
                          <a:latin typeface="Arial" panose="020B0604020202020204" pitchFamily="34" charset="0"/>
                          <a:cs typeface="Arial" panose="020B0604020202020204" pitchFamily="34" charset="0"/>
                        </a:rPr>
                        <a:t>(58,7%)</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1117</a:t>
                      </a:r>
                    </a:p>
                    <a:p>
                      <a:pPr algn="r" fontAlgn="b"/>
                      <a:r>
                        <a:rPr lang="fr-FR" sz="1000" u="none" strike="noStrike" dirty="0">
                          <a:effectLst/>
                          <a:latin typeface="Arial" panose="020B0604020202020204" pitchFamily="34" charset="0"/>
                          <a:cs typeface="Arial" panose="020B0604020202020204" pitchFamily="34" charset="0"/>
                        </a:rPr>
                        <a:t>(26,5%)</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1000" u="none" strike="noStrike" dirty="0">
                          <a:effectLst/>
                          <a:latin typeface="Arial" panose="020B0604020202020204" pitchFamily="34" charset="0"/>
                          <a:cs typeface="Arial" panose="020B0604020202020204" pitchFamily="34" charset="0"/>
                        </a:rPr>
                        <a:t>484</a:t>
                      </a:r>
                    </a:p>
                    <a:p>
                      <a:pPr algn="r" fontAlgn="b"/>
                      <a:r>
                        <a:rPr lang="fr-FR" sz="1000" u="none" strike="noStrike" dirty="0">
                          <a:effectLst/>
                          <a:latin typeface="Arial" panose="020B0604020202020204" pitchFamily="34" charset="0"/>
                          <a:cs typeface="Arial" panose="020B0604020202020204" pitchFamily="34" charset="0"/>
                        </a:rPr>
                        <a:t>(14,8%)</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671256337"/>
                  </a:ext>
                </a:extLst>
              </a:tr>
              <a:tr h="266048">
                <a:tc>
                  <a:txBody>
                    <a:bodyPr/>
                    <a:lstStyle/>
                    <a:p>
                      <a:pPr algn="ctr" fontAlgn="b"/>
                      <a:r>
                        <a:rPr lang="fr-FR" sz="1000" b="1" u="none" strike="noStrike" dirty="0">
                          <a:effectLst/>
                          <a:latin typeface="Arial" panose="020B0604020202020204" pitchFamily="34" charset="0"/>
                          <a:cs typeface="Arial" panose="020B0604020202020204" pitchFamily="34" charset="0"/>
                        </a:rPr>
                        <a:t>Académie</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21 230</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13 533</a:t>
                      </a:r>
                    </a:p>
                    <a:p>
                      <a:pPr algn="r" fontAlgn="b"/>
                      <a:r>
                        <a:rPr lang="fr-FR" sz="1000" b="1" u="none" strike="noStrike" dirty="0">
                          <a:effectLst/>
                          <a:latin typeface="Arial" panose="020B0604020202020204" pitchFamily="34" charset="0"/>
                          <a:cs typeface="Arial" panose="020B0604020202020204" pitchFamily="34" charset="0"/>
                        </a:rPr>
                        <a:t>(63,8%)</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4772</a:t>
                      </a:r>
                    </a:p>
                    <a:p>
                      <a:pPr algn="r" fontAlgn="b"/>
                      <a:r>
                        <a:rPr lang="fr-FR" sz="1000" b="1" u="none" strike="noStrike" dirty="0">
                          <a:effectLst/>
                          <a:latin typeface="Arial" panose="020B0604020202020204" pitchFamily="34" charset="0"/>
                          <a:cs typeface="Arial" panose="020B0604020202020204" pitchFamily="34" charset="0"/>
                        </a:rPr>
                        <a:t>(24,3%)</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c>
                  <a:txBody>
                    <a:bodyPr/>
                    <a:lstStyle/>
                    <a:p>
                      <a:pPr algn="r" fontAlgn="b"/>
                      <a:r>
                        <a:rPr lang="fr-FR" sz="1000" b="1" u="none" strike="noStrike" dirty="0">
                          <a:effectLst/>
                          <a:latin typeface="Arial" panose="020B0604020202020204" pitchFamily="34" charset="0"/>
                          <a:cs typeface="Arial" panose="020B0604020202020204" pitchFamily="34" charset="0"/>
                        </a:rPr>
                        <a:t>1755</a:t>
                      </a:r>
                    </a:p>
                    <a:p>
                      <a:pPr algn="r" fontAlgn="b"/>
                      <a:r>
                        <a:rPr lang="fr-FR" sz="1000" b="1" u="none" strike="noStrike" dirty="0">
                          <a:effectLst/>
                          <a:latin typeface="Arial" panose="020B0604020202020204" pitchFamily="34" charset="0"/>
                          <a:cs typeface="Arial" panose="020B0604020202020204" pitchFamily="34" charset="0"/>
                        </a:rPr>
                        <a:t>(11,9%)</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233208811"/>
                  </a:ext>
                </a:extLst>
              </a:tr>
              <a:tr h="266048">
                <a:tc>
                  <a:txBody>
                    <a:bodyPr/>
                    <a:lstStyle/>
                    <a:p>
                      <a:pPr algn="ctr" fontAlgn="b"/>
                      <a:r>
                        <a:rPr lang="fr-FR" sz="1000" b="1" u="none" strike="noStrike" dirty="0">
                          <a:effectLst/>
                          <a:latin typeface="Arial" panose="020B0604020202020204" pitchFamily="34" charset="0"/>
                          <a:cs typeface="Arial" panose="020B0604020202020204" pitchFamily="34" charset="0"/>
                        </a:rPr>
                        <a:t>France</a:t>
                      </a:r>
                      <a:endParaRPr lang="fr-FR" sz="10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640 601</a:t>
                      </a: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402 928</a:t>
                      </a:r>
                    </a:p>
                    <a:p>
                      <a:pPr algn="r" fontAlgn="b"/>
                      <a:r>
                        <a:rPr lang="fr-FR" sz="1100" b="0" i="0" u="none" strike="noStrike" dirty="0">
                          <a:solidFill>
                            <a:srgbClr val="000000"/>
                          </a:solidFill>
                          <a:effectLst/>
                          <a:latin typeface="Calibri" panose="020F0502020204030204" pitchFamily="34" charset="0"/>
                        </a:rPr>
                        <a:t>(62,9%)</a:t>
                      </a: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163 567</a:t>
                      </a:r>
                    </a:p>
                    <a:p>
                      <a:pPr algn="r" fontAlgn="b"/>
                      <a:r>
                        <a:rPr lang="fr-FR" sz="1100" b="0" i="0" u="none" strike="noStrike" dirty="0">
                          <a:solidFill>
                            <a:srgbClr val="000000"/>
                          </a:solidFill>
                          <a:effectLst/>
                          <a:latin typeface="Calibri" panose="020F0502020204030204" pitchFamily="34" charset="0"/>
                        </a:rPr>
                        <a:t>(25,5%)</a:t>
                      </a:r>
                    </a:p>
                  </a:txBody>
                  <a:tcPr marL="9525" marR="9525" marT="9525" marB="0" anchor="ctr">
                    <a:solidFill>
                      <a:schemeClr val="bg2">
                        <a:lumMod val="75000"/>
                      </a:schemeClr>
                    </a:solidFill>
                  </a:tcPr>
                </a:tc>
                <a:tc>
                  <a:txBody>
                    <a:bodyPr/>
                    <a:lstStyle/>
                    <a:p>
                      <a:pPr algn="r" fontAlgn="b"/>
                      <a:r>
                        <a:rPr lang="fr-FR" sz="1100" b="0" i="0" u="none" strike="noStrike" dirty="0">
                          <a:solidFill>
                            <a:srgbClr val="000000"/>
                          </a:solidFill>
                          <a:effectLst/>
                          <a:latin typeface="Calibri" panose="020F0502020204030204" pitchFamily="34" charset="0"/>
                        </a:rPr>
                        <a:t>74 105</a:t>
                      </a:r>
                    </a:p>
                    <a:p>
                      <a:pPr algn="r" fontAlgn="b"/>
                      <a:r>
                        <a:rPr lang="fr-FR" sz="1100" b="0" i="0" u="none" strike="noStrike" dirty="0">
                          <a:solidFill>
                            <a:srgbClr val="000000"/>
                          </a:solidFill>
                          <a:effectLst/>
                          <a:latin typeface="Calibri" panose="020F0502020204030204" pitchFamily="34" charset="0"/>
                        </a:rPr>
                        <a:t>(11,6%)</a:t>
                      </a:r>
                    </a:p>
                  </a:txBody>
                  <a:tcPr marL="9525" marR="9525" marT="9525" marB="0" anchor="ctr">
                    <a:solidFill>
                      <a:schemeClr val="bg2">
                        <a:lumMod val="75000"/>
                      </a:schemeClr>
                    </a:solidFill>
                  </a:tcPr>
                </a:tc>
                <a:extLst>
                  <a:ext uri="{0D108BD9-81ED-4DB2-BD59-A6C34878D82A}">
                    <a16:rowId xmlns:a16="http://schemas.microsoft.com/office/drawing/2014/main" val="4054429546"/>
                  </a:ext>
                </a:extLst>
              </a:tr>
              <a:tr h="266048">
                <a:tc>
                  <a:txBody>
                    <a:bodyPr/>
                    <a:lstStyle/>
                    <a:p>
                      <a:pPr algn="ctr" fontAlgn="b"/>
                      <a:r>
                        <a:rPr lang="fr-FR" sz="1000" u="none" strike="noStrike" dirty="0">
                          <a:effectLst/>
                          <a:latin typeface="Arial" panose="020B0604020202020204" pitchFamily="34" charset="0"/>
                          <a:cs typeface="Arial" panose="020B0604020202020204" pitchFamily="34" charset="0"/>
                        </a:rPr>
                        <a:t>Rappel 2020</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fr-FR" sz="1000" u="none" strike="noStrike" dirty="0">
                          <a:effectLst/>
                          <a:latin typeface="Arial" panose="020B0604020202020204" pitchFamily="34" charset="0"/>
                          <a:cs typeface="Arial" panose="020B0604020202020204" pitchFamily="34" charset="0"/>
                        </a:rPr>
                        <a:t>21 196</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13 751</a:t>
                      </a:r>
                    </a:p>
                    <a:p>
                      <a:pPr algn="r" fontAlgn="b"/>
                      <a:r>
                        <a:rPr lang="fr-FR" sz="1000" u="none" strike="noStrike" dirty="0">
                          <a:effectLst/>
                          <a:latin typeface="Arial" panose="020B0604020202020204" pitchFamily="34" charset="0"/>
                          <a:cs typeface="Arial" panose="020B0604020202020204" pitchFamily="34" charset="0"/>
                        </a:rPr>
                        <a:t>(64,9%)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4859</a:t>
                      </a:r>
                    </a:p>
                    <a:p>
                      <a:pPr algn="r" fontAlgn="b"/>
                      <a:r>
                        <a:rPr lang="fr-FR" sz="1000" u="none" strike="noStrike" dirty="0">
                          <a:effectLst/>
                          <a:latin typeface="Arial" panose="020B0604020202020204" pitchFamily="34" charset="0"/>
                          <a:cs typeface="Arial" panose="020B0604020202020204" pitchFamily="34" charset="0"/>
                        </a:rPr>
                        <a:t>(22,9%)</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r" fontAlgn="b"/>
                      <a:r>
                        <a:rPr lang="fr-FR" sz="1000" u="none" strike="noStrike" dirty="0">
                          <a:effectLst/>
                          <a:latin typeface="Arial" panose="020B0604020202020204" pitchFamily="34" charset="0"/>
                          <a:cs typeface="Arial" panose="020B0604020202020204" pitchFamily="34" charset="0"/>
                        </a:rPr>
                        <a:t>2586</a:t>
                      </a:r>
                    </a:p>
                    <a:p>
                      <a:pPr algn="r" fontAlgn="b"/>
                      <a:r>
                        <a:rPr lang="fr-FR" sz="1000" u="none" strike="noStrike" dirty="0">
                          <a:effectLst/>
                          <a:latin typeface="Arial" panose="020B0604020202020204" pitchFamily="34" charset="0"/>
                          <a:cs typeface="Arial" panose="020B0604020202020204" pitchFamily="34" charset="0"/>
                        </a:rPr>
                        <a:t>(12,2%)</a:t>
                      </a:r>
                      <a:endParaRPr lang="fr-FR" sz="1000" b="0" i="0" u="none" strike="noStrike" dirty="0">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34376336"/>
                  </a:ext>
                </a:extLst>
              </a:tr>
            </a:tbl>
          </a:graphicData>
        </a:graphic>
      </p:graphicFrame>
      <p:sp>
        <p:nvSpPr>
          <p:cNvPr id="3" name="Espace réservé de la date 2">
            <a:extLst>
              <a:ext uri="{FF2B5EF4-FFF2-40B4-BE49-F238E27FC236}">
                <a16:creationId xmlns:a16="http://schemas.microsoft.com/office/drawing/2014/main" id="{32E75A2E-0F28-41E8-8E81-7FA9C2441E6F}"/>
              </a:ext>
            </a:extLst>
          </p:cNvPr>
          <p:cNvSpPr>
            <a:spLocks noGrp="1"/>
          </p:cNvSpPr>
          <p:nvPr>
            <p:ph type="dt" sz="half" idx="10"/>
          </p:nvPr>
        </p:nvSpPr>
        <p:spPr/>
        <p:txBody>
          <a:bodyPr/>
          <a:lstStyle/>
          <a:p>
            <a:fld id="{708CED8B-2AF0-47D5-ACA7-E22A95C407EC}" type="datetime1">
              <a:rPr lang="fr-FR" smtClean="0"/>
              <a:t>12/05/2022</a:t>
            </a:fld>
            <a:endParaRPr lang="fr-FR"/>
          </a:p>
        </p:txBody>
      </p:sp>
      <p:sp>
        <p:nvSpPr>
          <p:cNvPr id="5" name="Espace réservé du pied de page 4">
            <a:extLst>
              <a:ext uri="{FF2B5EF4-FFF2-40B4-BE49-F238E27FC236}">
                <a16:creationId xmlns:a16="http://schemas.microsoft.com/office/drawing/2014/main" id="{871E39E3-D006-4808-9930-D5F83BF65B42}"/>
              </a:ext>
            </a:extLst>
          </p:cNvPr>
          <p:cNvSpPr>
            <a:spLocks noGrp="1"/>
          </p:cNvSpPr>
          <p:nvPr>
            <p:ph type="ftr" sz="quarter" idx="11"/>
          </p:nvPr>
        </p:nvSpPr>
        <p:spPr/>
        <p:txBody>
          <a:bodyPr/>
          <a:lstStyle/>
          <a:p>
            <a:r>
              <a:rPr lang="fr-FR"/>
              <a:t>DRAIO Aix-Marseille - pôle procédures</a:t>
            </a:r>
          </a:p>
        </p:txBody>
      </p:sp>
      <p:sp>
        <p:nvSpPr>
          <p:cNvPr id="6" name="Espace réservé du numéro de diapositive 5">
            <a:extLst>
              <a:ext uri="{FF2B5EF4-FFF2-40B4-BE49-F238E27FC236}">
                <a16:creationId xmlns:a16="http://schemas.microsoft.com/office/drawing/2014/main" id="{66A36A32-C4D4-4E33-99B4-F781E6D917B0}"/>
              </a:ext>
            </a:extLst>
          </p:cNvPr>
          <p:cNvSpPr>
            <a:spLocks noGrp="1"/>
          </p:cNvSpPr>
          <p:nvPr>
            <p:ph type="sldNum" sz="quarter" idx="12"/>
          </p:nvPr>
        </p:nvSpPr>
        <p:spPr/>
        <p:txBody>
          <a:bodyPr/>
          <a:lstStyle/>
          <a:p>
            <a:fld id="{109CBF6B-7A6D-4B34-AC5E-8557D12CC1EE}" type="slidenum">
              <a:rPr lang="fr-FR" smtClean="0"/>
              <a:t>7</a:t>
            </a:fld>
            <a:endParaRPr lang="fr-FR"/>
          </a:p>
        </p:txBody>
      </p:sp>
    </p:spTree>
    <p:extLst>
      <p:ext uri="{BB962C8B-B14F-4D97-AF65-F5344CB8AC3E}">
        <p14:creationId xmlns:p14="http://schemas.microsoft.com/office/powerpoint/2010/main" val="270514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3"/>
          <p:cNvSpPr>
            <a:spLocks noGrp="1"/>
          </p:cNvSpPr>
          <p:nvPr>
            <p:ph type="title"/>
          </p:nvPr>
        </p:nvSpPr>
        <p:spPr>
          <a:xfrm>
            <a:off x="836214" y="811744"/>
            <a:ext cx="8095061" cy="823912"/>
          </a:xfrm>
        </p:spPr>
        <p:txBody>
          <a:bodyPr>
            <a:normAutofit fontScale="90000"/>
          </a:bodyPr>
          <a:lstStyle/>
          <a:p>
            <a:pPr lvl="0" defTabSz="914400">
              <a:lnSpc>
                <a:spcPct val="100000"/>
              </a:lnSpc>
              <a:spcBef>
                <a:spcPts val="0"/>
              </a:spcBef>
            </a:pPr>
            <a:r>
              <a:rPr lang="fr-FR" sz="2700" dirty="0">
                <a:solidFill>
                  <a:srgbClr val="00006D"/>
                </a:solidFill>
                <a:latin typeface="Arial" panose="020B0604020202020204" pitchFamily="34" charset="0"/>
                <a:cs typeface="Arial" panose="020B0604020202020204" pitchFamily="34" charset="0"/>
              </a:rPr>
              <a:t>L’orientation post-2</a:t>
            </a:r>
            <a:r>
              <a:rPr lang="fr-FR" sz="2700" baseline="30000" dirty="0">
                <a:solidFill>
                  <a:srgbClr val="00006D"/>
                </a:solidFill>
                <a:latin typeface="Arial" panose="020B0604020202020204" pitchFamily="34" charset="0"/>
                <a:cs typeface="Arial" panose="020B0604020202020204" pitchFamily="34" charset="0"/>
              </a:rPr>
              <a:t>nde</a:t>
            </a:r>
            <a:r>
              <a:rPr lang="fr-FR" sz="2700" dirty="0">
                <a:solidFill>
                  <a:srgbClr val="00006D"/>
                </a:solidFill>
                <a:latin typeface="Arial" panose="020B0604020202020204" pitchFamily="34" charset="0"/>
                <a:cs typeface="Arial" panose="020B0604020202020204" pitchFamily="34" charset="0"/>
              </a:rPr>
              <a:t> GT par département</a:t>
            </a:r>
            <a:br>
              <a:rPr lang="fr-FR" sz="2400" dirty="0">
                <a:solidFill>
                  <a:srgbClr val="00006D"/>
                </a:solidFill>
                <a:latin typeface="Arial" panose="020B0604020202020204" pitchFamily="34" charset="0"/>
                <a:cs typeface="Arial" panose="020B0604020202020204" pitchFamily="34" charset="0"/>
              </a:rPr>
            </a:br>
            <a:r>
              <a:rPr lang="fr-FR" sz="1800" dirty="0">
                <a:solidFill>
                  <a:srgbClr val="00006D"/>
                </a:solidFill>
                <a:latin typeface="Arial" panose="020B0604020202020204" pitchFamily="34" charset="0"/>
                <a:cs typeface="Arial" panose="020B0604020202020204" pitchFamily="34" charset="0"/>
              </a:rPr>
              <a:t>Phase définitive 2021 </a:t>
            </a:r>
            <a:br>
              <a:rPr lang="fr-FR" dirty="0">
                <a:latin typeface="Arial" panose="020B0604020202020204" pitchFamily="34" charset="0"/>
                <a:cs typeface="Arial" panose="020B0604020202020204" pitchFamily="34" charset="0"/>
              </a:rPr>
            </a:br>
            <a:r>
              <a:rPr lang="fr-FR" sz="1000" b="0" i="1" dirty="0">
                <a:solidFill>
                  <a:srgbClr val="000000"/>
                </a:solidFill>
                <a:latin typeface="Arial" panose="020B0604020202020204" pitchFamily="34" charset="0"/>
                <a:ea typeface="+mn-ea"/>
                <a:cs typeface="Arial" panose="020B0604020202020204" pitchFamily="34" charset="0"/>
              </a:rPr>
              <a:t>Source : Module Orientation - données au 12 juillet 2021; </a:t>
            </a:r>
            <a:br>
              <a:rPr lang="fr-FR" sz="1000" b="0" i="1" dirty="0">
                <a:solidFill>
                  <a:srgbClr val="000000"/>
                </a:solidFill>
                <a:latin typeface="Arial" panose="020B0604020202020204" pitchFamily="34" charset="0"/>
                <a:ea typeface="+mn-ea"/>
                <a:cs typeface="Arial" panose="020B0604020202020204" pitchFamily="34" charset="0"/>
              </a:rPr>
            </a:br>
            <a:r>
              <a:rPr lang="fr-FR" sz="1000" b="0" i="1" dirty="0">
                <a:solidFill>
                  <a:srgbClr val="000000"/>
                </a:solidFill>
                <a:latin typeface="Arial" panose="020B0604020202020204" pitchFamily="34" charset="0"/>
                <a:ea typeface="+mn-ea"/>
                <a:cs typeface="Arial" panose="020B0604020202020204" pitchFamily="34" charset="0"/>
              </a:rPr>
              <a:t>Taux moyen participation : 81% (phase provisoire), 72% (phase définitive) et données de l’enquête ministérielle</a:t>
            </a:r>
            <a:endParaRPr lang="fr-FR" b="0" dirty="0">
              <a:latin typeface="Arial" panose="020B0604020202020204" pitchFamily="34" charset="0"/>
              <a:cs typeface="Arial" panose="020B0604020202020204" pitchFamily="34" charset="0"/>
            </a:endParaRPr>
          </a:p>
        </p:txBody>
      </p:sp>
      <p:sp>
        <p:nvSpPr>
          <p:cNvPr id="21" name="Espace réservé du texte 20">
            <a:extLst>
              <a:ext uri="{FF2B5EF4-FFF2-40B4-BE49-F238E27FC236}">
                <a16:creationId xmlns:a16="http://schemas.microsoft.com/office/drawing/2014/main" id="{11233C85-80AA-44DC-8DD0-4C2BFDF21EB2}"/>
              </a:ext>
            </a:extLst>
          </p:cNvPr>
          <p:cNvSpPr>
            <a:spLocks noGrp="1"/>
          </p:cNvSpPr>
          <p:nvPr>
            <p:ph type="body" idx="1"/>
          </p:nvPr>
        </p:nvSpPr>
        <p:spPr>
          <a:xfrm>
            <a:off x="695982" y="1957016"/>
            <a:ext cx="4080532" cy="823912"/>
          </a:xfrm>
        </p:spPr>
        <p:txBody>
          <a:bodyPr/>
          <a:lstStyle/>
          <a:p>
            <a:r>
              <a:rPr lang="fr-FR" sz="1800" dirty="0">
                <a:solidFill>
                  <a:srgbClr val="002060"/>
                </a:solidFill>
                <a:latin typeface="Arial" panose="020B0604020202020204" pitchFamily="34" charset="0"/>
                <a:cs typeface="Arial" panose="020B0604020202020204" pitchFamily="34" charset="0"/>
              </a:rPr>
              <a:t>Choix des familles</a:t>
            </a:r>
          </a:p>
          <a:p>
            <a:endParaRPr lang="fr-FR" sz="1800" dirty="0">
              <a:solidFill>
                <a:srgbClr val="002060"/>
              </a:solidFill>
              <a:latin typeface="Arial" panose="020B0604020202020204" pitchFamily="34" charset="0"/>
              <a:cs typeface="Arial" panose="020B0604020202020204" pitchFamily="34" charset="0"/>
            </a:endParaRPr>
          </a:p>
        </p:txBody>
      </p:sp>
      <p:sp>
        <p:nvSpPr>
          <p:cNvPr id="9" name="Espace réservé du texte 8">
            <a:extLst>
              <a:ext uri="{FF2B5EF4-FFF2-40B4-BE49-F238E27FC236}">
                <a16:creationId xmlns:a16="http://schemas.microsoft.com/office/drawing/2014/main" id="{8BFDF00F-B963-4970-85EC-1923342121C4}"/>
              </a:ext>
            </a:extLst>
          </p:cNvPr>
          <p:cNvSpPr>
            <a:spLocks noGrp="1"/>
          </p:cNvSpPr>
          <p:nvPr>
            <p:ph type="body" sz="quarter" idx="3"/>
          </p:nvPr>
        </p:nvSpPr>
        <p:spPr>
          <a:xfrm>
            <a:off x="5028444" y="1957016"/>
            <a:ext cx="3955552" cy="823912"/>
          </a:xfrm>
        </p:spPr>
        <p:txBody>
          <a:bodyPr/>
          <a:lstStyle/>
          <a:p>
            <a:r>
              <a:rPr lang="fr-FR" sz="1800" dirty="0">
                <a:solidFill>
                  <a:srgbClr val="002060"/>
                </a:solidFill>
                <a:latin typeface="Arial" panose="020B0604020202020204" pitchFamily="34" charset="0"/>
                <a:cs typeface="Arial" panose="020B0604020202020204" pitchFamily="34" charset="0"/>
              </a:rPr>
              <a:t>Décisions d’orientation</a:t>
            </a:r>
          </a:p>
          <a:p>
            <a:endParaRPr lang="fr-FR" sz="1800" dirty="0">
              <a:solidFill>
                <a:srgbClr val="002060"/>
              </a:solidFill>
              <a:latin typeface="Arial" panose="020B0604020202020204" pitchFamily="34" charset="0"/>
              <a:cs typeface="Arial" panose="020B0604020202020204" pitchFamily="34" charset="0"/>
            </a:endParaRPr>
          </a:p>
        </p:txBody>
      </p:sp>
      <p:graphicFrame>
        <p:nvGraphicFramePr>
          <p:cNvPr id="12" name="Espace réservé du contenu 6"/>
          <p:cNvGraphicFramePr>
            <a:graphicFrameLocks/>
          </p:cNvGraphicFramePr>
          <p:nvPr>
            <p:extLst>
              <p:ext uri="{D42A27DB-BD31-4B8C-83A1-F6EECF244321}">
                <p14:modId xmlns:p14="http://schemas.microsoft.com/office/powerpoint/2010/main" val="2546819727"/>
              </p:ext>
            </p:extLst>
          </p:nvPr>
        </p:nvGraphicFramePr>
        <p:xfrm>
          <a:off x="690006" y="2765554"/>
          <a:ext cx="4086508" cy="2887865"/>
        </p:xfrm>
        <a:graphic>
          <a:graphicData uri="http://schemas.openxmlformats.org/drawingml/2006/table">
            <a:tbl>
              <a:tblPr firstRow="1" bandRow="1">
                <a:tableStyleId>{21E4AEA4-8DFA-4A89-87EB-49C32662AFE0}</a:tableStyleId>
              </a:tblPr>
              <a:tblGrid>
                <a:gridCol w="1004915">
                  <a:extLst>
                    <a:ext uri="{9D8B030D-6E8A-4147-A177-3AD203B41FA5}">
                      <a16:colId xmlns:a16="http://schemas.microsoft.com/office/drawing/2014/main" val="1908718881"/>
                    </a:ext>
                  </a:extLst>
                </a:gridCol>
                <a:gridCol w="629689">
                  <a:extLst>
                    <a:ext uri="{9D8B030D-6E8A-4147-A177-3AD203B41FA5}">
                      <a16:colId xmlns:a16="http://schemas.microsoft.com/office/drawing/2014/main" val="2137981820"/>
                    </a:ext>
                  </a:extLst>
                </a:gridCol>
                <a:gridCol w="817302">
                  <a:extLst>
                    <a:ext uri="{9D8B030D-6E8A-4147-A177-3AD203B41FA5}">
                      <a16:colId xmlns:a16="http://schemas.microsoft.com/office/drawing/2014/main" val="2007067660"/>
                    </a:ext>
                  </a:extLst>
                </a:gridCol>
                <a:gridCol w="674156">
                  <a:extLst>
                    <a:ext uri="{9D8B030D-6E8A-4147-A177-3AD203B41FA5}">
                      <a16:colId xmlns:a16="http://schemas.microsoft.com/office/drawing/2014/main" val="4121212894"/>
                    </a:ext>
                  </a:extLst>
                </a:gridCol>
                <a:gridCol w="960446">
                  <a:extLst>
                    <a:ext uri="{9D8B030D-6E8A-4147-A177-3AD203B41FA5}">
                      <a16:colId xmlns:a16="http://schemas.microsoft.com/office/drawing/2014/main" val="3455375015"/>
                    </a:ext>
                  </a:extLst>
                </a:gridCol>
              </a:tblGrid>
              <a:tr h="687590">
                <a:tc>
                  <a:txBody>
                    <a:bodyPr/>
                    <a:lstStyle/>
                    <a:p>
                      <a:pPr marL="0" algn="ctr" defTabSz="914378" rtl="0" eaLnBrk="1" fontAlgn="ctr" latinLnBrk="0" hangingPunct="1"/>
                      <a:endParaRPr lang="fr-FR" sz="1000" b="1" u="none" strike="noStrike" kern="1200" dirty="0">
                        <a:solidFill>
                          <a:schemeClr val="bg1"/>
                        </a:solidFill>
                        <a:effectLst/>
                        <a:latin typeface="Arial" panose="020B0604020202020204" pitchFamily="34" charset="0"/>
                        <a:ea typeface="+mn-ea"/>
                        <a:cs typeface="Arial" panose="020B0604020202020204" pitchFamily="34" charset="0"/>
                      </a:endParaRPr>
                    </a:p>
                    <a:p>
                      <a:pPr marL="0" marR="0" lvl="0" indent="0" algn="ctr" defTabSz="914378" rtl="0" eaLnBrk="1" fontAlgn="ctr" latinLnBrk="0" hangingPunct="1">
                        <a:lnSpc>
                          <a:spcPct val="100000"/>
                        </a:lnSpc>
                        <a:spcBef>
                          <a:spcPts val="0"/>
                        </a:spcBef>
                        <a:spcAft>
                          <a:spcPts val="0"/>
                        </a:spcAft>
                        <a:buClrTx/>
                        <a:buSzTx/>
                        <a:buFontTx/>
                        <a:buNone/>
                        <a:tabLst/>
                        <a:defRPr/>
                      </a:pPr>
                      <a:r>
                        <a:rPr lang="fr-FR" sz="1000" b="1" u="none" strike="noStrike" kern="1200" dirty="0">
                          <a:solidFill>
                            <a:schemeClr val="bg1"/>
                          </a:solidFill>
                          <a:effectLst/>
                          <a:latin typeface="Arial" panose="020B0604020202020204" pitchFamily="34" charset="0"/>
                          <a:ea typeface="+mn-ea"/>
                          <a:cs typeface="Arial" panose="020B0604020202020204" pitchFamily="34" charset="0"/>
                        </a:rPr>
                        <a:t>Département</a:t>
                      </a:r>
                    </a:p>
                    <a:p>
                      <a:pPr marL="0" algn="ctr" defTabSz="914378" rtl="0" eaLnBrk="1" fontAlgn="ctr" latinLnBrk="0" hangingPunct="1"/>
                      <a:endParaRPr lang="fr-FR" sz="1000" b="1" u="none" strike="noStrike" kern="1200" dirty="0">
                        <a:solidFill>
                          <a:schemeClr val="bg1"/>
                        </a:solidFill>
                        <a:effectLst/>
                        <a:latin typeface="Arial" panose="020B0604020202020204" pitchFamily="34" charset="0"/>
                        <a:ea typeface="+mn-ea"/>
                        <a:cs typeface="Arial" panose="020B0604020202020204" pitchFamily="34" charset="0"/>
                      </a:endParaRPr>
                    </a:p>
                    <a:p>
                      <a:pPr marL="0" algn="ctr" defTabSz="914378" rtl="0" eaLnBrk="1" fontAlgn="ctr" latinLnBrk="0" hangingPunct="1"/>
                      <a:endParaRPr lang="fr-FR" sz="10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378" rtl="0" eaLnBrk="1" fontAlgn="ctr" latinLnBrk="0" hangingPunct="1"/>
                      <a:r>
                        <a:rPr lang="fr-FR" sz="1000" b="1" u="none" strike="noStrike" kern="1200" dirty="0">
                          <a:solidFill>
                            <a:schemeClr val="bg1"/>
                          </a:solidFill>
                          <a:effectLst/>
                          <a:latin typeface="Arial" panose="020B0604020202020204" pitchFamily="34" charset="0"/>
                          <a:ea typeface="+mn-ea"/>
                          <a:cs typeface="Arial" panose="020B0604020202020204" pitchFamily="34" charset="0"/>
                        </a:rPr>
                        <a:t>Effectif total</a:t>
                      </a:r>
                    </a:p>
                  </a:txBody>
                  <a:tcPr marL="9525" marR="9525" marT="9525" marB="0" anchor="ctr"/>
                </a:tc>
                <a:tc>
                  <a:txBody>
                    <a:bodyPr/>
                    <a:lstStyle/>
                    <a:p>
                      <a:pPr marL="0" algn="ctr" defTabSz="914378" rtl="0" eaLnBrk="1" fontAlgn="ctr" latinLnBrk="0" hangingPunct="1"/>
                      <a:r>
                        <a:rPr lang="fr-FR" sz="1000" b="1" u="none" strike="noStrike" kern="1200" dirty="0">
                          <a:solidFill>
                            <a:schemeClr val="bg1"/>
                          </a:solidFill>
                          <a:effectLst/>
                          <a:latin typeface="Arial" panose="020B0604020202020204" pitchFamily="34" charset="0"/>
                          <a:ea typeface="+mn-ea"/>
                          <a:cs typeface="Arial" panose="020B0604020202020204" pitchFamily="34" charset="0"/>
                        </a:rPr>
                        <a:t>1re générale</a:t>
                      </a:r>
                    </a:p>
                  </a:txBody>
                  <a:tcPr marL="9525" marR="9525" marT="9525" marB="0" anchor="ctr"/>
                </a:tc>
                <a:tc>
                  <a:txBody>
                    <a:bodyPr/>
                    <a:lstStyle/>
                    <a:p>
                      <a:pPr marL="0" algn="ctr" defTabSz="914378" rtl="0" eaLnBrk="1" fontAlgn="ctr" latinLnBrk="0" hangingPunct="1"/>
                      <a:r>
                        <a:rPr lang="fr-FR" sz="1000" b="1" u="none" strike="noStrike" kern="1200" dirty="0">
                          <a:solidFill>
                            <a:schemeClr val="bg1"/>
                          </a:solidFill>
                          <a:effectLst/>
                          <a:latin typeface="Arial" panose="020B0604020202020204" pitchFamily="34" charset="0"/>
                          <a:ea typeface="+mn-ea"/>
                          <a:cs typeface="Arial" panose="020B0604020202020204" pitchFamily="34" charset="0"/>
                        </a:rPr>
                        <a:t>1re techno</a:t>
                      </a:r>
                    </a:p>
                  </a:txBody>
                  <a:tcPr marL="9525" marR="9525" marT="9525" marB="0" anchor="ctr"/>
                </a:tc>
                <a:tc>
                  <a:txBody>
                    <a:bodyPr/>
                    <a:lstStyle/>
                    <a:p>
                      <a:pPr marL="0" algn="ctr" defTabSz="914378" rtl="0" eaLnBrk="1" fontAlgn="ctr" latinLnBrk="0" hangingPunct="1"/>
                      <a:r>
                        <a:rPr lang="fr-FR" sz="1000" b="1" u="none" strike="noStrike" kern="1200" dirty="0">
                          <a:solidFill>
                            <a:schemeClr val="bg1"/>
                          </a:solidFill>
                          <a:effectLst/>
                          <a:latin typeface="Arial" panose="020B0604020202020204" pitchFamily="34" charset="0"/>
                          <a:ea typeface="+mn-ea"/>
                          <a:cs typeface="Arial" panose="020B0604020202020204" pitchFamily="34" charset="0"/>
                        </a:rPr>
                        <a:t>Voie pro</a:t>
                      </a:r>
                    </a:p>
                  </a:txBody>
                  <a:tcPr marL="9525" marR="9525" marT="9525" marB="0" anchor="ctr"/>
                </a:tc>
                <a:extLst>
                  <a:ext uri="{0D108BD9-81ED-4DB2-BD59-A6C34878D82A}">
                    <a16:rowId xmlns:a16="http://schemas.microsoft.com/office/drawing/2014/main" val="696472348"/>
                  </a:ext>
                </a:extLst>
              </a:tr>
              <a:tr h="293869">
                <a:tc>
                  <a:txBody>
                    <a:bodyPr/>
                    <a:lstStyle/>
                    <a:p>
                      <a:pPr marL="0" algn="ct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04</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986</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689</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(69,9%)</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259</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(26,3%)</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38</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(3,8%)</a:t>
                      </a:r>
                    </a:p>
                  </a:txBody>
                  <a:tcPr marL="9525" marR="9525" marT="9525" marB="0" anchor="ctr"/>
                </a:tc>
                <a:extLst>
                  <a:ext uri="{0D108BD9-81ED-4DB2-BD59-A6C34878D82A}">
                    <a16:rowId xmlns:a16="http://schemas.microsoft.com/office/drawing/2014/main" val="2830746161"/>
                  </a:ext>
                </a:extLst>
              </a:tr>
              <a:tr h="293869">
                <a:tc>
                  <a:txBody>
                    <a:bodyPr/>
                    <a:lstStyle/>
                    <a:p>
                      <a:pPr marL="0" algn="ct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05</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723</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539</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(74,6%)</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167</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(23,1%)</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17</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(2,3%)</a:t>
                      </a:r>
                    </a:p>
                  </a:txBody>
                  <a:tcPr marL="9525" marR="9525" marT="9525" marB="0" anchor="ctr"/>
                </a:tc>
                <a:extLst>
                  <a:ext uri="{0D108BD9-81ED-4DB2-BD59-A6C34878D82A}">
                    <a16:rowId xmlns:a16="http://schemas.microsoft.com/office/drawing/2014/main" val="3512309997"/>
                  </a:ext>
                </a:extLst>
              </a:tr>
              <a:tr h="293869">
                <a:tc>
                  <a:txBody>
                    <a:bodyPr/>
                    <a:lstStyle/>
                    <a:p>
                      <a:pPr marL="0" algn="ct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13</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8880</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6345</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(71,4%)</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2236</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(25,2%)</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299</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(3,4%)</a:t>
                      </a:r>
                    </a:p>
                  </a:txBody>
                  <a:tcPr marL="9525" marR="9525" marT="9525" marB="0" anchor="ctr"/>
                </a:tc>
                <a:extLst>
                  <a:ext uri="{0D108BD9-81ED-4DB2-BD59-A6C34878D82A}">
                    <a16:rowId xmlns:a16="http://schemas.microsoft.com/office/drawing/2014/main" val="1828695415"/>
                  </a:ext>
                </a:extLst>
              </a:tr>
              <a:tr h="293869">
                <a:tc>
                  <a:txBody>
                    <a:bodyPr/>
                    <a:lstStyle/>
                    <a:p>
                      <a:pPr marL="0" algn="ct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84</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3619</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2617</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(72,3%)</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850</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(23,5%)</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152</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(4,2%)</a:t>
                      </a:r>
                    </a:p>
                  </a:txBody>
                  <a:tcPr marL="9525" marR="9525" marT="9525" marB="0" anchor="ctr"/>
                </a:tc>
                <a:extLst>
                  <a:ext uri="{0D108BD9-81ED-4DB2-BD59-A6C34878D82A}">
                    <a16:rowId xmlns:a16="http://schemas.microsoft.com/office/drawing/2014/main" val="1671256337"/>
                  </a:ext>
                </a:extLst>
              </a:tr>
              <a:tr h="293869">
                <a:tc>
                  <a:txBody>
                    <a:bodyPr/>
                    <a:lstStyle/>
                    <a:p>
                      <a:pPr marL="0" algn="ctr" defTabSz="914378" rtl="0" eaLnBrk="1" fontAlgn="ctr" latinLnBrk="0" hangingPunct="1"/>
                      <a:r>
                        <a:rPr lang="fr-FR" sz="1000" b="1" u="none" strike="noStrike" kern="1200">
                          <a:solidFill>
                            <a:schemeClr val="tx1"/>
                          </a:solidFill>
                          <a:effectLst/>
                          <a:latin typeface="Arial" panose="020B0604020202020204" pitchFamily="34" charset="0"/>
                          <a:ea typeface="+mn-ea"/>
                          <a:cs typeface="Arial" panose="020B0604020202020204" pitchFamily="34" charset="0"/>
                        </a:rPr>
                        <a:t>Académie</a:t>
                      </a:r>
                    </a:p>
                  </a:txBody>
                  <a:tcPr marL="9525" marR="9525" marT="9525" marB="0" anchor="ctr">
                    <a:solidFill>
                      <a:schemeClr val="accent2">
                        <a:lumMod val="40000"/>
                        <a:lumOff val="60000"/>
                      </a:schemeClr>
                    </a:solidFill>
                  </a:tcPr>
                </a:tc>
                <a:tc>
                  <a:txBody>
                    <a:bodyPr/>
                    <a:lstStyle/>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14 208</a:t>
                      </a:r>
                    </a:p>
                  </a:txBody>
                  <a:tcPr marL="9525" marR="9525" marT="9525" marB="0" anchor="ctr">
                    <a:solidFill>
                      <a:schemeClr val="accent2">
                        <a:lumMod val="40000"/>
                        <a:lumOff val="60000"/>
                      </a:schemeClr>
                    </a:solidFill>
                  </a:tcPr>
                </a:tc>
                <a:tc>
                  <a:txBody>
                    <a:bodyPr/>
                    <a:lstStyle/>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10 190</a:t>
                      </a:r>
                    </a:p>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(71,7%)</a:t>
                      </a:r>
                    </a:p>
                  </a:txBody>
                  <a:tcPr marL="9525" marR="9525" marT="9525" marB="0" anchor="ctr">
                    <a:solidFill>
                      <a:schemeClr val="accent2">
                        <a:lumMod val="40000"/>
                        <a:lumOff val="60000"/>
                      </a:schemeClr>
                    </a:solidFill>
                  </a:tcPr>
                </a:tc>
                <a:tc>
                  <a:txBody>
                    <a:bodyPr/>
                    <a:lstStyle/>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3512</a:t>
                      </a:r>
                    </a:p>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(24,7%)</a:t>
                      </a:r>
                    </a:p>
                  </a:txBody>
                  <a:tcPr marL="9525" marR="9525" marT="9525" marB="0" anchor="ctr">
                    <a:solidFill>
                      <a:schemeClr val="accent2">
                        <a:lumMod val="40000"/>
                        <a:lumOff val="60000"/>
                      </a:schemeClr>
                    </a:solidFill>
                  </a:tcPr>
                </a:tc>
                <a:tc>
                  <a:txBody>
                    <a:bodyPr/>
                    <a:lstStyle/>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506</a:t>
                      </a:r>
                    </a:p>
                    <a:p>
                      <a:pPr marL="0" algn="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(3,6%)</a:t>
                      </a:r>
                    </a:p>
                  </a:txBody>
                  <a:tcPr marL="9525" marR="9525" marT="9525" marB="0" anchor="ctr">
                    <a:solidFill>
                      <a:schemeClr val="accent2">
                        <a:lumMod val="40000"/>
                        <a:lumOff val="60000"/>
                      </a:schemeClr>
                    </a:solidFill>
                  </a:tcPr>
                </a:tc>
                <a:extLst>
                  <a:ext uri="{0D108BD9-81ED-4DB2-BD59-A6C34878D82A}">
                    <a16:rowId xmlns:a16="http://schemas.microsoft.com/office/drawing/2014/main" val="3233208811"/>
                  </a:ext>
                </a:extLst>
              </a:tr>
              <a:tr h="300876">
                <a:tc>
                  <a:txBody>
                    <a:bodyPr/>
                    <a:lstStyle/>
                    <a:p>
                      <a:pPr marL="0" algn="ctr" defTabSz="914378" rtl="0" eaLnBrk="1" fontAlgn="ctr" latinLnBrk="0" hangingPunct="1"/>
                      <a:r>
                        <a:rPr lang="fr-FR" sz="1000" b="1" u="none" strike="noStrike" kern="1200" dirty="0">
                          <a:solidFill>
                            <a:schemeClr val="tx1"/>
                          </a:solidFill>
                          <a:effectLst/>
                          <a:latin typeface="Arial" panose="020B0604020202020204" pitchFamily="34" charset="0"/>
                          <a:ea typeface="+mn-ea"/>
                          <a:cs typeface="Arial" panose="020B0604020202020204" pitchFamily="34" charset="0"/>
                        </a:rPr>
                        <a:t>France</a:t>
                      </a:r>
                    </a:p>
                  </a:txBody>
                  <a:tcPr marL="9525" marR="9525" marT="9525" marB="0" anchor="ctr">
                    <a:solidFill>
                      <a:schemeClr val="bg2">
                        <a:lumMod val="75000"/>
                      </a:schemeClr>
                    </a:solidFill>
                  </a:tcP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420 022</a:t>
                      </a:r>
                    </a:p>
                  </a:txBody>
                  <a:tcPr marL="9525" marR="9525" marT="9525" marB="0" anchor="ctr">
                    <a:solidFill>
                      <a:schemeClr val="bg2">
                        <a:lumMod val="75000"/>
                      </a:schemeClr>
                    </a:solidFill>
                  </a:tcP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296 116</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(70,5%)</a:t>
                      </a:r>
                    </a:p>
                  </a:txBody>
                  <a:tcPr marL="9525" marR="9525" marT="9525" marB="0" anchor="ctr">
                    <a:solidFill>
                      <a:schemeClr val="bg2">
                        <a:lumMod val="75000"/>
                      </a:schemeClr>
                    </a:solidFill>
                  </a:tcP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105 006</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(25%)</a:t>
                      </a:r>
                    </a:p>
                  </a:txBody>
                  <a:tcPr marL="9525" marR="9525" marT="9525" marB="0" anchor="ctr">
                    <a:solidFill>
                      <a:schemeClr val="bg2">
                        <a:lumMod val="75000"/>
                      </a:schemeClr>
                    </a:solidFill>
                  </a:tcP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18 901</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(4,5%)</a:t>
                      </a:r>
                    </a:p>
                  </a:txBody>
                  <a:tcPr marL="9525" marR="9525" marT="9525" marB="0" anchor="ctr">
                    <a:solidFill>
                      <a:schemeClr val="bg2">
                        <a:lumMod val="75000"/>
                      </a:schemeClr>
                    </a:solidFill>
                  </a:tcPr>
                </a:tc>
                <a:extLst>
                  <a:ext uri="{0D108BD9-81ED-4DB2-BD59-A6C34878D82A}">
                    <a16:rowId xmlns:a16="http://schemas.microsoft.com/office/drawing/2014/main" val="4054429546"/>
                  </a:ext>
                </a:extLst>
              </a:tr>
              <a:tr h="293869">
                <a:tc>
                  <a:txBody>
                    <a:bodyPr/>
                    <a:lstStyle/>
                    <a:p>
                      <a:pPr marL="0" algn="ct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Rappel 2020</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10 932</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7899</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(72,3%)</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2703</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(24,7%)</a:t>
                      </a:r>
                    </a:p>
                  </a:txBody>
                  <a:tcPr marL="9525" marR="9525" marT="9525" marB="0" anchor="ctr"/>
                </a:tc>
                <a:tc>
                  <a:txBody>
                    <a:bodyPr/>
                    <a:lstStyle/>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330</a:t>
                      </a:r>
                    </a:p>
                    <a:p>
                      <a:pPr marL="0" algn="r" defTabSz="914378" rtl="0" eaLnBrk="1" fontAlgn="ctr" latinLnBrk="0" hangingPunct="1"/>
                      <a:r>
                        <a:rPr lang="fr-FR" sz="1000" b="0" u="none" strike="noStrike" kern="1200" dirty="0">
                          <a:solidFill>
                            <a:schemeClr val="tx1"/>
                          </a:solidFill>
                          <a:effectLst/>
                          <a:latin typeface="Arial" panose="020B0604020202020204" pitchFamily="34" charset="0"/>
                          <a:ea typeface="+mn-ea"/>
                          <a:cs typeface="Arial" panose="020B0604020202020204" pitchFamily="34" charset="0"/>
                        </a:rPr>
                        <a:t>(3%)</a:t>
                      </a:r>
                    </a:p>
                  </a:txBody>
                  <a:tcPr marL="9525" marR="9525" marT="9525" marB="0" anchor="ctr"/>
                </a:tc>
                <a:extLst>
                  <a:ext uri="{0D108BD9-81ED-4DB2-BD59-A6C34878D82A}">
                    <a16:rowId xmlns:a16="http://schemas.microsoft.com/office/drawing/2014/main" val="3255491553"/>
                  </a:ext>
                </a:extLst>
              </a:tr>
            </a:tbl>
          </a:graphicData>
        </a:graphic>
      </p:graphicFrame>
      <p:graphicFrame>
        <p:nvGraphicFramePr>
          <p:cNvPr id="5" name="Tableau 4">
            <a:extLst>
              <a:ext uri="{FF2B5EF4-FFF2-40B4-BE49-F238E27FC236}">
                <a16:creationId xmlns:a16="http://schemas.microsoft.com/office/drawing/2014/main" id="{C37F2F10-4B56-4E56-9A96-5A59C54F9A8A}"/>
              </a:ext>
            </a:extLst>
          </p:cNvPr>
          <p:cNvGraphicFramePr>
            <a:graphicFrameLocks noGrp="1"/>
          </p:cNvGraphicFramePr>
          <p:nvPr>
            <p:extLst>
              <p:ext uri="{D42A27DB-BD31-4B8C-83A1-F6EECF244321}">
                <p14:modId xmlns:p14="http://schemas.microsoft.com/office/powerpoint/2010/main" val="1847457908"/>
              </p:ext>
            </p:extLst>
          </p:nvPr>
        </p:nvGraphicFramePr>
        <p:xfrm>
          <a:off x="4936356" y="2765182"/>
          <a:ext cx="3955553" cy="2892354"/>
        </p:xfrm>
        <a:graphic>
          <a:graphicData uri="http://schemas.openxmlformats.org/drawingml/2006/table">
            <a:tbl>
              <a:tblPr firstRow="1" bandRow="1">
                <a:tableStyleId>{21E4AEA4-8DFA-4A89-87EB-49C32662AFE0}</a:tableStyleId>
              </a:tblPr>
              <a:tblGrid>
                <a:gridCol w="1051674">
                  <a:extLst>
                    <a:ext uri="{9D8B030D-6E8A-4147-A177-3AD203B41FA5}">
                      <a16:colId xmlns:a16="http://schemas.microsoft.com/office/drawing/2014/main" val="1465478393"/>
                    </a:ext>
                  </a:extLst>
                </a:gridCol>
                <a:gridCol w="596472">
                  <a:extLst>
                    <a:ext uri="{9D8B030D-6E8A-4147-A177-3AD203B41FA5}">
                      <a16:colId xmlns:a16="http://schemas.microsoft.com/office/drawing/2014/main" val="1873398247"/>
                    </a:ext>
                  </a:extLst>
                </a:gridCol>
                <a:gridCol w="753439">
                  <a:extLst>
                    <a:ext uri="{9D8B030D-6E8A-4147-A177-3AD203B41FA5}">
                      <a16:colId xmlns:a16="http://schemas.microsoft.com/office/drawing/2014/main" val="1686972715"/>
                    </a:ext>
                  </a:extLst>
                </a:gridCol>
                <a:gridCol w="831922">
                  <a:extLst>
                    <a:ext uri="{9D8B030D-6E8A-4147-A177-3AD203B41FA5}">
                      <a16:colId xmlns:a16="http://schemas.microsoft.com/office/drawing/2014/main" val="3580382909"/>
                    </a:ext>
                  </a:extLst>
                </a:gridCol>
                <a:gridCol w="722046">
                  <a:extLst>
                    <a:ext uri="{9D8B030D-6E8A-4147-A177-3AD203B41FA5}">
                      <a16:colId xmlns:a16="http://schemas.microsoft.com/office/drawing/2014/main" val="886285136"/>
                    </a:ext>
                  </a:extLst>
                </a:gridCol>
              </a:tblGrid>
              <a:tr h="678997">
                <a:tc>
                  <a:txBody>
                    <a:bodyPr/>
                    <a:lstStyle/>
                    <a:p>
                      <a:pPr algn="l" rtl="0" fontAlgn="ctr"/>
                      <a:r>
                        <a:rPr lang="fr-FR" sz="1000" u="none" strike="noStrike" dirty="0">
                          <a:effectLst/>
                          <a:latin typeface="Arial" panose="020B0604020202020204" pitchFamily="34" charset="0"/>
                          <a:cs typeface="Arial" panose="020B0604020202020204" pitchFamily="34" charset="0"/>
                        </a:rPr>
                        <a:t>Département</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fr-FR" sz="1000" u="none" strike="noStrike">
                          <a:effectLst/>
                          <a:latin typeface="Arial" panose="020B0604020202020204" pitchFamily="34" charset="0"/>
                          <a:cs typeface="Arial" panose="020B0604020202020204" pitchFamily="34" charset="0"/>
                        </a:rPr>
                        <a:t>Effectif total</a:t>
                      </a:r>
                      <a:endParaRPr lang="fr-FR"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fr-FR" sz="1000" u="none" strike="noStrike">
                          <a:effectLst/>
                          <a:latin typeface="Arial" panose="020B0604020202020204" pitchFamily="34" charset="0"/>
                          <a:cs typeface="Arial" panose="020B0604020202020204" pitchFamily="34" charset="0"/>
                        </a:rPr>
                        <a:t>1</a:t>
                      </a:r>
                      <a:r>
                        <a:rPr lang="fr-FR" sz="1000" u="none" strike="noStrike" baseline="30000">
                          <a:effectLst/>
                          <a:latin typeface="Arial" panose="020B0604020202020204" pitchFamily="34" charset="0"/>
                          <a:cs typeface="Arial" panose="020B0604020202020204" pitchFamily="34" charset="0"/>
                        </a:rPr>
                        <a:t>re</a:t>
                      </a:r>
                      <a:r>
                        <a:rPr lang="fr-FR" sz="1000" u="none" strike="noStrike">
                          <a:effectLst/>
                          <a:latin typeface="Arial" panose="020B0604020202020204" pitchFamily="34" charset="0"/>
                          <a:cs typeface="Arial" panose="020B0604020202020204" pitchFamily="34" charset="0"/>
                        </a:rPr>
                        <a:t> générale</a:t>
                      </a:r>
                      <a:endParaRPr lang="fr-FR"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fr-FR" sz="1000" u="none" strike="noStrike">
                          <a:effectLst/>
                          <a:latin typeface="Arial" panose="020B0604020202020204" pitchFamily="34" charset="0"/>
                          <a:cs typeface="Arial" panose="020B0604020202020204" pitchFamily="34" charset="0"/>
                        </a:rPr>
                        <a:t>1</a:t>
                      </a:r>
                      <a:r>
                        <a:rPr lang="fr-FR" sz="1000" u="none" strike="noStrike" baseline="30000">
                          <a:effectLst/>
                          <a:latin typeface="Arial" panose="020B0604020202020204" pitchFamily="34" charset="0"/>
                          <a:cs typeface="Arial" panose="020B0604020202020204" pitchFamily="34" charset="0"/>
                        </a:rPr>
                        <a:t>re</a:t>
                      </a:r>
                      <a:r>
                        <a:rPr lang="fr-FR" sz="1000" u="none" strike="noStrike">
                          <a:effectLst/>
                          <a:latin typeface="Arial" panose="020B0604020202020204" pitchFamily="34" charset="0"/>
                          <a:cs typeface="Arial" panose="020B0604020202020204" pitchFamily="34" charset="0"/>
                        </a:rPr>
                        <a:t> techno</a:t>
                      </a:r>
                      <a:endParaRPr lang="fr-FR"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fr-FR" sz="1000" u="none" strike="noStrike" dirty="0">
                          <a:effectLst/>
                          <a:latin typeface="Arial" panose="020B0604020202020204" pitchFamily="34" charset="0"/>
                          <a:cs typeface="Arial" panose="020B0604020202020204" pitchFamily="34" charset="0"/>
                        </a:rPr>
                        <a:t>Voie pro</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365592577"/>
                  </a:ext>
                </a:extLst>
              </a:tr>
              <a:tr h="311335">
                <a:tc>
                  <a:txBody>
                    <a:bodyPr/>
                    <a:lstStyle/>
                    <a:p>
                      <a:pPr algn="ctr" rtl="0" fontAlgn="b"/>
                      <a:r>
                        <a:rPr lang="fr-FR" sz="1000" u="none" strike="noStrike" dirty="0">
                          <a:effectLst/>
                          <a:latin typeface="Arial" panose="020B0604020202020204" pitchFamily="34" charset="0"/>
                          <a:cs typeface="Arial" panose="020B0604020202020204" pitchFamily="34" charset="0"/>
                        </a:rPr>
                        <a:t>04</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960</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672</a:t>
                      </a:r>
                    </a:p>
                    <a:p>
                      <a:pPr algn="r" rtl="0" fontAlgn="b"/>
                      <a:r>
                        <a:rPr lang="fr-FR" sz="1000" u="none" strike="noStrike" dirty="0">
                          <a:effectLst/>
                          <a:latin typeface="Arial" panose="020B0604020202020204" pitchFamily="34" charset="0"/>
                          <a:cs typeface="Arial" panose="020B0604020202020204" pitchFamily="34" charset="0"/>
                        </a:rPr>
                        <a:t>(70%)</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252</a:t>
                      </a:r>
                    </a:p>
                    <a:p>
                      <a:pPr algn="r" rtl="0" fontAlgn="b"/>
                      <a:r>
                        <a:rPr lang="fr-FR" sz="1000" u="none" strike="noStrike" dirty="0">
                          <a:effectLst/>
                          <a:latin typeface="Arial" panose="020B0604020202020204" pitchFamily="34" charset="0"/>
                          <a:cs typeface="Arial" panose="020B0604020202020204" pitchFamily="34" charset="0"/>
                        </a:rPr>
                        <a:t>(26,2%)</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36</a:t>
                      </a:r>
                    </a:p>
                    <a:p>
                      <a:pPr algn="r" rtl="0" fontAlgn="b"/>
                      <a:r>
                        <a:rPr lang="fr-FR" sz="1000" u="none" strike="noStrike" dirty="0">
                          <a:effectLst/>
                          <a:latin typeface="Arial" panose="020B0604020202020204" pitchFamily="34" charset="0"/>
                          <a:cs typeface="Arial" panose="020B0604020202020204" pitchFamily="34" charset="0"/>
                        </a:rPr>
                        <a:t>(3,8%)</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90399956"/>
                  </a:ext>
                </a:extLst>
              </a:tr>
              <a:tr h="311335">
                <a:tc>
                  <a:txBody>
                    <a:bodyPr/>
                    <a:lstStyle/>
                    <a:p>
                      <a:pPr algn="ctr" rtl="0" fontAlgn="b"/>
                      <a:r>
                        <a:rPr lang="fr-FR" sz="1000" u="none" strike="noStrike" dirty="0">
                          <a:effectLst/>
                          <a:latin typeface="Arial" panose="020B0604020202020204" pitchFamily="34" charset="0"/>
                          <a:cs typeface="Arial" panose="020B0604020202020204" pitchFamily="34" charset="0"/>
                        </a:rPr>
                        <a:t>05</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489</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336</a:t>
                      </a:r>
                    </a:p>
                    <a:p>
                      <a:pPr algn="r" rtl="0" fontAlgn="b"/>
                      <a:r>
                        <a:rPr lang="fr-FR" sz="1000" u="none" strike="noStrike" dirty="0">
                          <a:effectLst/>
                          <a:latin typeface="Arial" panose="020B0604020202020204" pitchFamily="34" charset="0"/>
                          <a:cs typeface="Arial" panose="020B0604020202020204" pitchFamily="34" charset="0"/>
                        </a:rPr>
                        <a:t>(68,7%)</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141</a:t>
                      </a:r>
                    </a:p>
                    <a:p>
                      <a:pPr algn="r" rtl="0" fontAlgn="b"/>
                      <a:r>
                        <a:rPr lang="fr-FR" sz="1000" u="none" strike="noStrike" dirty="0">
                          <a:effectLst/>
                          <a:latin typeface="Arial" panose="020B0604020202020204" pitchFamily="34" charset="0"/>
                          <a:cs typeface="Arial" panose="020B0604020202020204" pitchFamily="34" charset="0"/>
                        </a:rPr>
                        <a:t>(28,8%)</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12</a:t>
                      </a:r>
                    </a:p>
                    <a:p>
                      <a:pPr algn="r" rtl="0" fontAlgn="b"/>
                      <a:r>
                        <a:rPr lang="fr-FR" sz="1000" u="none" strike="noStrike" dirty="0">
                          <a:effectLst/>
                          <a:latin typeface="Arial" panose="020B0604020202020204" pitchFamily="34" charset="0"/>
                          <a:cs typeface="Arial" panose="020B0604020202020204" pitchFamily="34" charset="0"/>
                        </a:rPr>
                        <a:t>(2,5%)</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14307085"/>
                  </a:ext>
                </a:extLst>
              </a:tr>
              <a:tr h="311335">
                <a:tc>
                  <a:txBody>
                    <a:bodyPr/>
                    <a:lstStyle/>
                    <a:p>
                      <a:pPr algn="ctr" rtl="0" fontAlgn="b"/>
                      <a:r>
                        <a:rPr lang="fr-FR" sz="1000" u="none" strike="noStrike" dirty="0">
                          <a:effectLst/>
                          <a:latin typeface="Arial" panose="020B0604020202020204" pitchFamily="34" charset="0"/>
                          <a:cs typeface="Arial" panose="020B0604020202020204" pitchFamily="34" charset="0"/>
                        </a:rPr>
                        <a:t>13</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8083</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5521</a:t>
                      </a:r>
                    </a:p>
                    <a:p>
                      <a:pPr algn="r" rtl="0" fontAlgn="b"/>
                      <a:r>
                        <a:rPr lang="fr-FR" sz="1000" u="none" strike="noStrike" dirty="0">
                          <a:effectLst/>
                          <a:latin typeface="Arial" panose="020B0604020202020204" pitchFamily="34" charset="0"/>
                          <a:cs typeface="Arial" panose="020B0604020202020204" pitchFamily="34" charset="0"/>
                        </a:rPr>
                        <a:t>(68,3%)</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2265</a:t>
                      </a:r>
                    </a:p>
                    <a:p>
                      <a:pPr algn="r" rtl="0" fontAlgn="b"/>
                      <a:r>
                        <a:rPr lang="fr-FR" sz="1000" u="none" strike="noStrike" dirty="0">
                          <a:effectLst/>
                          <a:latin typeface="Arial" panose="020B0604020202020204" pitchFamily="34" charset="0"/>
                          <a:cs typeface="Arial" panose="020B0604020202020204" pitchFamily="34" charset="0"/>
                        </a:rPr>
                        <a:t>(28%)</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297</a:t>
                      </a:r>
                    </a:p>
                    <a:p>
                      <a:pPr algn="r" rtl="0" fontAlgn="b"/>
                      <a:r>
                        <a:rPr lang="fr-FR" sz="1000" u="none" strike="noStrike" dirty="0">
                          <a:effectLst/>
                          <a:latin typeface="Arial" panose="020B0604020202020204" pitchFamily="34" charset="0"/>
                          <a:cs typeface="Arial" panose="020B0604020202020204" pitchFamily="34" charset="0"/>
                        </a:rPr>
                        <a:t>(3,7%)</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5111608"/>
                  </a:ext>
                </a:extLst>
              </a:tr>
              <a:tr h="311335">
                <a:tc>
                  <a:txBody>
                    <a:bodyPr/>
                    <a:lstStyle/>
                    <a:p>
                      <a:pPr algn="ctr" rtl="0" fontAlgn="b"/>
                      <a:r>
                        <a:rPr lang="fr-FR" sz="1000" u="none" strike="noStrike" dirty="0">
                          <a:effectLst/>
                          <a:latin typeface="Arial" panose="020B0604020202020204" pitchFamily="34" charset="0"/>
                          <a:cs typeface="Arial" panose="020B0604020202020204" pitchFamily="34" charset="0"/>
                        </a:rPr>
                        <a:t>84</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3496</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2376</a:t>
                      </a:r>
                    </a:p>
                    <a:p>
                      <a:pPr algn="r" rtl="0" fontAlgn="b"/>
                      <a:r>
                        <a:rPr lang="fr-FR" sz="1000" u="none" strike="noStrike" dirty="0">
                          <a:effectLst/>
                          <a:latin typeface="Arial" panose="020B0604020202020204" pitchFamily="34" charset="0"/>
                          <a:cs typeface="Arial" panose="020B0604020202020204" pitchFamily="34" charset="0"/>
                        </a:rPr>
                        <a:t>(68%)</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1002</a:t>
                      </a:r>
                    </a:p>
                    <a:p>
                      <a:pPr algn="r" rtl="0" fontAlgn="b"/>
                      <a:r>
                        <a:rPr lang="fr-FR" sz="1000" u="none" strike="noStrike" dirty="0">
                          <a:effectLst/>
                          <a:latin typeface="Arial" panose="020B0604020202020204" pitchFamily="34" charset="0"/>
                          <a:cs typeface="Arial" panose="020B0604020202020204" pitchFamily="34" charset="0"/>
                        </a:rPr>
                        <a:t>(28,6%)</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b"/>
                      <a:r>
                        <a:rPr lang="fr-FR" sz="1000" u="none" strike="noStrike" dirty="0">
                          <a:effectLst/>
                          <a:latin typeface="Arial" panose="020B0604020202020204" pitchFamily="34" charset="0"/>
                          <a:cs typeface="Arial" panose="020B0604020202020204" pitchFamily="34" charset="0"/>
                        </a:rPr>
                        <a:t>118</a:t>
                      </a:r>
                    </a:p>
                    <a:p>
                      <a:pPr algn="r" rtl="0" fontAlgn="b"/>
                      <a:r>
                        <a:rPr lang="fr-FR" sz="1000" u="none" strike="noStrike" dirty="0">
                          <a:effectLst/>
                          <a:latin typeface="Arial" panose="020B0604020202020204" pitchFamily="34" charset="0"/>
                          <a:cs typeface="Arial" panose="020B0604020202020204" pitchFamily="34" charset="0"/>
                        </a:rPr>
                        <a:t>(3,4%)</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055112490"/>
                  </a:ext>
                </a:extLst>
              </a:tr>
              <a:tr h="311335">
                <a:tc>
                  <a:txBody>
                    <a:bodyPr/>
                    <a:lstStyle/>
                    <a:p>
                      <a:pPr algn="ctr" rtl="0" fontAlgn="b"/>
                      <a:r>
                        <a:rPr lang="fr-FR" sz="1000" b="1" u="none" strike="noStrike" dirty="0">
                          <a:effectLst/>
                          <a:latin typeface="Arial" panose="020B0604020202020204" pitchFamily="34" charset="0"/>
                          <a:cs typeface="Arial" panose="020B0604020202020204" pitchFamily="34" charset="0"/>
                        </a:rPr>
                        <a:t>Académie</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rtl="0" fontAlgn="b"/>
                      <a:r>
                        <a:rPr lang="fr-FR" sz="1000" b="1" u="none" strike="noStrike" dirty="0">
                          <a:effectLst/>
                          <a:latin typeface="Arial" panose="020B0604020202020204" pitchFamily="34" charset="0"/>
                          <a:cs typeface="Arial" panose="020B0604020202020204" pitchFamily="34" charset="0"/>
                        </a:rPr>
                        <a:t>13 028</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rtl="0" fontAlgn="b"/>
                      <a:r>
                        <a:rPr lang="fr-FR" sz="1000" b="1" u="none" strike="noStrike" dirty="0">
                          <a:effectLst/>
                          <a:latin typeface="Arial" panose="020B0604020202020204" pitchFamily="34" charset="0"/>
                          <a:cs typeface="Arial" panose="020B0604020202020204" pitchFamily="34" charset="0"/>
                        </a:rPr>
                        <a:t>8905</a:t>
                      </a:r>
                    </a:p>
                    <a:p>
                      <a:pPr algn="r" rtl="0" fontAlgn="b"/>
                      <a:r>
                        <a:rPr lang="fr-FR" sz="1000" b="1" u="none" strike="noStrike" dirty="0">
                          <a:effectLst/>
                          <a:latin typeface="Arial" panose="020B0604020202020204" pitchFamily="34" charset="0"/>
                          <a:cs typeface="Arial" panose="020B0604020202020204" pitchFamily="34" charset="0"/>
                        </a:rPr>
                        <a:t>(68,3%)</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rtl="0" fontAlgn="b"/>
                      <a:r>
                        <a:rPr lang="fr-FR" sz="1000" b="1" u="none" strike="noStrike" dirty="0">
                          <a:effectLst/>
                          <a:latin typeface="Arial" panose="020B0604020202020204" pitchFamily="34" charset="0"/>
                          <a:cs typeface="Arial" panose="020B0604020202020204" pitchFamily="34" charset="0"/>
                        </a:rPr>
                        <a:t>3660</a:t>
                      </a:r>
                    </a:p>
                    <a:p>
                      <a:pPr algn="r" rtl="0" fontAlgn="b"/>
                      <a:r>
                        <a:rPr lang="fr-FR" sz="1000" b="1" u="none" strike="noStrike" dirty="0">
                          <a:effectLst/>
                          <a:latin typeface="Arial" panose="020B0604020202020204" pitchFamily="34" charset="0"/>
                          <a:cs typeface="Arial" panose="020B0604020202020204" pitchFamily="34" charset="0"/>
                        </a:rPr>
                        <a:t>(28,1%)</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r" rtl="0" fontAlgn="b"/>
                      <a:r>
                        <a:rPr lang="fr-FR" sz="1000" b="1" u="none" strike="noStrike" dirty="0">
                          <a:effectLst/>
                          <a:latin typeface="Arial" panose="020B0604020202020204" pitchFamily="34" charset="0"/>
                          <a:cs typeface="Arial" panose="020B0604020202020204" pitchFamily="34" charset="0"/>
                        </a:rPr>
                        <a:t>463</a:t>
                      </a:r>
                    </a:p>
                    <a:p>
                      <a:pPr algn="r" rtl="0" fontAlgn="b"/>
                      <a:r>
                        <a:rPr lang="fr-FR" sz="1000" b="1" u="none" strike="noStrike" dirty="0">
                          <a:effectLst/>
                          <a:latin typeface="Arial" panose="020B0604020202020204" pitchFamily="34" charset="0"/>
                          <a:cs typeface="Arial" panose="020B0604020202020204" pitchFamily="34" charset="0"/>
                        </a:rPr>
                        <a:t>(3,6%)</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3952439021"/>
                  </a:ext>
                </a:extLst>
              </a:tr>
              <a:tr h="327407">
                <a:tc>
                  <a:txBody>
                    <a:bodyPr/>
                    <a:lstStyle/>
                    <a:p>
                      <a:pPr algn="ctr" rtl="0" fontAlgn="ctr"/>
                      <a:r>
                        <a:rPr lang="fr-FR" sz="1000" b="1" u="none" strike="noStrike" dirty="0">
                          <a:effectLst/>
                          <a:latin typeface="Arial" panose="020B0604020202020204" pitchFamily="34" charset="0"/>
                          <a:cs typeface="Arial" panose="020B0604020202020204" pitchFamily="34" charset="0"/>
                        </a:rPr>
                        <a:t>France</a:t>
                      </a:r>
                      <a:endParaRPr lang="fr-F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2">
                        <a:lumMod val="75000"/>
                      </a:schemeClr>
                    </a:solidFill>
                  </a:tcPr>
                </a:tc>
                <a:tc>
                  <a:txBody>
                    <a:bodyPr/>
                    <a:lstStyle/>
                    <a:p>
                      <a:pPr algn="r"/>
                      <a:r>
                        <a:rPr lang="fr-FR" sz="1000" dirty="0">
                          <a:latin typeface="Arial" panose="020B0604020202020204" pitchFamily="34" charset="0"/>
                          <a:cs typeface="Arial" panose="020B0604020202020204" pitchFamily="34" charset="0"/>
                        </a:rPr>
                        <a:t>406 830</a:t>
                      </a:r>
                    </a:p>
                  </a:txBody>
                  <a:tcPr marL="9525" marR="9525" marT="9525" marB="0" anchor="ctr">
                    <a:solidFill>
                      <a:schemeClr val="bg2">
                        <a:lumMod val="75000"/>
                      </a:schemeClr>
                    </a:solidFill>
                  </a:tcPr>
                </a:tc>
                <a:tc>
                  <a:txBody>
                    <a:bodyPr/>
                    <a:lstStyle/>
                    <a:p>
                      <a:pPr algn="r" fontAlgn="ctr"/>
                      <a:r>
                        <a:rPr lang="fr-FR" sz="1000" b="0" u="none" strike="noStrike" dirty="0">
                          <a:effectLst/>
                          <a:latin typeface="Arial" panose="020B0604020202020204" pitchFamily="34" charset="0"/>
                          <a:cs typeface="Arial" panose="020B0604020202020204" pitchFamily="34" charset="0"/>
                        </a:rPr>
                        <a:t>274 610</a:t>
                      </a:r>
                    </a:p>
                    <a:p>
                      <a:pPr algn="r" fontAlgn="ctr"/>
                      <a:r>
                        <a:rPr lang="fr-FR" sz="1000" b="0" u="none" strike="noStrike" dirty="0">
                          <a:effectLst/>
                          <a:latin typeface="Arial" panose="020B0604020202020204" pitchFamily="34" charset="0"/>
                          <a:cs typeface="Arial" panose="020B0604020202020204" pitchFamily="34" charset="0"/>
                        </a:rPr>
                        <a:t>(67,5%) </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2">
                        <a:lumMod val="75000"/>
                      </a:schemeClr>
                    </a:solidFill>
                  </a:tcPr>
                </a:tc>
                <a:tc>
                  <a:txBody>
                    <a:bodyPr/>
                    <a:lstStyle/>
                    <a:p>
                      <a:pPr algn="r" fontAlgn="ctr"/>
                      <a:r>
                        <a:rPr lang="fr-FR" sz="1000" b="0" u="none" strike="noStrike" dirty="0">
                          <a:effectLst/>
                          <a:latin typeface="Arial" panose="020B0604020202020204" pitchFamily="34" charset="0"/>
                          <a:cs typeface="Arial" panose="020B0604020202020204" pitchFamily="34" charset="0"/>
                        </a:rPr>
                        <a:t>115 133</a:t>
                      </a:r>
                    </a:p>
                    <a:p>
                      <a:pPr algn="r" fontAlgn="ctr"/>
                      <a:r>
                        <a:rPr lang="fr-FR" sz="1000" b="0" u="none" strike="noStrike" dirty="0">
                          <a:effectLst/>
                          <a:latin typeface="Arial" panose="020B0604020202020204" pitchFamily="34" charset="0"/>
                          <a:cs typeface="Arial" panose="020B0604020202020204" pitchFamily="34" charset="0"/>
                        </a:rPr>
                        <a:t>(28,3%) </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2">
                        <a:lumMod val="75000"/>
                      </a:schemeClr>
                    </a:solidFill>
                  </a:tcPr>
                </a:tc>
                <a:tc>
                  <a:txBody>
                    <a:bodyPr/>
                    <a:lstStyle/>
                    <a:p>
                      <a:pPr algn="r" fontAlgn="ctr"/>
                      <a:r>
                        <a:rPr lang="fr-FR" sz="1000" b="0" u="none" strike="noStrike" dirty="0">
                          <a:effectLst/>
                          <a:latin typeface="Arial" panose="020B0604020202020204" pitchFamily="34" charset="0"/>
                          <a:cs typeface="Arial" panose="020B0604020202020204" pitchFamily="34" charset="0"/>
                        </a:rPr>
                        <a:t>17 087</a:t>
                      </a:r>
                    </a:p>
                    <a:p>
                      <a:pPr algn="r" fontAlgn="ctr"/>
                      <a:r>
                        <a:rPr lang="fr-FR" sz="1000" b="0" u="none" strike="noStrike" dirty="0">
                          <a:effectLst/>
                          <a:latin typeface="Arial" panose="020B0604020202020204" pitchFamily="34" charset="0"/>
                          <a:cs typeface="Arial" panose="020B0604020202020204" pitchFamily="34" charset="0"/>
                        </a:rPr>
                        <a:t>(4,2%) </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2">
                        <a:lumMod val="75000"/>
                      </a:schemeClr>
                    </a:solidFill>
                  </a:tcPr>
                </a:tc>
                <a:extLst>
                  <a:ext uri="{0D108BD9-81ED-4DB2-BD59-A6C34878D82A}">
                    <a16:rowId xmlns:a16="http://schemas.microsoft.com/office/drawing/2014/main" val="920608022"/>
                  </a:ext>
                </a:extLst>
              </a:tr>
              <a:tr h="311335">
                <a:tc>
                  <a:txBody>
                    <a:bodyPr/>
                    <a:lstStyle/>
                    <a:p>
                      <a:pPr algn="ctr" rtl="0" fontAlgn="ctr"/>
                      <a:r>
                        <a:rPr lang="fr-FR" sz="1000" u="none" strike="noStrike" dirty="0">
                          <a:effectLst/>
                          <a:latin typeface="Arial" panose="020B0604020202020204" pitchFamily="34" charset="0"/>
                          <a:cs typeface="Arial" panose="020B0604020202020204" pitchFamily="34" charset="0"/>
                        </a:rPr>
                        <a:t>Rappel 2020</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fr-FR" sz="1000" u="none" strike="noStrike" dirty="0">
                          <a:effectLst/>
                          <a:latin typeface="Arial" panose="020B0604020202020204" pitchFamily="34" charset="0"/>
                          <a:cs typeface="Arial" panose="020B0604020202020204" pitchFamily="34" charset="0"/>
                        </a:rPr>
                        <a:t>9641</a:t>
                      </a:r>
                    </a:p>
                  </a:txBody>
                  <a:tcPr marL="9525" marR="9525" marT="9525" marB="0" anchor="ctr"/>
                </a:tc>
                <a:tc>
                  <a:txBody>
                    <a:bodyPr/>
                    <a:lstStyle/>
                    <a:p>
                      <a:pPr algn="r" fontAlgn="ctr"/>
                      <a:r>
                        <a:rPr lang="fr-FR" sz="1000" u="none" strike="noStrike" dirty="0">
                          <a:effectLst/>
                          <a:latin typeface="Arial" panose="020B0604020202020204" pitchFamily="34" charset="0"/>
                          <a:cs typeface="Arial" panose="020B0604020202020204" pitchFamily="34" charset="0"/>
                        </a:rPr>
                        <a:t>6623</a:t>
                      </a:r>
                    </a:p>
                    <a:p>
                      <a:pPr algn="r" fontAlgn="ctr"/>
                      <a:r>
                        <a:rPr lang="fr-FR" sz="1000" u="none" strike="noStrike" dirty="0">
                          <a:effectLst/>
                          <a:latin typeface="Arial" panose="020B0604020202020204" pitchFamily="34" charset="0"/>
                          <a:cs typeface="Arial" panose="020B0604020202020204" pitchFamily="34" charset="0"/>
                        </a:rPr>
                        <a:t>(68,7%)</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fr-FR" sz="1000" u="none" strike="noStrike" dirty="0">
                          <a:effectLst/>
                          <a:latin typeface="Arial" panose="020B0604020202020204" pitchFamily="34" charset="0"/>
                          <a:cs typeface="Arial" panose="020B0604020202020204" pitchFamily="34" charset="0"/>
                        </a:rPr>
                        <a:t>2716</a:t>
                      </a:r>
                    </a:p>
                    <a:p>
                      <a:pPr algn="r" fontAlgn="ctr"/>
                      <a:r>
                        <a:rPr lang="fr-FR" sz="1000" u="none" strike="noStrike" dirty="0">
                          <a:effectLst/>
                          <a:latin typeface="Arial" panose="020B0604020202020204" pitchFamily="34" charset="0"/>
                          <a:cs typeface="Arial" panose="020B0604020202020204" pitchFamily="34" charset="0"/>
                        </a:rPr>
                        <a:t>(28,2%)</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fr-FR" sz="1000" u="none" strike="noStrike" dirty="0">
                          <a:effectLst/>
                          <a:latin typeface="Arial" panose="020B0604020202020204" pitchFamily="34" charset="0"/>
                          <a:cs typeface="Arial" panose="020B0604020202020204" pitchFamily="34" charset="0"/>
                        </a:rPr>
                        <a:t>302</a:t>
                      </a:r>
                    </a:p>
                    <a:p>
                      <a:pPr algn="r" fontAlgn="ctr"/>
                      <a:r>
                        <a:rPr lang="fr-FR" sz="1000" u="none" strike="noStrike" dirty="0">
                          <a:effectLst/>
                          <a:latin typeface="Arial" panose="020B0604020202020204" pitchFamily="34" charset="0"/>
                          <a:cs typeface="Arial" panose="020B0604020202020204" pitchFamily="34" charset="0"/>
                        </a:rPr>
                        <a:t>(3,1%)</a:t>
                      </a:r>
                      <a:endParaRPr lang="fr-FR"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732211248"/>
                  </a:ext>
                </a:extLst>
              </a:tr>
            </a:tbl>
          </a:graphicData>
        </a:graphic>
      </p:graphicFrame>
      <p:sp>
        <p:nvSpPr>
          <p:cNvPr id="3" name="Espace réservé de la date 2">
            <a:extLst>
              <a:ext uri="{FF2B5EF4-FFF2-40B4-BE49-F238E27FC236}">
                <a16:creationId xmlns:a16="http://schemas.microsoft.com/office/drawing/2014/main" id="{A0DF7730-FAD4-4B41-9FB6-6B56B78DF260}"/>
              </a:ext>
            </a:extLst>
          </p:cNvPr>
          <p:cNvSpPr>
            <a:spLocks noGrp="1"/>
          </p:cNvSpPr>
          <p:nvPr>
            <p:ph type="dt" sz="half" idx="10"/>
          </p:nvPr>
        </p:nvSpPr>
        <p:spPr/>
        <p:txBody>
          <a:bodyPr/>
          <a:lstStyle/>
          <a:p>
            <a:fld id="{2689334D-8790-4902-B94B-0E66689CE3DF}" type="datetime1">
              <a:rPr lang="fr-FR" smtClean="0"/>
              <a:t>12/05/2022</a:t>
            </a:fld>
            <a:endParaRPr lang="fr-FR"/>
          </a:p>
        </p:txBody>
      </p:sp>
      <p:sp>
        <p:nvSpPr>
          <p:cNvPr id="4" name="Espace réservé du pied de page 3">
            <a:extLst>
              <a:ext uri="{FF2B5EF4-FFF2-40B4-BE49-F238E27FC236}">
                <a16:creationId xmlns:a16="http://schemas.microsoft.com/office/drawing/2014/main" id="{50D02DB0-81C0-45E7-873D-CA483C4DD2D8}"/>
              </a:ext>
            </a:extLst>
          </p:cNvPr>
          <p:cNvSpPr>
            <a:spLocks noGrp="1"/>
          </p:cNvSpPr>
          <p:nvPr>
            <p:ph type="ftr" sz="quarter" idx="11"/>
          </p:nvPr>
        </p:nvSpPr>
        <p:spPr/>
        <p:txBody>
          <a:bodyPr/>
          <a:lstStyle/>
          <a:p>
            <a:r>
              <a:rPr lang="fr-FR"/>
              <a:t>DRAIO Aix-Marseille - pôle procédures</a:t>
            </a:r>
          </a:p>
        </p:txBody>
      </p:sp>
      <p:sp>
        <p:nvSpPr>
          <p:cNvPr id="6" name="Espace réservé du numéro de diapositive 5">
            <a:extLst>
              <a:ext uri="{FF2B5EF4-FFF2-40B4-BE49-F238E27FC236}">
                <a16:creationId xmlns:a16="http://schemas.microsoft.com/office/drawing/2014/main" id="{79ED4449-91E7-4D55-96C3-03A8EF84DD9A}"/>
              </a:ext>
            </a:extLst>
          </p:cNvPr>
          <p:cNvSpPr>
            <a:spLocks noGrp="1"/>
          </p:cNvSpPr>
          <p:nvPr>
            <p:ph type="sldNum" sz="quarter" idx="12"/>
          </p:nvPr>
        </p:nvSpPr>
        <p:spPr/>
        <p:txBody>
          <a:bodyPr/>
          <a:lstStyle/>
          <a:p>
            <a:fld id="{109CBF6B-7A6D-4B34-AC5E-8557D12CC1EE}" type="slidenum">
              <a:rPr lang="fr-FR" smtClean="0"/>
              <a:t>8</a:t>
            </a:fld>
            <a:endParaRPr lang="fr-FR"/>
          </a:p>
        </p:txBody>
      </p:sp>
    </p:spTree>
    <p:extLst>
      <p:ext uri="{BB962C8B-B14F-4D97-AF65-F5344CB8AC3E}">
        <p14:creationId xmlns:p14="http://schemas.microsoft.com/office/powerpoint/2010/main" val="133643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3"/>
          <p:cNvSpPr txBox="1">
            <a:spLocks/>
          </p:cNvSpPr>
          <p:nvPr/>
        </p:nvSpPr>
        <p:spPr bwMode="gray">
          <a:xfrm>
            <a:off x="819150" y="661605"/>
            <a:ext cx="9126000" cy="751171"/>
          </a:xfrm>
          <a:prstGeom prst="rect">
            <a:avLst/>
          </a:prstGeom>
        </p:spPr>
        <p:txBody>
          <a:bodyPr vert="horz" lIns="0" tIns="0" rIns="0" bIns="0" rtlCol="0" anchor="t" anchorCtr="0">
            <a:noAutofit/>
          </a:bodyPr>
          <a:lstStyle>
            <a:lvl1pPr algn="l" defTabSz="914378" rtl="0" eaLnBrk="1" latinLnBrk="0" hangingPunct="1">
              <a:lnSpc>
                <a:spcPct val="90000"/>
              </a:lnSpc>
              <a:spcBef>
                <a:spcPct val="0"/>
              </a:spcBef>
              <a:buNone/>
              <a:defRPr sz="2550" b="1" kern="1200">
                <a:solidFill>
                  <a:schemeClr val="tx1"/>
                </a:solidFill>
                <a:latin typeface="Arial" panose="020B0604020202020204" pitchFamily="34" charset="0"/>
                <a:ea typeface="+mj-ea"/>
                <a:cs typeface="Arial" panose="020B0604020202020204" pitchFamily="34" charset="0"/>
              </a:defRPr>
            </a:lvl1pPr>
          </a:lstStyle>
          <a:p>
            <a:pPr defTabSz="914400">
              <a:lnSpc>
                <a:spcPct val="100000"/>
              </a:lnSpc>
              <a:spcBef>
                <a:spcPts val="0"/>
              </a:spcBef>
            </a:pPr>
            <a:r>
              <a:rPr lang="fr-FR" sz="2400" b="0" dirty="0">
                <a:solidFill>
                  <a:srgbClr val="00006D"/>
                </a:solidFill>
              </a:rPr>
              <a:t>Affectation post-3</a:t>
            </a:r>
            <a:r>
              <a:rPr lang="fr-FR" sz="2400" b="0" baseline="30000" dirty="0">
                <a:solidFill>
                  <a:srgbClr val="00006D"/>
                </a:solidFill>
              </a:rPr>
              <a:t>e</a:t>
            </a:r>
            <a:r>
              <a:rPr lang="fr-FR" sz="2400" b="0" dirty="0">
                <a:solidFill>
                  <a:srgbClr val="00006D"/>
                </a:solidFill>
              </a:rPr>
              <a:t> en voie professionnelle, par département</a:t>
            </a:r>
          </a:p>
          <a:p>
            <a:pPr defTabSz="914400">
              <a:lnSpc>
                <a:spcPct val="100000"/>
              </a:lnSpc>
              <a:spcBef>
                <a:spcPts val="0"/>
              </a:spcBef>
            </a:pPr>
            <a:r>
              <a:rPr lang="fr-FR" sz="1800" b="0" dirty="0">
                <a:solidFill>
                  <a:srgbClr val="00006D"/>
                </a:solidFill>
              </a:rPr>
              <a:t>(établissements agricoles compris)</a:t>
            </a:r>
          </a:p>
          <a:p>
            <a:pPr defTabSz="914400">
              <a:lnSpc>
                <a:spcPct val="100000"/>
              </a:lnSpc>
              <a:spcBef>
                <a:spcPts val="0"/>
              </a:spcBef>
            </a:pPr>
            <a:r>
              <a:rPr lang="fr-FR" sz="1000" b="0" i="1" dirty="0">
                <a:solidFill>
                  <a:prstClr val="black"/>
                </a:solidFill>
              </a:rPr>
              <a:t>Source : requête palier 3</a:t>
            </a:r>
            <a:r>
              <a:rPr lang="fr-FR" sz="1000" b="0" i="1" baseline="30000" dirty="0">
                <a:solidFill>
                  <a:prstClr val="black"/>
                </a:solidFill>
              </a:rPr>
              <a:t>e</a:t>
            </a:r>
            <a:r>
              <a:rPr lang="fr-FR" sz="1000" b="0" i="1" dirty="0">
                <a:solidFill>
                  <a:prstClr val="black"/>
                </a:solidFill>
              </a:rPr>
              <a:t> </a:t>
            </a:r>
            <a:r>
              <a:rPr lang="fr-FR" sz="1000" b="0" i="1" dirty="0" err="1">
                <a:solidFill>
                  <a:prstClr val="black"/>
                </a:solidFill>
              </a:rPr>
              <a:t>Affelnet</a:t>
            </a:r>
            <a:r>
              <a:rPr lang="fr-FR" sz="1000" b="0" i="1" dirty="0">
                <a:solidFill>
                  <a:prstClr val="black"/>
                </a:solidFill>
              </a:rPr>
              <a:t> lycée – état de l’affectation en voie pro public 2021.06.28 – traitement fina</a:t>
            </a:r>
            <a:r>
              <a:rPr lang="fr-FR" sz="975" b="0" dirty="0">
                <a:solidFill>
                  <a:prstClr val="black"/>
                </a:solidFill>
              </a:rPr>
              <a:t>l</a:t>
            </a:r>
            <a:br>
              <a:rPr lang="fr-FR" sz="975" b="0" dirty="0">
                <a:solidFill>
                  <a:srgbClr val="000000"/>
                </a:solidFill>
                <a:latin typeface="Marianne"/>
                <a:ea typeface="+mn-ea"/>
                <a:cs typeface="+mn-cs"/>
              </a:rPr>
            </a:br>
            <a:endParaRPr lang="fr-FR" sz="2000" b="0" dirty="0"/>
          </a:p>
        </p:txBody>
      </p:sp>
      <p:graphicFrame>
        <p:nvGraphicFramePr>
          <p:cNvPr id="2" name="Tableau 1"/>
          <p:cNvGraphicFramePr>
            <a:graphicFrameLocks noGrp="1"/>
          </p:cNvGraphicFramePr>
          <p:nvPr>
            <p:extLst>
              <p:ext uri="{D42A27DB-BD31-4B8C-83A1-F6EECF244321}">
                <p14:modId xmlns:p14="http://schemas.microsoft.com/office/powerpoint/2010/main" val="3910299210"/>
              </p:ext>
            </p:extLst>
          </p:nvPr>
        </p:nvGraphicFramePr>
        <p:xfrm>
          <a:off x="560512" y="2456620"/>
          <a:ext cx="4073199" cy="2775900"/>
        </p:xfrm>
        <a:graphic>
          <a:graphicData uri="http://schemas.openxmlformats.org/drawingml/2006/table">
            <a:tbl>
              <a:tblPr firstRow="1" bandRow="1">
                <a:tableStyleId>{5C22544A-7EE6-4342-B048-85BDC9FD1C3A}</a:tableStyleId>
              </a:tblPr>
              <a:tblGrid>
                <a:gridCol w="860535">
                  <a:extLst>
                    <a:ext uri="{9D8B030D-6E8A-4147-A177-3AD203B41FA5}">
                      <a16:colId xmlns:a16="http://schemas.microsoft.com/office/drawing/2014/main" val="4261134895"/>
                    </a:ext>
                  </a:extLst>
                </a:gridCol>
                <a:gridCol w="631059">
                  <a:extLst>
                    <a:ext uri="{9D8B030D-6E8A-4147-A177-3AD203B41FA5}">
                      <a16:colId xmlns:a16="http://schemas.microsoft.com/office/drawing/2014/main" val="3305991620"/>
                    </a:ext>
                  </a:extLst>
                </a:gridCol>
                <a:gridCol w="516321">
                  <a:extLst>
                    <a:ext uri="{9D8B030D-6E8A-4147-A177-3AD203B41FA5}">
                      <a16:colId xmlns:a16="http://schemas.microsoft.com/office/drawing/2014/main" val="212045482"/>
                    </a:ext>
                  </a:extLst>
                </a:gridCol>
                <a:gridCol w="631059">
                  <a:extLst>
                    <a:ext uri="{9D8B030D-6E8A-4147-A177-3AD203B41FA5}">
                      <a16:colId xmlns:a16="http://schemas.microsoft.com/office/drawing/2014/main" val="4118745883"/>
                    </a:ext>
                  </a:extLst>
                </a:gridCol>
                <a:gridCol w="688428">
                  <a:extLst>
                    <a:ext uri="{9D8B030D-6E8A-4147-A177-3AD203B41FA5}">
                      <a16:colId xmlns:a16="http://schemas.microsoft.com/office/drawing/2014/main" val="3926405142"/>
                    </a:ext>
                  </a:extLst>
                </a:gridCol>
                <a:gridCol w="745797">
                  <a:extLst>
                    <a:ext uri="{9D8B030D-6E8A-4147-A177-3AD203B41FA5}">
                      <a16:colId xmlns:a16="http://schemas.microsoft.com/office/drawing/2014/main" val="2221987022"/>
                    </a:ext>
                  </a:extLst>
                </a:gridCol>
              </a:tblGrid>
              <a:tr h="468324">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Département</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Capacité scolaire</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vœux 1</a:t>
                      </a:r>
                    </a:p>
                  </a:txBody>
                  <a:tcPr marL="9525" marR="9525" marT="9525" marB="0" anchor="ctr"/>
                </a:tc>
                <a:tc>
                  <a:txBody>
                    <a:bodyPr/>
                    <a:lstStyle/>
                    <a:p>
                      <a:pPr algn="ctr" fontAlgn="ctr"/>
                      <a:r>
                        <a:rPr lang="fr-FR" sz="1000" b="1" i="0" u="none" strike="noStrike">
                          <a:solidFill>
                            <a:schemeClr val="bg1"/>
                          </a:solidFill>
                          <a:effectLst/>
                          <a:latin typeface="Arial" panose="020B0604020202020204" pitchFamily="34" charset="0"/>
                          <a:cs typeface="Arial" panose="020B0604020202020204" pitchFamily="34" charset="0"/>
                        </a:rPr>
                        <a:t>Affectés vœu 1</a:t>
                      </a:r>
                    </a:p>
                  </a:txBody>
                  <a:tcPr marL="9525" marR="9525" marT="9525" marB="0" anchor="ctr"/>
                </a:tc>
                <a:tc>
                  <a:txBody>
                    <a:bodyPr/>
                    <a:lstStyle/>
                    <a:p>
                      <a:pPr algn="ctr" fontAlgn="ctr"/>
                      <a:r>
                        <a:rPr lang="fr-FR" sz="1000" b="1" i="0" u="none" strike="noStrike">
                          <a:solidFill>
                            <a:schemeClr val="bg1"/>
                          </a:solidFill>
                          <a:effectLst/>
                          <a:latin typeface="Arial" panose="020B0604020202020204" pitchFamily="34" charset="0"/>
                          <a:cs typeface="Arial" panose="020B0604020202020204" pitchFamily="34" charset="0"/>
                        </a:rPr>
                        <a:t>Total Affectés</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Taux accès </a:t>
                      </a:r>
                    </a:p>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a:t>
                      </a:r>
                      <a:r>
                        <a:rPr lang="fr-FR" sz="1000" b="1" i="0" u="none" strike="noStrike" dirty="0" err="1">
                          <a:solidFill>
                            <a:schemeClr val="bg1"/>
                          </a:solidFill>
                          <a:effectLst/>
                          <a:latin typeface="Arial" panose="020B0604020202020204" pitchFamily="34" charset="0"/>
                          <a:cs typeface="Arial" panose="020B0604020202020204" pitchFamily="34" charset="0"/>
                        </a:rPr>
                        <a:t>aff</a:t>
                      </a:r>
                      <a:r>
                        <a:rPr lang="fr-FR" sz="1000" b="1" i="0" u="none" strike="noStrike" dirty="0">
                          <a:solidFill>
                            <a:schemeClr val="bg1"/>
                          </a:solidFill>
                          <a:effectLst/>
                          <a:latin typeface="Arial" panose="020B0604020202020204" pitchFamily="34" charset="0"/>
                          <a:cs typeface="Arial" panose="020B0604020202020204" pitchFamily="34" charset="0"/>
                        </a:rPr>
                        <a:t>/Nb v1)</a:t>
                      </a:r>
                    </a:p>
                  </a:txBody>
                  <a:tcPr marL="9525" marR="9525" marT="9525" marB="0" anchor="ctr"/>
                </a:tc>
                <a:extLst>
                  <a:ext uri="{0D108BD9-81ED-4DB2-BD59-A6C34878D82A}">
                    <a16:rowId xmlns:a16="http://schemas.microsoft.com/office/drawing/2014/main" val="2136226964"/>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462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429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357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417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97,2</a:t>
                      </a:r>
                    </a:p>
                  </a:txBody>
                  <a:tcPr marL="9525" marR="9525" marT="9525" marB="0" anchor="ctr"/>
                </a:tc>
                <a:extLst>
                  <a:ext uri="{0D108BD9-81ED-4DB2-BD59-A6C34878D82A}">
                    <a16:rowId xmlns:a16="http://schemas.microsoft.com/office/drawing/2014/main" val="2475204866"/>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396</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423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332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362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85,6</a:t>
                      </a:r>
                    </a:p>
                  </a:txBody>
                  <a:tcPr marL="9525" marR="9525" marT="9525" marB="0" anchor="ctr"/>
                </a:tc>
                <a:extLst>
                  <a:ext uri="{0D108BD9-81ED-4DB2-BD59-A6C34878D82A}">
                    <a16:rowId xmlns:a16="http://schemas.microsoft.com/office/drawing/2014/main" val="2141007477"/>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4061</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4259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3267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3810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89,5</a:t>
                      </a:r>
                    </a:p>
                  </a:txBody>
                  <a:tcPr marL="9525" marR="9525" marT="9525" marB="0" anchor="ctr"/>
                </a:tc>
                <a:extLst>
                  <a:ext uri="{0D108BD9-81ED-4DB2-BD59-A6C34878D82A}">
                    <a16:rowId xmlns:a16="http://schemas.microsoft.com/office/drawing/2014/main" val="2021519590"/>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84</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1509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1718</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1202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1416</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82,4</a:t>
                      </a:r>
                    </a:p>
                  </a:txBody>
                  <a:tcPr marL="9525" marR="9525" marT="9525" marB="0" anchor="ctr"/>
                </a:tc>
                <a:extLst>
                  <a:ext uri="{0D108BD9-81ED-4DB2-BD59-A6C34878D82A}">
                    <a16:rowId xmlns:a16="http://schemas.microsoft.com/office/drawing/2014/main" val="2133449154"/>
                  </a:ext>
                </a:extLst>
              </a:tr>
              <a:tr h="384596">
                <a:tc>
                  <a:txBody>
                    <a:bodyPr/>
                    <a:lstStyle/>
                    <a:p>
                      <a:pPr algn="ctr" fontAlgn="ctr"/>
                      <a:r>
                        <a:rPr lang="fr-FR" sz="1000" b="1" i="0" u="none" strike="noStrike" dirty="0">
                          <a:solidFill>
                            <a:srgbClr val="000000"/>
                          </a:solidFill>
                          <a:effectLst/>
                          <a:latin typeface="Arial" panose="020B0604020202020204" pitchFamily="34" charset="0"/>
                          <a:cs typeface="Arial" panose="020B0604020202020204" pitchFamily="34" charset="0"/>
                        </a:rPr>
                        <a:t>Académie</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6428</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6829</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5158</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6005</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87,9</a:t>
                      </a:r>
                    </a:p>
                  </a:txBody>
                  <a:tcPr marL="9525" marR="9525" marT="9525" marB="0" anchor="ctr">
                    <a:solidFill>
                      <a:srgbClr val="4F97BF"/>
                    </a:solidFill>
                  </a:tcPr>
                </a:tc>
                <a:extLst>
                  <a:ext uri="{0D108BD9-81ED-4DB2-BD59-A6C34878D82A}">
                    <a16:rowId xmlns:a16="http://schemas.microsoft.com/office/drawing/2014/main" val="3306543042"/>
                  </a:ext>
                </a:extLst>
              </a:tr>
              <a:tr h="384596">
                <a:tc>
                  <a:txBody>
                    <a:bodyPr/>
                    <a:lstStyle/>
                    <a:p>
                      <a:pPr algn="ctr" fontAlgn="ctr"/>
                      <a:r>
                        <a:rPr lang="fr-FR" sz="1000" b="0" i="0" u="none" strike="noStrike" dirty="0">
                          <a:solidFill>
                            <a:srgbClr val="000000"/>
                          </a:solidFill>
                          <a:effectLst/>
                          <a:latin typeface="Arial" panose="020B0604020202020204" pitchFamily="34" charset="0"/>
                          <a:cs typeface="Arial" panose="020B0604020202020204" pitchFamily="34" charset="0"/>
                        </a:rPr>
                        <a:t>Rappel 2020</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6527</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6680</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5109</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6009</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90,0</a:t>
                      </a:r>
                    </a:p>
                  </a:txBody>
                  <a:tcPr marL="9525" marR="9525" marT="9525" marB="0" anchor="ctr">
                    <a:solidFill>
                      <a:schemeClr val="bg1">
                        <a:lumMod val="95000"/>
                      </a:schemeClr>
                    </a:solidFill>
                  </a:tcPr>
                </a:tc>
                <a:extLst>
                  <a:ext uri="{0D108BD9-81ED-4DB2-BD59-A6C34878D82A}">
                    <a16:rowId xmlns:a16="http://schemas.microsoft.com/office/drawing/2014/main" val="451353096"/>
                  </a:ext>
                </a:extLst>
              </a:tr>
            </a:tbl>
          </a:graphicData>
        </a:graphic>
      </p:graphicFrame>
      <p:graphicFrame>
        <p:nvGraphicFramePr>
          <p:cNvPr id="8" name="Tableau 7">
            <a:extLst>
              <a:ext uri="{FF2B5EF4-FFF2-40B4-BE49-F238E27FC236}">
                <a16:creationId xmlns:a16="http://schemas.microsoft.com/office/drawing/2014/main" id="{38C41B04-B0C5-4BA6-8022-6E18970535E6}"/>
              </a:ext>
            </a:extLst>
          </p:cNvPr>
          <p:cNvGraphicFramePr>
            <a:graphicFrameLocks noGrp="1"/>
          </p:cNvGraphicFramePr>
          <p:nvPr>
            <p:extLst>
              <p:ext uri="{D42A27DB-BD31-4B8C-83A1-F6EECF244321}">
                <p14:modId xmlns:p14="http://schemas.microsoft.com/office/powerpoint/2010/main" val="257268409"/>
              </p:ext>
            </p:extLst>
          </p:nvPr>
        </p:nvGraphicFramePr>
        <p:xfrm>
          <a:off x="4807834" y="2456621"/>
          <a:ext cx="4073199" cy="2774301"/>
        </p:xfrm>
        <a:graphic>
          <a:graphicData uri="http://schemas.openxmlformats.org/drawingml/2006/table">
            <a:tbl>
              <a:tblPr firstRow="1" bandRow="1">
                <a:tableStyleId>{5C22544A-7EE6-4342-B048-85BDC9FD1C3A}</a:tableStyleId>
              </a:tblPr>
              <a:tblGrid>
                <a:gridCol w="860535">
                  <a:extLst>
                    <a:ext uri="{9D8B030D-6E8A-4147-A177-3AD203B41FA5}">
                      <a16:colId xmlns:a16="http://schemas.microsoft.com/office/drawing/2014/main" val="4261134895"/>
                    </a:ext>
                  </a:extLst>
                </a:gridCol>
                <a:gridCol w="631059">
                  <a:extLst>
                    <a:ext uri="{9D8B030D-6E8A-4147-A177-3AD203B41FA5}">
                      <a16:colId xmlns:a16="http://schemas.microsoft.com/office/drawing/2014/main" val="3305991620"/>
                    </a:ext>
                  </a:extLst>
                </a:gridCol>
                <a:gridCol w="516321">
                  <a:extLst>
                    <a:ext uri="{9D8B030D-6E8A-4147-A177-3AD203B41FA5}">
                      <a16:colId xmlns:a16="http://schemas.microsoft.com/office/drawing/2014/main" val="212045482"/>
                    </a:ext>
                  </a:extLst>
                </a:gridCol>
                <a:gridCol w="631059">
                  <a:extLst>
                    <a:ext uri="{9D8B030D-6E8A-4147-A177-3AD203B41FA5}">
                      <a16:colId xmlns:a16="http://schemas.microsoft.com/office/drawing/2014/main" val="4118745883"/>
                    </a:ext>
                  </a:extLst>
                </a:gridCol>
                <a:gridCol w="688428">
                  <a:extLst>
                    <a:ext uri="{9D8B030D-6E8A-4147-A177-3AD203B41FA5}">
                      <a16:colId xmlns:a16="http://schemas.microsoft.com/office/drawing/2014/main" val="3926405142"/>
                    </a:ext>
                  </a:extLst>
                </a:gridCol>
                <a:gridCol w="745797">
                  <a:extLst>
                    <a:ext uri="{9D8B030D-6E8A-4147-A177-3AD203B41FA5}">
                      <a16:colId xmlns:a16="http://schemas.microsoft.com/office/drawing/2014/main" val="2221987022"/>
                    </a:ext>
                  </a:extLst>
                </a:gridCol>
              </a:tblGrid>
              <a:tr h="381411">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Département</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Capacité scolaire</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vœux 1</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Affectés vœu 1</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Total Affectés</a:t>
                      </a:r>
                    </a:p>
                  </a:txBody>
                  <a:tcPr marL="9525" marR="9525" marT="9525" marB="0" anchor="ctr"/>
                </a:tc>
                <a:tc>
                  <a:txBody>
                    <a:bodyPr/>
                    <a:lstStyle/>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Taux accès </a:t>
                      </a:r>
                    </a:p>
                    <a:p>
                      <a:pPr algn="ctr" fontAlgn="ctr"/>
                      <a:r>
                        <a:rPr lang="fr-FR" sz="1000" b="1" i="0" u="none" strike="noStrike" dirty="0">
                          <a:solidFill>
                            <a:schemeClr val="bg1"/>
                          </a:solidFill>
                          <a:effectLst/>
                          <a:latin typeface="Arial" panose="020B0604020202020204" pitchFamily="34" charset="0"/>
                          <a:cs typeface="Arial" panose="020B0604020202020204" pitchFamily="34" charset="0"/>
                        </a:rPr>
                        <a:t>(Nb </a:t>
                      </a:r>
                      <a:r>
                        <a:rPr lang="fr-FR" sz="1000" b="1" i="0" u="none" strike="noStrike" dirty="0" err="1">
                          <a:solidFill>
                            <a:schemeClr val="bg1"/>
                          </a:solidFill>
                          <a:effectLst/>
                          <a:latin typeface="Arial" panose="020B0604020202020204" pitchFamily="34" charset="0"/>
                          <a:cs typeface="Arial" panose="020B0604020202020204" pitchFamily="34" charset="0"/>
                        </a:rPr>
                        <a:t>aff</a:t>
                      </a:r>
                      <a:r>
                        <a:rPr lang="fr-FR" sz="1000" b="1" i="0" u="none" strike="noStrike" dirty="0">
                          <a:solidFill>
                            <a:schemeClr val="bg1"/>
                          </a:solidFill>
                          <a:effectLst/>
                          <a:latin typeface="Arial" panose="020B0604020202020204" pitchFamily="34" charset="0"/>
                          <a:cs typeface="Arial" panose="020B0604020202020204" pitchFamily="34" charset="0"/>
                        </a:rPr>
                        <a:t>/Nb v1)</a:t>
                      </a:r>
                    </a:p>
                  </a:txBody>
                  <a:tcPr marL="9525" marR="9525" marT="9525" marB="0" anchor="ctr"/>
                </a:tc>
                <a:extLst>
                  <a:ext uri="{0D108BD9-81ED-4DB2-BD59-A6C34878D82A}">
                    <a16:rowId xmlns:a16="http://schemas.microsoft.com/office/drawing/2014/main" val="2136226964"/>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220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191</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165</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190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99,5</a:t>
                      </a:r>
                    </a:p>
                  </a:txBody>
                  <a:tcPr marL="9525" marR="9525" marT="9525" marB="0" anchor="ctr"/>
                </a:tc>
                <a:extLst>
                  <a:ext uri="{0D108BD9-81ED-4DB2-BD59-A6C34878D82A}">
                    <a16:rowId xmlns:a16="http://schemas.microsoft.com/office/drawing/2014/main" val="2475204866"/>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148</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122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97</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113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92,6</a:t>
                      </a:r>
                    </a:p>
                  </a:txBody>
                  <a:tcPr marL="9525" marR="9525" marT="9525" marB="0" anchor="ctr"/>
                </a:tc>
                <a:extLst>
                  <a:ext uri="{0D108BD9-81ED-4DB2-BD59-A6C34878D82A}">
                    <a16:rowId xmlns:a16="http://schemas.microsoft.com/office/drawing/2014/main" val="2141007477"/>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1778</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2290</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1389</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1714</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74,8</a:t>
                      </a:r>
                    </a:p>
                  </a:txBody>
                  <a:tcPr marL="9525" marR="9525" marT="9525" marB="0" anchor="ctr"/>
                </a:tc>
                <a:extLst>
                  <a:ext uri="{0D108BD9-81ED-4DB2-BD59-A6C34878D82A}">
                    <a16:rowId xmlns:a16="http://schemas.microsoft.com/office/drawing/2014/main" val="2021519590"/>
                  </a:ext>
                </a:extLst>
              </a:tr>
              <a:tr h="384596">
                <a:tc>
                  <a:txBody>
                    <a:bodyPr/>
                    <a:lstStyle/>
                    <a:p>
                      <a:pPr algn="ctr" fontAlgn="b"/>
                      <a:r>
                        <a:rPr lang="fr-FR" sz="1000" b="1" i="0" u="none" strike="noStrike">
                          <a:solidFill>
                            <a:srgbClr val="000000"/>
                          </a:solidFill>
                          <a:effectLst/>
                          <a:latin typeface="Arial" panose="020B0604020202020204" pitchFamily="34" charset="0"/>
                          <a:cs typeface="Arial" panose="020B0604020202020204" pitchFamily="34" charset="0"/>
                        </a:rPr>
                        <a:t>84</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628</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973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493</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632</a:t>
                      </a:r>
                    </a:p>
                  </a:txBody>
                  <a:tcPr marL="9525" marR="9525" marT="9525" marB="0" anchor="ctr"/>
                </a:tc>
                <a:tc>
                  <a:txBody>
                    <a:bodyPr/>
                    <a:lstStyle/>
                    <a:p>
                      <a:pPr algn="ctr" fontAlgn="b"/>
                      <a:r>
                        <a:rPr lang="fr-FR" sz="1100" b="0" i="0" u="none" strike="noStrike">
                          <a:solidFill>
                            <a:srgbClr val="000000"/>
                          </a:solidFill>
                          <a:effectLst/>
                          <a:latin typeface="Arial" panose="020B0604020202020204" pitchFamily="34" charset="0"/>
                          <a:cs typeface="Arial" panose="020B0604020202020204" pitchFamily="34" charset="0"/>
                        </a:rPr>
                        <a:t>65,0</a:t>
                      </a:r>
                    </a:p>
                  </a:txBody>
                  <a:tcPr marL="9525" marR="9525" marT="9525" marB="0" anchor="ctr"/>
                </a:tc>
                <a:extLst>
                  <a:ext uri="{0D108BD9-81ED-4DB2-BD59-A6C34878D82A}">
                    <a16:rowId xmlns:a16="http://schemas.microsoft.com/office/drawing/2014/main" val="2133449154"/>
                  </a:ext>
                </a:extLst>
              </a:tr>
              <a:tr h="384596">
                <a:tc>
                  <a:txBody>
                    <a:bodyPr/>
                    <a:lstStyle/>
                    <a:p>
                      <a:pPr algn="ctr" fontAlgn="ctr"/>
                      <a:r>
                        <a:rPr lang="fr-FR" sz="1000" b="1" i="0" u="none" strike="noStrike" dirty="0">
                          <a:solidFill>
                            <a:srgbClr val="000000"/>
                          </a:solidFill>
                          <a:effectLst/>
                          <a:latin typeface="Arial" panose="020B0604020202020204" pitchFamily="34" charset="0"/>
                          <a:cs typeface="Arial" panose="020B0604020202020204" pitchFamily="34" charset="0"/>
                        </a:rPr>
                        <a:t>Académie</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2774</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3576</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2144</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2649</a:t>
                      </a:r>
                    </a:p>
                  </a:txBody>
                  <a:tcPr marL="9525" marR="9525" marT="9525" marB="0" anchor="ctr">
                    <a:solidFill>
                      <a:srgbClr val="4F97BF"/>
                    </a:solidFill>
                  </a:tcPr>
                </a:tc>
                <a:tc>
                  <a:txBody>
                    <a:bodyPr/>
                    <a:lstStyle/>
                    <a:p>
                      <a:pPr algn="ctr" fontAlgn="b"/>
                      <a:r>
                        <a:rPr lang="fr-FR" sz="1100" b="1" i="0" u="none" strike="noStrike" dirty="0">
                          <a:solidFill>
                            <a:srgbClr val="000000"/>
                          </a:solidFill>
                          <a:effectLst/>
                          <a:latin typeface="Arial" panose="020B0604020202020204" pitchFamily="34" charset="0"/>
                          <a:cs typeface="Arial" panose="020B0604020202020204" pitchFamily="34" charset="0"/>
                        </a:rPr>
                        <a:t>74,1</a:t>
                      </a:r>
                    </a:p>
                  </a:txBody>
                  <a:tcPr marL="9525" marR="9525" marT="9525" marB="0" anchor="ctr">
                    <a:solidFill>
                      <a:srgbClr val="4F97BF"/>
                    </a:solidFill>
                  </a:tcPr>
                </a:tc>
                <a:extLst>
                  <a:ext uri="{0D108BD9-81ED-4DB2-BD59-A6C34878D82A}">
                    <a16:rowId xmlns:a16="http://schemas.microsoft.com/office/drawing/2014/main" val="3306543042"/>
                  </a:ext>
                </a:extLst>
              </a:tr>
              <a:tr h="384596">
                <a:tc>
                  <a:txBody>
                    <a:bodyPr/>
                    <a:lstStyle/>
                    <a:p>
                      <a:pPr algn="ctr" fontAlgn="ctr"/>
                      <a:r>
                        <a:rPr lang="fr-FR" sz="1000" b="0" i="0" u="none" strike="noStrike" dirty="0">
                          <a:solidFill>
                            <a:srgbClr val="000000"/>
                          </a:solidFill>
                          <a:effectLst/>
                          <a:latin typeface="Arial" panose="020B0604020202020204" pitchFamily="34" charset="0"/>
                          <a:cs typeface="Arial" panose="020B0604020202020204" pitchFamily="34" charset="0"/>
                        </a:rPr>
                        <a:t>Rappel 2020</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2794</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3749</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2274</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2727</a:t>
                      </a:r>
                    </a:p>
                  </a:txBody>
                  <a:tcPr marL="9525" marR="9525" marT="9525" marB="0" anchor="ctr">
                    <a:solidFill>
                      <a:schemeClr val="bg1">
                        <a:lumMod val="95000"/>
                      </a:schemeClr>
                    </a:solidFill>
                  </a:tcPr>
                </a:tc>
                <a:tc>
                  <a:txBody>
                    <a:bodyPr/>
                    <a:lstStyle/>
                    <a:p>
                      <a:pPr algn="ctr" fontAlgn="b"/>
                      <a:r>
                        <a:rPr lang="fr-FR" sz="1100" b="0" i="0" u="none" strike="noStrike" dirty="0">
                          <a:solidFill>
                            <a:srgbClr val="000000"/>
                          </a:solidFill>
                          <a:effectLst/>
                          <a:latin typeface="Arial" panose="020B0604020202020204" pitchFamily="34" charset="0"/>
                          <a:cs typeface="Arial" panose="020B0604020202020204" pitchFamily="34" charset="0"/>
                        </a:rPr>
                        <a:t>73,0</a:t>
                      </a:r>
                    </a:p>
                  </a:txBody>
                  <a:tcPr marL="9525" marR="9525" marT="9525" marB="0" anchor="ctr">
                    <a:solidFill>
                      <a:schemeClr val="bg1">
                        <a:lumMod val="95000"/>
                      </a:schemeClr>
                    </a:solidFill>
                  </a:tcPr>
                </a:tc>
                <a:extLst>
                  <a:ext uri="{0D108BD9-81ED-4DB2-BD59-A6C34878D82A}">
                    <a16:rowId xmlns:a16="http://schemas.microsoft.com/office/drawing/2014/main" val="3461463419"/>
                  </a:ext>
                </a:extLst>
              </a:tr>
            </a:tbl>
          </a:graphicData>
        </a:graphic>
      </p:graphicFrame>
      <p:sp>
        <p:nvSpPr>
          <p:cNvPr id="3" name="ZoneTexte 2">
            <a:extLst>
              <a:ext uri="{FF2B5EF4-FFF2-40B4-BE49-F238E27FC236}">
                <a16:creationId xmlns:a16="http://schemas.microsoft.com/office/drawing/2014/main" id="{66FEFE30-B13B-4498-8211-72FB02B4C95D}"/>
              </a:ext>
            </a:extLst>
          </p:cNvPr>
          <p:cNvSpPr txBox="1"/>
          <p:nvPr/>
        </p:nvSpPr>
        <p:spPr>
          <a:xfrm>
            <a:off x="560512" y="1988840"/>
            <a:ext cx="3993786" cy="338554"/>
          </a:xfrm>
          <a:prstGeom prst="rect">
            <a:avLst/>
          </a:prstGeom>
          <a:noFill/>
        </p:spPr>
        <p:txBody>
          <a:bodyPr wrap="none" rtlCol="0">
            <a:spAutoFit/>
          </a:bodyPr>
          <a:lstStyle/>
          <a:p>
            <a:r>
              <a:rPr lang="fr-FR" sz="1600" b="1" dirty="0">
                <a:solidFill>
                  <a:srgbClr val="002060"/>
                </a:solidFill>
                <a:latin typeface="Arial" panose="020B0604020202020204" pitchFamily="34" charset="0"/>
                <a:cs typeface="Arial" panose="020B0604020202020204" pitchFamily="34" charset="0"/>
              </a:rPr>
              <a:t>2</a:t>
            </a:r>
            <a:r>
              <a:rPr lang="fr-FR" sz="1600" b="1" baseline="30000" dirty="0">
                <a:solidFill>
                  <a:srgbClr val="002060"/>
                </a:solidFill>
                <a:latin typeface="Arial" panose="020B0604020202020204" pitchFamily="34" charset="0"/>
                <a:cs typeface="Arial" panose="020B0604020202020204" pitchFamily="34" charset="0"/>
              </a:rPr>
              <a:t>nde</a:t>
            </a:r>
            <a:r>
              <a:rPr lang="fr-FR" sz="1600" b="1" dirty="0">
                <a:solidFill>
                  <a:srgbClr val="002060"/>
                </a:solidFill>
                <a:latin typeface="Arial" panose="020B0604020202020204" pitchFamily="34" charset="0"/>
                <a:cs typeface="Arial" panose="020B0604020202020204" pitchFamily="34" charset="0"/>
              </a:rPr>
              <a:t> professionnelle (y/c 1</a:t>
            </a:r>
            <a:r>
              <a:rPr lang="fr-FR" sz="1600" b="1" baseline="30000" dirty="0">
                <a:solidFill>
                  <a:srgbClr val="002060"/>
                </a:solidFill>
                <a:latin typeface="Arial" panose="020B0604020202020204" pitchFamily="34" charset="0"/>
                <a:cs typeface="Arial" panose="020B0604020202020204" pitchFamily="34" charset="0"/>
              </a:rPr>
              <a:t>re</a:t>
            </a:r>
            <a:r>
              <a:rPr lang="fr-FR" sz="1600" b="1" dirty="0">
                <a:solidFill>
                  <a:srgbClr val="002060"/>
                </a:solidFill>
                <a:latin typeface="Arial" panose="020B0604020202020204" pitchFamily="34" charset="0"/>
                <a:cs typeface="Arial" panose="020B0604020202020204" pitchFamily="34" charset="0"/>
              </a:rPr>
              <a:t> BMA 3 ans)</a:t>
            </a:r>
          </a:p>
        </p:txBody>
      </p:sp>
      <p:sp>
        <p:nvSpPr>
          <p:cNvPr id="10" name="ZoneTexte 9">
            <a:extLst>
              <a:ext uri="{FF2B5EF4-FFF2-40B4-BE49-F238E27FC236}">
                <a16:creationId xmlns:a16="http://schemas.microsoft.com/office/drawing/2014/main" id="{550750DA-C71E-4AF3-9149-382397D2C6D1}"/>
              </a:ext>
            </a:extLst>
          </p:cNvPr>
          <p:cNvSpPr txBox="1"/>
          <p:nvPr/>
        </p:nvSpPr>
        <p:spPr>
          <a:xfrm>
            <a:off x="4807834" y="1988840"/>
            <a:ext cx="4250844" cy="338554"/>
          </a:xfrm>
          <a:prstGeom prst="rect">
            <a:avLst/>
          </a:prstGeom>
          <a:noFill/>
        </p:spPr>
        <p:txBody>
          <a:bodyPr wrap="none" rtlCol="0">
            <a:spAutoFit/>
          </a:bodyPr>
          <a:lstStyle/>
          <a:p>
            <a:r>
              <a:rPr lang="fr-FR" sz="1600" b="1" dirty="0">
                <a:solidFill>
                  <a:srgbClr val="00006D"/>
                </a:solidFill>
                <a:latin typeface="Arial" panose="020B0604020202020204" pitchFamily="34" charset="0"/>
                <a:cs typeface="Arial" panose="020B0604020202020204" pitchFamily="34" charset="0"/>
              </a:rPr>
              <a:t>1</a:t>
            </a:r>
            <a:r>
              <a:rPr lang="fr-FR" sz="1600" b="1" baseline="30000" dirty="0">
                <a:solidFill>
                  <a:srgbClr val="00006D"/>
                </a:solidFill>
                <a:latin typeface="Arial" panose="020B0604020202020204" pitchFamily="34" charset="0"/>
                <a:cs typeface="Arial" panose="020B0604020202020204" pitchFamily="34" charset="0"/>
              </a:rPr>
              <a:t>re</a:t>
            </a:r>
            <a:r>
              <a:rPr lang="fr-FR" sz="1600" b="1" dirty="0">
                <a:solidFill>
                  <a:srgbClr val="00006D"/>
                </a:solidFill>
                <a:latin typeface="Arial" panose="020B0604020202020204" pitchFamily="34" charset="0"/>
                <a:cs typeface="Arial" panose="020B0604020202020204" pitchFamily="34" charset="0"/>
              </a:rPr>
              <a:t> année de CAP (CAP en EREA compris)</a:t>
            </a:r>
          </a:p>
        </p:txBody>
      </p:sp>
      <p:sp>
        <p:nvSpPr>
          <p:cNvPr id="5" name="ZoneTexte 4">
            <a:extLst>
              <a:ext uri="{FF2B5EF4-FFF2-40B4-BE49-F238E27FC236}">
                <a16:creationId xmlns:a16="http://schemas.microsoft.com/office/drawing/2014/main" id="{9FA51D03-359E-4266-B3D3-7626C4F55374}"/>
              </a:ext>
            </a:extLst>
          </p:cNvPr>
          <p:cNvSpPr txBox="1"/>
          <p:nvPr/>
        </p:nvSpPr>
        <p:spPr>
          <a:xfrm>
            <a:off x="560512" y="5552513"/>
            <a:ext cx="8320521" cy="400110"/>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A noter : la différence entre la capacité et le nombre d’élèves affectés dépend de l’adéquation entre la demande et l’offre . Certaines formations sont très demandées tandis que d’autres beaucoup moins. (cf. document Taux de pression)</a:t>
            </a:r>
          </a:p>
        </p:txBody>
      </p:sp>
      <p:sp>
        <p:nvSpPr>
          <p:cNvPr id="11" name="Espace réservé de la date 10">
            <a:extLst>
              <a:ext uri="{FF2B5EF4-FFF2-40B4-BE49-F238E27FC236}">
                <a16:creationId xmlns:a16="http://schemas.microsoft.com/office/drawing/2014/main" id="{82882BAD-8584-4575-BBE7-5F6718ED16A1}"/>
              </a:ext>
            </a:extLst>
          </p:cNvPr>
          <p:cNvSpPr>
            <a:spLocks noGrp="1"/>
          </p:cNvSpPr>
          <p:nvPr>
            <p:ph type="dt" sz="half" idx="10"/>
          </p:nvPr>
        </p:nvSpPr>
        <p:spPr/>
        <p:txBody>
          <a:bodyPr/>
          <a:lstStyle/>
          <a:p>
            <a:pPr algn="r"/>
            <a:fld id="{2E5748AB-3ADC-418E-9AD2-3E765DE9CA3F}" type="datetime1">
              <a:rPr lang="fr-FR" cap="all" smtClean="0"/>
              <a:t>12/05/2022</a:t>
            </a:fld>
            <a:endParaRPr lang="fr-FR" cap="all" dirty="0"/>
          </a:p>
        </p:txBody>
      </p:sp>
      <p:sp>
        <p:nvSpPr>
          <p:cNvPr id="12" name="Espace réservé du pied de page 11">
            <a:extLst>
              <a:ext uri="{FF2B5EF4-FFF2-40B4-BE49-F238E27FC236}">
                <a16:creationId xmlns:a16="http://schemas.microsoft.com/office/drawing/2014/main" id="{A8444A41-0193-4287-BFB6-26222B958B36}"/>
              </a:ext>
            </a:extLst>
          </p:cNvPr>
          <p:cNvSpPr>
            <a:spLocks noGrp="1"/>
          </p:cNvSpPr>
          <p:nvPr>
            <p:ph type="ftr" sz="quarter" idx="11"/>
          </p:nvPr>
        </p:nvSpPr>
        <p:spPr/>
        <p:txBody>
          <a:bodyPr/>
          <a:lstStyle/>
          <a:p>
            <a:r>
              <a:rPr lang="fr-FR"/>
              <a:t>DRAIO Aix-Marseille - pôle procédures</a:t>
            </a:r>
            <a:endParaRPr lang="fr-FR" dirty="0"/>
          </a:p>
        </p:txBody>
      </p:sp>
      <p:sp>
        <p:nvSpPr>
          <p:cNvPr id="13" name="Espace réservé du numéro de diapositive 12">
            <a:extLst>
              <a:ext uri="{FF2B5EF4-FFF2-40B4-BE49-F238E27FC236}">
                <a16:creationId xmlns:a16="http://schemas.microsoft.com/office/drawing/2014/main" id="{AF7927D4-FB4E-49C7-A490-641427786564}"/>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Tree>
    <p:extLst>
      <p:ext uri="{BB962C8B-B14F-4D97-AF65-F5344CB8AC3E}">
        <p14:creationId xmlns:p14="http://schemas.microsoft.com/office/powerpoint/2010/main" val="635429825"/>
      </p:ext>
    </p:extLst>
  </p:cSld>
  <p:clrMapOvr>
    <a:masterClrMapping/>
  </p:clrMapOvr>
</p:sld>
</file>

<file path=ppt/theme/theme1.xml><?xml version="1.0" encoding="utf-8"?>
<a:theme xmlns:a="http://schemas.openxmlformats.org/drawingml/2006/main" name="MINISTÈRIEL">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2_FOND ECRAN_4_3" id="{10C338DC-25DE-DE49-B378-885F7B62B31C}" vid="{8EB08C32-EACE-6D4D-9991-56925EA9F4D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2c7ddd52-0a06-43b1-a35c-dcb15ea2e3f4" xsi:nil="true"/>
  </documentManagement>
</p:properties>
</file>

<file path=customXml/itemProps1.xml><?xml version="1.0" encoding="utf-8"?>
<ds:datastoreItem xmlns:ds="http://schemas.openxmlformats.org/officeDocument/2006/customXml" ds:itemID="{ECB448C3-5FE1-481F-85C8-33598570CB24}">
  <ds:schemaRefs>
    <ds:schemaRef ds:uri="http://schemas.microsoft.com/sharepoint/v3/contenttype/forms"/>
  </ds:schemaRefs>
</ds:datastoreItem>
</file>

<file path=customXml/itemProps2.xml><?xml version="1.0" encoding="utf-8"?>
<ds:datastoreItem xmlns:ds="http://schemas.openxmlformats.org/officeDocument/2006/customXml" ds:itemID="{1035F979-A072-4E70-A14C-C63B81B29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665D03-BD43-4A86-B6D2-5126C047A9BC}">
  <ds:schemaRef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www.w3.org/XML/1998/namespace"/>
    <ds:schemaRef ds:uri="2c7ddd52-0a06-43b1-a35c-dcb15ea2e3f4"/>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MINISTÈRIEL</Template>
  <TotalTime>8214</TotalTime>
  <Words>3786</Words>
  <Application>Microsoft Office PowerPoint</Application>
  <PresentationFormat>Format A4 (210 x 297 mm)</PresentationFormat>
  <Paragraphs>1290</Paragraphs>
  <Slides>29</Slides>
  <Notes>13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29</vt:i4>
      </vt:variant>
    </vt:vector>
  </HeadingPairs>
  <TitlesOfParts>
    <vt:vector size="36" baseType="lpstr">
      <vt:lpstr>Arial</vt:lpstr>
      <vt:lpstr>Calibri</vt:lpstr>
      <vt:lpstr>Calibri Light</vt:lpstr>
      <vt:lpstr>Comic Sans MS</vt:lpstr>
      <vt:lpstr>Marianne</vt:lpstr>
      <vt:lpstr>MINISTÈRIEL</vt:lpstr>
      <vt:lpstr>Thème Office</vt:lpstr>
      <vt:lpstr>Présentation PowerPoint</vt:lpstr>
      <vt:lpstr>Sommaire</vt:lpstr>
      <vt:lpstr>Présentation PowerPoint</vt:lpstr>
      <vt:lpstr>Eléments de contexte – Saisie Siècle Orientation/SLO palier 3e Source : requête siècle orientation- Avancement de la saisie au 10 mai 2022</vt:lpstr>
      <vt:lpstr>Eléments de contexte – Saisie Siècle Orientation/SLO palier 2nde  Source : requête siècle orientation- Avancement de la saisie au 10 mai 2022</vt:lpstr>
      <vt:lpstr>Présentation PowerPoint</vt:lpstr>
      <vt:lpstr>L’orientation post-3e par département Phase définitive 2021  Source : Module Orientation - données au 29 septembre 2021;  Taux moyen participation : 88% (phase provisoire), 76% (phase définitive) et données de l’enquête ministérielle</vt:lpstr>
      <vt:lpstr>L’orientation post-2nde GT par département Phase définitive 2021  Source : Module Orientation - données au 12 juillet 2021;  Taux moyen participation : 81% (phase provisoire), 72% (phase définitive) et données de l’enquête ministérielle</vt:lpstr>
      <vt:lpstr>Présentation PowerPoint</vt:lpstr>
      <vt:lpstr>Présentation PowerPoint</vt:lpstr>
      <vt:lpstr>Présentation PowerPoint</vt:lpstr>
      <vt:lpstr>Décisions d’orientation par formation d’accueil Comparaison Académie – France Sources : Module Orientation - données au 12 juillet 2021;  Taux moyen participation 3e : 88% (phase provisoire), 76% (phase définitive) et données de l’enquête ministérielle Taux moyen participation 2nde : 81% (phase provisoire), 72% (phase définitive) et données de l’enquête ministérielle</vt:lpstr>
      <vt:lpstr>Evolution de l’orientation post-3e par formation d’accueil Comparaison Académie – France Sources : Module Orientation - données au 12 juillet 2021;  Taux moyen participation : 88% (phase provisoire), 76% (phase définitive) et données de l’enquête ministérielle </vt:lpstr>
      <vt:lpstr>Evolution de l’orientation post 2nde par formation d’accueil Comparaison Académie – France Sources : Module Orientation - données au 12 juillet 2021;  Taux moyen participation : 81% (phase provisoire), 72% (phase définitive) et données de l’enquête ministérielle </vt:lpstr>
      <vt:lpstr>Evolution de l’orientation post 2nde par formation d’accueil Comparaison Académie – France Sources : Module Orientation - données au 12 juillet 2021;  Taux moyen participation : 81% (phase provisoire), 72% (phase définitive) et données de l’enquête ministérielle </vt:lpstr>
      <vt:lpstr>Présentation PowerPoint</vt:lpstr>
      <vt:lpstr>Présentation PowerPoint</vt:lpstr>
      <vt:lpstr>Présentation PowerPoint</vt:lpstr>
      <vt:lpstr>Orientation en lycée selon l’origine scolaire Phase définitive 2021 Sources : Module Orientation - données au 29 septembre;  Taux moyen participation : 81% (phase provisoire), 72% (phase définitive) et données de l’enquête ministérielle </vt:lpstr>
      <vt:lpstr>Présentation PowerPoint</vt:lpstr>
      <vt:lpstr>Présentation PowerPoint</vt:lpstr>
      <vt:lpstr>Décision d’orientation post-3e selon le genre Phase définitive 2021 Sources : 2021_Enquête définitive Dem DO orientation de la 3ème à la 2GT 2021 (Aix-Marseille) Taux moyen participation : 81% (phase provisoire), 72% (phase définitive) et données de l’enquête ministérielle</vt:lpstr>
      <vt:lpstr>Décisions d’orientation post-2nde selon le genre Phase définitive 2021 Sources : Module Orientation - données au 12 juillet 2021</vt:lpstr>
      <vt:lpstr>Décisions d’orientation post-2nde selon le genre Vers la 1re technologique Phase définitive 2021 Source : Affelnet Lycée 2021 - Bilan 1er Tour FG 2021.09.28</vt:lpstr>
      <vt:lpstr>Présentation PowerPoint</vt:lpstr>
      <vt:lpstr>Présentation PowerPoint</vt:lpstr>
      <vt:lpstr>Présentation PowerPoint</vt:lpstr>
      <vt:lpstr>Présentation PowerPoint</vt:lpstr>
      <vt:lpstr>Présentation PowerPoint</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 A4</dc:title>
  <dc:subject>Client</dc:subject>
  <dc:creator>Microsoft Office User</dc:creator>
  <cp:lastModifiedBy>Severine Renard</cp:lastModifiedBy>
  <cp:revision>370</cp:revision>
  <cp:lastPrinted>2021-09-27T14:40:07Z</cp:lastPrinted>
  <dcterms:created xsi:type="dcterms:W3CDTF">2020-07-03T12:53:24Z</dcterms:created>
  <dcterms:modified xsi:type="dcterms:W3CDTF">2022-05-12T09:48:20Z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